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8.jpeg" ContentType="image/jpe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6976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69040" y="-49752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5720" cy="627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69040" y="-49752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6976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69040" y="-49752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5720" cy="627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6976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69040" y="-49752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5720" cy="627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6976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5720" cy="627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6940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69040" y="3424320"/>
            <a:ext cx="360" cy="1014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98720" y="198720"/>
            <a:ext cx="8740440" cy="475416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8720" y="198720"/>
            <a:ext cx="8740440" cy="475416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98720" y="198720"/>
            <a:ext cx="8740440" cy="475416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98720" y="198720"/>
            <a:ext cx="8740440" cy="475416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5720" cy="13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6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8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14400" y="4846320"/>
            <a:ext cx="490752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Work Sans"/>
                <a:ea typeface="Work Sans"/>
              </a:rPr>
              <a:t>Key-Value Storage and related topics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034320" y="3840480"/>
            <a:ext cx="310356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Github : sg20180546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20180546</a:t>
            </a:r>
            <a:r>
              <a:rPr b="1" lang="zh-CN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변성진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Memory Hierarchy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20BA5C-3EA0-412C-A077-A8E3C5B875D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737360" y="1645920"/>
            <a:ext cx="5299920" cy="242136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5212080" y="4023360"/>
            <a:ext cx="2374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HDD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5683A7-EAF8-46F4-929F-7708C772DF37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00" name="Picture 8" descr=""/>
          <p:cNvPicPr/>
          <p:nvPr/>
        </p:nvPicPr>
        <p:blipFill>
          <a:blip r:embed="rId1"/>
          <a:stretch/>
        </p:blipFill>
        <p:spPr>
          <a:xfrm>
            <a:off x="1445400" y="1594080"/>
            <a:ext cx="6068520" cy="249948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5852160" y="4023360"/>
            <a:ext cx="2374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Sequential vs Random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A2F07C-6B8C-4B22-A19E-633A7D0C644B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920240" y="1371600"/>
            <a:ext cx="5207760" cy="312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Sequential vs Random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2A8030E-A727-45B7-9EC9-B7D20B13C32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Sequential I/O is faster !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How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7BB4E03-F5D8-4CC0-BB4C-EECA19AF197E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LSM Tree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Flush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500" spc="-1" strike="noStrike">
                <a:solidFill>
                  <a:srgbClr val="000000"/>
                </a:solidFill>
                <a:latin typeface="Work Sans"/>
                <a:ea typeface="Work Sans"/>
              </a:rPr>
              <a:t>Log-Structured-Merge Tree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ABF5326-EB1B-4E08-A279-42AE23E7B90C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1"/>
          <a:stretch/>
        </p:blipFill>
        <p:spPr>
          <a:xfrm>
            <a:off x="1377720" y="1463040"/>
            <a:ext cx="1999440" cy="23932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4114800" y="1645920"/>
            <a:ext cx="3834360" cy="176004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1645920" y="3735000"/>
            <a:ext cx="594036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Monkey: Optimal Navigable Key-Value Store(2017),Niv Dayan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Compaction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178847-0025-4E36-8949-9EF475ED560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 Memory exceed size limit, Flush to Disk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 Level X(Disk) exceed size limit, Compaction with X+1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Merge Sort (nlogn)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LevelDB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B77971-8772-49B8-B204-5EB5FF20257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316160" y="1440720"/>
            <a:ext cx="2708280" cy="23940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4297680" y="1859040"/>
            <a:ext cx="3468960" cy="13356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822960" y="3931920"/>
            <a:ext cx="648900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WiscKey: Separating Keys from Values in SSD-conscious Storage(2016),Lanyue Lu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F059E8-2DBE-45B6-B0A9-F0E6A9BE24DF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Device Lifetime : Reduce Write Amplification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Random Read dramatically improved (than HDD)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Internal Parallelism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559055-4385-49C5-8C8F-87765E59B2A0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 Amplification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(actually accessed byte on disk)/(read size)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amplification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(actually write in SSD)/(write size)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SQL vs NoSQL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B3E6FE-C2A6-4FB0-91BF-B5F6C8592CA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Structured Query Language : To much Restrict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Low Performance(Btree, Random Access)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Cost issue(Oracle),OpenSource : Key value, Graph, Document..else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4A40E55-40C3-44E9-A3D3-B9F9AD915553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829520" y="1182600"/>
            <a:ext cx="5482440" cy="3111840"/>
          </a:xfrm>
          <a:prstGeom prst="rect">
            <a:avLst/>
          </a:prstGeom>
          <a:ln>
            <a:noFill/>
          </a:ln>
        </p:spPr>
      </p:pic>
      <p:sp>
        <p:nvSpPr>
          <p:cNvPr id="234" name="CustomShape 3"/>
          <p:cNvSpPr/>
          <p:nvPr/>
        </p:nvSpPr>
        <p:spPr>
          <a:xfrm>
            <a:off x="1097280" y="4297680"/>
            <a:ext cx="705888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HeteroDrive: Reshaping the Storage Access Pattern of OLTP Workload Using SSD(2015),Seungryoul Maeng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12D4F9-FD29-4B6F-95C3-93DB331B4F51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349960" y="1470960"/>
            <a:ext cx="3190320" cy="19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by page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Delete by block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150TBW / 40GB per day =10 years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Throughput : 1~500MB/s=864 0.5~2.5TB per day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ONLY 1500~300 days?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775520" y="1463040"/>
            <a:ext cx="3064680" cy="210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5DBDF56-1E70-4526-94A2-B487060D9836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41" name="Picture 2_0" descr=""/>
          <p:cNvPicPr/>
          <p:nvPr/>
        </p:nvPicPr>
        <p:blipFill>
          <a:blip r:embed="rId1"/>
          <a:stretch/>
        </p:blipFill>
        <p:spPr>
          <a:xfrm>
            <a:off x="1899720" y="1488240"/>
            <a:ext cx="5501160" cy="2437920"/>
          </a:xfrm>
          <a:prstGeom prst="rect">
            <a:avLst/>
          </a:prstGeom>
          <a:ln>
            <a:noFill/>
          </a:ln>
        </p:spPr>
      </p:pic>
      <p:sp>
        <p:nvSpPr>
          <p:cNvPr id="242" name="CustomShape 3"/>
          <p:cNvSpPr/>
          <p:nvPr/>
        </p:nvSpPr>
        <p:spPr>
          <a:xfrm>
            <a:off x="1076040" y="4114800"/>
            <a:ext cx="705888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csapp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E58CAC-1985-4E1B-B213-94DBFA3B520E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519200" y="1570680"/>
            <a:ext cx="560700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Wisckey (2016)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Separate Key-Value !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Remove Log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097280" y="2646360"/>
            <a:ext cx="3651480" cy="146268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4937760" y="1737360"/>
            <a:ext cx="3472200" cy="228024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1188720" y="4206240"/>
            <a:ext cx="648900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WiscKey: Separating Keys from Values in SSD-conscious Storage(2016),Lanyue Lu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2: Distributed KV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18E475-1B6F-42A5-A4C9-B5B0F7DC7AE7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Offloading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at Compaction Server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Read/Write at Region Server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Management in distributed Keyvalue datastores(2015)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2: Distributed KV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4FBE11-FD2A-475D-85C5-DB3422BCF1F0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539000" y="1221120"/>
            <a:ext cx="6048360" cy="292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A4CB51-CA7C-4CC2-84BC-D9BD4D423EE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SILK : Preventing Latency Spikes in Log-Structured Merge Key-Value Stores(2019) 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Faster, (Read little bit slower)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harms Latency (Slow Flush, by preempting I/O bandwidth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on lower level is more important : 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 not, Flush are delayed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F2E696-C91A-4127-BF4E-37CD172D9AE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468880" y="1528560"/>
            <a:ext cx="4108320" cy="295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631134C-DC8E-44D5-A71B-58244C1CA1D7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519200" y="16840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Priority Scheduling : 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1. FLUSH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2. L0→L1 Compaction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3. Ln(n&gt;0) level Compaction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751516-8FF5-49F6-B232-5E8704D38FA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2468880" y="1465560"/>
            <a:ext cx="4237200" cy="319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5D2652C-79CD-4749-96D6-C5A903077C5F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577840" y="1762920"/>
            <a:ext cx="2776680" cy="17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Primary Key Constraints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Referential integrity constraints(Foriegn key constraint)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22960" y="1463040"/>
            <a:ext cx="4359960" cy="27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769BAD-E5AB-4F76-AD81-4C174D2342E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519200" y="16840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Rate Limitor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I/O Bandwidth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User operation first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Limit I/O for Internal Operation : 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Ln Compaction (n&gt;0)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035040" y="1729080"/>
            <a:ext cx="242424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FFAAC0-7976-45A2-87AF-2A11C0F6281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1519200" y="16840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Rate Limitor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I/O Bandwidth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User operation first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Limit I/O for Internal Operation : Ln Compaction (n&gt;0)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731520" y="2377440"/>
            <a:ext cx="7767360" cy="19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307857-2D8C-40D1-ACB2-6475216E9E00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519200" y="16840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Dynamic I/O Throttling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Rate Limitor to Ln(n&gt;0) Compaction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5760720" y="2377440"/>
            <a:ext cx="2755080" cy="214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35000" y="10058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I/O Scheduling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7AE733-6680-45E1-B191-940E858D251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194560" y="1645920"/>
            <a:ext cx="4090680" cy="265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259B316-F9A0-4DFB-B0DB-487DE96818A5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Computational Storage Drive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SSD With Tiny CPU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Newport CSD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D068FE-D310-431E-9598-03A4BC825A86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764720" y="1371600"/>
            <a:ext cx="5822640" cy="312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F7E2302-BF9F-4E68-A6BD-56AE61203E6B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Read/Write at Host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at CSD : alleviate I/O Bandwidth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I/O Bandwidth is limited resource 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Asyncronous Compaction : Write – optimized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Frequent Write, less Read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Block Chain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4A9AA6-B068-4C0C-98CB-AB4867690C9B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490040" y="1138680"/>
            <a:ext cx="6188760" cy="343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182816-436A-4052-9F40-E504E65B1FDB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2011320" y="1005840"/>
            <a:ext cx="4753080" cy="374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B62215B-CC13-49B6-B47A-120541A0C20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No SQL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Higher Write Performance (100~500MB/s)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MySQL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Rocksdb(facebook),DynamoDB(Amazon), LevelDB(Google), Berkeley DB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34F1A0-8B2F-46F1-9D06-72C9DB531691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480560" y="1463040"/>
            <a:ext cx="383508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748880" y="1084320"/>
            <a:ext cx="4194720" cy="3579120"/>
          </a:xfrm>
          <a:prstGeom prst="rect">
            <a:avLst/>
          </a:prstGeom>
          <a:ln>
            <a:noFill/>
          </a:ln>
        </p:spPr>
      </p:pic>
      <p:sp>
        <p:nvSpPr>
          <p:cNvPr id="175" name="TextShape 4"/>
          <p:cNvSpPr txBox="1"/>
          <p:nvPr/>
        </p:nvSpPr>
        <p:spPr>
          <a:xfrm>
            <a:off x="5852160" y="2552040"/>
            <a:ext cx="26571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SQL vs NoSQL: A Performance Comparison (2017, Ruihan Wang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86DE381-1324-4B0B-949D-C69607566274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480560" y="1463040"/>
            <a:ext cx="383508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554480" y="1097280"/>
            <a:ext cx="4754880" cy="3385080"/>
          </a:xfrm>
          <a:prstGeom prst="rect">
            <a:avLst/>
          </a:prstGeom>
          <a:ln>
            <a:noFill/>
          </a:ln>
        </p:spPr>
      </p:pic>
      <p:sp>
        <p:nvSpPr>
          <p:cNvPr id="180" name="TextShape 4"/>
          <p:cNvSpPr txBox="1"/>
          <p:nvPr/>
        </p:nvSpPr>
        <p:spPr>
          <a:xfrm>
            <a:off x="5852520" y="2552400"/>
            <a:ext cx="26571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SQL vs NoSQL: A Performance Comparison (2017, Ruihan Wang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8987B14-31BA-4810-B6FC-2807631AF30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480560" y="1463040"/>
            <a:ext cx="383508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I7-4790 CPU 3.60Ghz Quad Core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16GB Dram, Samsung SSD 970 EVO 250GB</a:t>
            </a:r>
            <a:endParaRPr b="0" lang="en-US" sz="16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196.8MB/s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05840" y="228600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CS Review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4A848A-70AA-4E76-8BD9-05EDB01377F1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480560" y="1463040"/>
            <a:ext cx="383508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35000" y="759240"/>
            <a:ext cx="7283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Memory Hierarchy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159400" y="4393440"/>
            <a:ext cx="542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73022FE-3976-4025-B5CD-154C0E2AEB8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519200" y="1570680"/>
            <a:ext cx="57380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828800" y="1289880"/>
            <a:ext cx="5086080" cy="309564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>
            <a:off x="5486400" y="4206240"/>
            <a:ext cx="2374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변성진</dc:creator>
  <dc:description/>
  <dc:language>en-US</dc:language>
  <cp:lastModifiedBy/>
  <dcterms:modified xsi:type="dcterms:W3CDTF">2022-10-14T01:20:35Z</dcterms:modified>
  <cp:revision>239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