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8300700" cy="10299700"/>
  <p:notesSz cx="18300700" cy="10299700"/>
  <p:defaultTextStyle>
    <a:defPPr>
      <a:defRPr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8" d="100"/>
          <a:sy n="78" d="100"/>
        </p:scale>
        <p:origin x="-1536" y="-84"/>
      </p:cViewPr>
      <p:guideLst>
        <p:guide pos="2880" orient="horz"/>
        <p:guide pos="2160"/>
      </p:guideLst>
    </p:cSldViewPr>
  </p:slide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DFB35E-8FC1-4F69-1465-603679DE75FA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62A89A-2D57-A947-5062-C7F94FDA1DA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731A41-3A45-0565-365E-DA27E52DF31F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18D1F3-31E8-DEF9-74F6-D81A389424F8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6939B6-6F09-92EE-1939-D488427B645E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3437D91-A9E4-9A4C-486B-724A7E0B8EF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09657C-0EBF-BE9F-FFEB-504E7451312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55158A-9E0B-09E2-DA64-78DFF60ED81E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6E2299D-7E8E-BB4B-8B0F-317C3D40E48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2E87DF-58E6-71AB-8C71-F9096D2C6815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73D4AE-47A3-A65A-A505-C25A4E882A8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1C23F7-1835-3259-5439-47683409C0EA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A393608-563D-53DF-16F7-0D3AF291678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E251EE-6833-7274-3C33-0E5705594BF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#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#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#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#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#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1159093" y="814400"/>
            <a:ext cx="8211184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#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 bwMode="auto">
          <a:xfrm>
            <a:off x="4439248" y="5521083"/>
            <a:ext cx="9399905" cy="2890520"/>
          </a:xfrm>
          <a:prstGeom prst="rect">
            <a:avLst/>
          </a:prstGeom>
        </p:spPr>
        <p:txBody>
          <a:bodyPr vert="horz" wrap="square" lIns="0" tIns="191769" rIns="0" bIns="0" rtlCol="0">
            <a:spAutoFit/>
          </a:bodyPr>
          <a:lstStyle/>
          <a:p>
            <a:pPr marL="12700" marR="5080" indent="-635" algn="ctr">
              <a:lnSpc>
                <a:spcPts val="7050"/>
              </a:lnSpc>
              <a:spcBef>
                <a:spcPts val="1510"/>
              </a:spcBef>
              <a:defRPr/>
            </a:pPr>
            <a:r>
              <a:rPr sz="7050" b="1" spc="855">
                <a:latin typeface="Calibri"/>
                <a:cs typeface="Calibri"/>
              </a:rPr>
              <a:t>Building</a:t>
            </a:r>
            <a:r>
              <a:rPr sz="7050" b="1" spc="370">
                <a:latin typeface="Calibri"/>
                <a:cs typeface="Calibri"/>
              </a:rPr>
              <a:t> </a:t>
            </a:r>
            <a:r>
              <a:rPr sz="7050" b="1" spc="795">
                <a:latin typeface="Calibri"/>
                <a:cs typeface="Calibri"/>
              </a:rPr>
              <a:t>a</a:t>
            </a:r>
            <a:r>
              <a:rPr sz="7050" b="1" spc="370">
                <a:latin typeface="Calibri"/>
                <a:cs typeface="Calibri"/>
              </a:rPr>
              <a:t> </a:t>
            </a:r>
            <a:r>
              <a:rPr sz="7050" b="1" spc="755">
                <a:latin typeface="Calibri"/>
                <a:cs typeface="Calibri"/>
              </a:rPr>
              <a:t>Music </a:t>
            </a:r>
            <a:r>
              <a:rPr sz="7050" b="1" spc="705">
                <a:latin typeface="Calibri"/>
                <a:cs typeface="Calibri"/>
              </a:rPr>
              <a:t>Player</a:t>
            </a:r>
            <a:r>
              <a:rPr sz="7050" b="1" spc="365">
                <a:latin typeface="Calibri"/>
                <a:cs typeface="Calibri"/>
              </a:rPr>
              <a:t> </a:t>
            </a:r>
            <a:r>
              <a:rPr sz="7050" b="1" spc="725">
                <a:latin typeface="Calibri"/>
                <a:cs typeface="Calibri"/>
              </a:rPr>
              <a:t>Project</a:t>
            </a:r>
            <a:r>
              <a:rPr sz="7050" b="1" spc="365">
                <a:latin typeface="Calibri"/>
                <a:cs typeface="Calibri"/>
              </a:rPr>
              <a:t> </a:t>
            </a:r>
            <a:r>
              <a:rPr sz="7050" b="1" spc="915">
                <a:latin typeface="Calibri"/>
                <a:cs typeface="Calibri"/>
              </a:rPr>
              <a:t>Using </a:t>
            </a:r>
            <a:r>
              <a:rPr sz="7050" b="1" spc="1000">
                <a:latin typeface="Calibri"/>
                <a:cs typeface="Calibri"/>
              </a:rPr>
              <a:t>MERN</a:t>
            </a:r>
            <a:r>
              <a:rPr sz="7050" b="1" spc="355">
                <a:latin typeface="Calibri"/>
                <a:cs typeface="Calibri"/>
              </a:rPr>
              <a:t> </a:t>
            </a:r>
            <a:r>
              <a:rPr sz="7050" b="1" spc="855">
                <a:latin typeface="Calibri"/>
                <a:cs typeface="Calibri"/>
              </a:rPr>
              <a:t>Development</a:t>
            </a:r>
            <a:endParaRPr sz="705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 bwMode="auto">
          <a:xfrm>
            <a:off x="0" y="981253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 fill="norm" stroke="1" extrusionOk="0">
                <a:moveTo>
                  <a:pt x="7768589" y="0"/>
                </a:moveTo>
                <a:lnTo>
                  <a:pt x="0" y="0"/>
                </a:ln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" name="object 4" descr=""/>
          <p:cNvSpPr/>
          <p:nvPr/>
        </p:nvSpPr>
        <p:spPr bwMode="auto">
          <a:xfrm>
            <a:off x="10519409" y="9191445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 fill="norm" stroke="1" extrusionOk="0">
                <a:moveTo>
                  <a:pt x="0" y="114299"/>
                </a:move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pic>
        <p:nvPicPr>
          <p:cNvPr id="5" name="object 5" descr=""/>
          <p:cNvPicPr/>
          <p:nvPr/>
        </p:nvPicPr>
        <p:blipFill>
          <a:blip r:embed="rId3"/>
          <a:stretch/>
        </p:blipFill>
        <p:spPr bwMode="auto">
          <a:xfrm>
            <a:off x="2047875" y="1437411"/>
            <a:ext cx="14192249" cy="3838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3"/>
          <a:stretch/>
        </p:blipFill>
        <p:spPr bwMode="auto"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 bwMode="auto">
          <a:xfrm>
            <a:off x="1171351" y="1312443"/>
            <a:ext cx="62731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3650" b="1" spc="465">
                <a:latin typeface="Calibri"/>
                <a:cs typeface="Calibri"/>
              </a:rPr>
              <a:t>Challenges</a:t>
            </a:r>
            <a:r>
              <a:rPr sz="3650" b="1" spc="215">
                <a:latin typeface="Calibri"/>
                <a:cs typeface="Calibri"/>
              </a:rPr>
              <a:t> </a:t>
            </a:r>
            <a:r>
              <a:rPr sz="3650" b="1" spc="505">
                <a:latin typeface="Calibri"/>
                <a:cs typeface="Calibri"/>
              </a:rPr>
              <a:t>and</a:t>
            </a:r>
            <a:r>
              <a:rPr sz="3650" b="1" spc="220">
                <a:latin typeface="Calibri"/>
                <a:cs typeface="Calibri"/>
              </a:rPr>
              <a:t> </a:t>
            </a:r>
            <a:r>
              <a:rPr sz="3650" b="1" spc="450">
                <a:latin typeface="Calibri"/>
                <a:cs typeface="Calibri"/>
              </a:rPr>
              <a:t>Learnings</a:t>
            </a:r>
            <a:endParaRPr sz="36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 bwMode="auto">
          <a:xfrm>
            <a:off x="8770396" y="826866"/>
            <a:ext cx="8180705" cy="21590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  <a:defRPr/>
            </a:pPr>
            <a:r>
              <a:rPr spc="185"/>
              <a:t>During</a:t>
            </a:r>
            <a:r>
              <a:rPr spc="50"/>
              <a:t> </a:t>
            </a:r>
            <a:r>
              <a:rPr spc="75"/>
              <a:t>the</a:t>
            </a:r>
            <a:r>
              <a:rPr spc="55"/>
              <a:t> </a:t>
            </a:r>
            <a:r>
              <a:rPr/>
              <a:t>development</a:t>
            </a:r>
            <a:r>
              <a:rPr spc="55"/>
              <a:t> </a:t>
            </a:r>
            <a:r>
              <a:rPr/>
              <a:t>process,</a:t>
            </a:r>
            <a:r>
              <a:rPr spc="55"/>
              <a:t> </a:t>
            </a:r>
            <a:r>
              <a:rPr spc="-25"/>
              <a:t>we </a:t>
            </a:r>
            <a:r>
              <a:rPr/>
              <a:t>encountered</a:t>
            </a:r>
            <a:r>
              <a:rPr spc="85"/>
              <a:t> </a:t>
            </a:r>
            <a:r>
              <a:rPr spc="65"/>
              <a:t>various</a:t>
            </a:r>
            <a:r>
              <a:rPr spc="90"/>
              <a:t> </a:t>
            </a:r>
            <a:r>
              <a:rPr/>
              <a:t>challenges</a:t>
            </a:r>
            <a:r>
              <a:rPr spc="90"/>
              <a:t> </a:t>
            </a:r>
            <a:r>
              <a:rPr spc="-25"/>
              <a:t>and </a:t>
            </a:r>
            <a:r>
              <a:rPr/>
              <a:t>gained</a:t>
            </a:r>
            <a:r>
              <a:rPr spc="-60"/>
              <a:t> </a:t>
            </a:r>
            <a:r>
              <a:rPr spc="-10"/>
              <a:t>valuable</a:t>
            </a:r>
            <a:r>
              <a:rPr spc="-60"/>
              <a:t> </a:t>
            </a:r>
            <a:r>
              <a:rPr spc="155"/>
              <a:t>insights.</a:t>
            </a:r>
            <a:r>
              <a:rPr spc="-55"/>
              <a:t> </a:t>
            </a:r>
            <a:r>
              <a:rPr spc="275"/>
              <a:t>This</a:t>
            </a:r>
            <a:r>
              <a:rPr spc="-60"/>
              <a:t> </a:t>
            </a:r>
            <a:r>
              <a:rPr spc="100"/>
              <a:t>slide</a:t>
            </a:r>
            <a:r>
              <a:rPr spc="-60"/>
              <a:t> </a:t>
            </a:r>
            <a:r>
              <a:rPr spc="160"/>
              <a:t>will highlight</a:t>
            </a:r>
            <a:r>
              <a:rPr/>
              <a:t> </a:t>
            </a:r>
            <a:r>
              <a:rPr spc="75"/>
              <a:t>the</a:t>
            </a:r>
            <a:r>
              <a:rPr spc="5"/>
              <a:t> </a:t>
            </a:r>
            <a:r>
              <a:rPr/>
              <a:t>key challenges</a:t>
            </a:r>
            <a:r>
              <a:rPr spc="5"/>
              <a:t> </a:t>
            </a:r>
            <a:r>
              <a:rPr spc="-145"/>
              <a:t>faced</a:t>
            </a:r>
            <a:r>
              <a:rPr/>
              <a:t> and</a:t>
            </a:r>
            <a:r>
              <a:rPr spc="5"/>
              <a:t> </a:t>
            </a:r>
            <a:r>
              <a:rPr spc="50"/>
              <a:t>the </a:t>
            </a:r>
            <a:r>
              <a:rPr spc="95"/>
              <a:t>learnings</a:t>
            </a:r>
            <a:r>
              <a:rPr spc="-65"/>
              <a:t> </a:t>
            </a:r>
            <a:r>
              <a:rPr/>
              <a:t>acquired</a:t>
            </a:r>
            <a:r>
              <a:rPr spc="-65"/>
              <a:t> </a:t>
            </a:r>
            <a:r>
              <a:rPr spc="125"/>
              <a:t>throughout</a:t>
            </a:r>
            <a:r>
              <a:rPr spc="-60"/>
              <a:t> </a:t>
            </a:r>
            <a:r>
              <a:rPr spc="75"/>
              <a:t>the</a:t>
            </a:r>
            <a:r>
              <a:rPr spc="-65"/>
              <a:t> </a:t>
            </a:r>
            <a:r>
              <a:rPr spc="-10"/>
              <a:t>project.</a:t>
            </a:r>
            <a:endParaRPr/>
          </a:p>
        </p:txBody>
      </p:sp>
      <p:sp>
        <p:nvSpPr>
          <p:cNvPr id="5" name="object 5" descr=""/>
          <p:cNvSpPr/>
          <p:nvPr/>
        </p:nvSpPr>
        <p:spPr bwMode="auto">
          <a:xfrm>
            <a:off x="0" y="978840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 fill="norm" stroke="1" extrusionOk="0">
                <a:moveTo>
                  <a:pt x="7768589" y="0"/>
                </a:moveTo>
                <a:lnTo>
                  <a:pt x="0" y="0"/>
                </a:ln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3"/>
          <a:stretch/>
        </p:blipFill>
        <p:spPr bwMode="auto"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  <a:defRPr/>
            </a:pPr>
            <a:r>
              <a:rPr spc="130"/>
              <a:t>Looking</a:t>
            </a:r>
            <a:r>
              <a:rPr spc="-100"/>
              <a:t> </a:t>
            </a:r>
            <a:r>
              <a:rPr spc="-125"/>
              <a:t>ahead,</a:t>
            </a:r>
            <a:r>
              <a:rPr spc="-85"/>
              <a:t> </a:t>
            </a:r>
            <a:r>
              <a:rPr spc="70"/>
              <a:t>there</a:t>
            </a:r>
            <a:r>
              <a:rPr spc="-90"/>
              <a:t> </a:t>
            </a:r>
            <a:r>
              <a:rPr spc="-20"/>
              <a:t>are</a:t>
            </a:r>
            <a:r>
              <a:rPr spc="-90"/>
              <a:t> </a:t>
            </a:r>
            <a:r>
              <a:rPr/>
              <a:t>several</a:t>
            </a:r>
            <a:r>
              <a:rPr spc="-90"/>
              <a:t> </a:t>
            </a:r>
            <a:r>
              <a:rPr spc="-25"/>
              <a:t>areas</a:t>
            </a:r>
            <a:r>
              <a:rPr spc="-90"/>
              <a:t> </a:t>
            </a:r>
            <a:r>
              <a:rPr spc="55"/>
              <a:t>for </a:t>
            </a:r>
            <a:r>
              <a:rPr spc="114"/>
              <a:t>future</a:t>
            </a:r>
            <a:r>
              <a:rPr spc="70"/>
              <a:t> </a:t>
            </a:r>
            <a:r>
              <a:rPr/>
              <a:t>enhancements.</a:t>
            </a:r>
            <a:r>
              <a:rPr spc="70"/>
              <a:t> </a:t>
            </a:r>
            <a:r>
              <a:rPr spc="55"/>
              <a:t>We</a:t>
            </a:r>
            <a:r>
              <a:rPr spc="70"/>
              <a:t> </a:t>
            </a:r>
            <a:r>
              <a:rPr spc="180"/>
              <a:t>will</a:t>
            </a:r>
            <a:r>
              <a:rPr spc="75"/>
              <a:t> </a:t>
            </a:r>
            <a:r>
              <a:rPr spc="130"/>
              <a:t>discuss </a:t>
            </a:r>
            <a:r>
              <a:rPr spc="45"/>
              <a:t>potential</a:t>
            </a:r>
            <a:r>
              <a:rPr spc="35"/>
              <a:t> </a:t>
            </a:r>
            <a:r>
              <a:rPr/>
              <a:t>features</a:t>
            </a:r>
            <a:r>
              <a:rPr spc="35"/>
              <a:t> </a:t>
            </a:r>
            <a:r>
              <a:rPr/>
              <a:t>and</a:t>
            </a:r>
            <a:r>
              <a:rPr spc="35"/>
              <a:t> </a:t>
            </a:r>
            <a:r>
              <a:rPr spc="105"/>
              <a:t>improvements</a:t>
            </a:r>
            <a:r>
              <a:rPr spc="35"/>
              <a:t> </a:t>
            </a:r>
            <a:r>
              <a:rPr spc="-25"/>
              <a:t>to </a:t>
            </a:r>
            <a:r>
              <a:rPr spc="165"/>
              <a:t>further</a:t>
            </a:r>
            <a:r>
              <a:rPr spc="-75"/>
              <a:t> </a:t>
            </a:r>
            <a:r>
              <a:rPr spc="-25"/>
              <a:t>enhance</a:t>
            </a:r>
            <a:r>
              <a:rPr spc="-70"/>
              <a:t> </a:t>
            </a:r>
            <a:r>
              <a:rPr spc="75"/>
              <a:t>the</a:t>
            </a:r>
            <a:r>
              <a:rPr spc="-70"/>
              <a:t> </a:t>
            </a:r>
            <a:r>
              <a:rPr spc="150"/>
              <a:t>music</a:t>
            </a:r>
            <a:r>
              <a:rPr spc="-70"/>
              <a:t> </a:t>
            </a:r>
            <a:r>
              <a:rPr spc="-10"/>
              <a:t>player </a:t>
            </a:r>
            <a:r>
              <a:rPr/>
              <a:t>application</a:t>
            </a:r>
            <a:r>
              <a:rPr spc="-40"/>
              <a:t> </a:t>
            </a:r>
            <a:r>
              <a:rPr spc="175"/>
              <a:t>using</a:t>
            </a:r>
            <a:r>
              <a:rPr spc="-35"/>
              <a:t> </a:t>
            </a:r>
            <a:r>
              <a:rPr spc="75"/>
              <a:t>the</a:t>
            </a:r>
            <a:r>
              <a:rPr spc="-35"/>
              <a:t> </a:t>
            </a:r>
            <a:r>
              <a:rPr b="1" spc="425">
                <a:latin typeface="Calibri"/>
                <a:cs typeface="Calibri"/>
              </a:rPr>
              <a:t>MERN</a:t>
            </a:r>
            <a:r>
              <a:rPr b="1" spc="114">
                <a:latin typeface="Calibri"/>
                <a:cs typeface="Calibri"/>
              </a:rPr>
              <a:t> </a:t>
            </a:r>
            <a:r>
              <a:rPr spc="-10"/>
              <a:t>stack.</a:t>
            </a:r>
            <a:endParaRPr/>
          </a:p>
        </p:txBody>
      </p:sp>
      <p:sp>
        <p:nvSpPr>
          <p:cNvPr id="4" name="object 4" descr=""/>
          <p:cNvSpPr txBox="1"/>
          <p:nvPr/>
        </p:nvSpPr>
        <p:spPr bwMode="auto">
          <a:xfrm>
            <a:off x="10658539" y="1295501"/>
            <a:ext cx="608393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4100" b="1" spc="475">
                <a:latin typeface="Calibri"/>
                <a:cs typeface="Calibri"/>
              </a:rPr>
              <a:t>Future</a:t>
            </a:r>
            <a:r>
              <a:rPr sz="4100" b="1" spc="229">
                <a:latin typeface="Calibri"/>
                <a:cs typeface="Calibri"/>
              </a:rPr>
              <a:t> </a:t>
            </a:r>
            <a:r>
              <a:rPr sz="4100" b="1" spc="575">
                <a:latin typeface="Calibri"/>
                <a:cs typeface="Calibri"/>
              </a:rPr>
              <a:t>Enhancements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 bwMode="auto">
          <a:xfrm>
            <a:off x="10644771" y="954900"/>
            <a:ext cx="7643495" cy="114300"/>
          </a:xfrm>
          <a:custGeom>
            <a:avLst/>
            <a:gdLst/>
            <a:ahLst/>
            <a:cxnLst/>
            <a:rect l="l" t="t" r="r" b="b"/>
            <a:pathLst>
              <a:path w="7643494" h="114300" fill="norm" stroke="1" extrusionOk="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3"/>
          <a:stretch/>
        </p:blipFill>
        <p:spPr bwMode="auto"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 bwMode="auto">
          <a:xfrm>
            <a:off x="1171351" y="1302918"/>
            <a:ext cx="572135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4100" b="1" spc="685">
                <a:latin typeface="Calibri"/>
                <a:cs typeface="Calibri"/>
              </a:rPr>
              <a:t>Demo</a:t>
            </a:r>
            <a:r>
              <a:rPr sz="4100" b="1" spc="215">
                <a:latin typeface="Calibri"/>
                <a:cs typeface="Calibri"/>
              </a:rPr>
              <a:t> </a:t>
            </a:r>
            <a:r>
              <a:rPr sz="4100" b="1" spc="570">
                <a:latin typeface="Calibri"/>
                <a:cs typeface="Calibri"/>
              </a:rPr>
              <a:t>and</a:t>
            </a:r>
            <a:r>
              <a:rPr sz="4100" b="1" spc="220">
                <a:latin typeface="Calibri"/>
                <a:cs typeface="Calibri"/>
              </a:rPr>
              <a:t> </a:t>
            </a:r>
            <a:r>
              <a:rPr sz="4100" b="1" spc="540">
                <a:latin typeface="Calibri"/>
                <a:cs typeface="Calibri"/>
              </a:rPr>
              <a:t>Showcase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 bwMode="auto">
          <a:xfrm>
            <a:off x="8770396" y="826866"/>
            <a:ext cx="8315958" cy="17399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  <a:defRPr/>
            </a:pPr>
            <a:r>
              <a:rPr spc="210"/>
              <a:t>In</a:t>
            </a:r>
            <a:r>
              <a:rPr spc="10"/>
              <a:t> </a:t>
            </a:r>
            <a:r>
              <a:rPr spc="215"/>
              <a:t>this</a:t>
            </a:r>
            <a:r>
              <a:rPr spc="10"/>
              <a:t> </a:t>
            </a:r>
            <a:r>
              <a:rPr/>
              <a:t>section,</a:t>
            </a:r>
            <a:r>
              <a:rPr spc="15"/>
              <a:t> </a:t>
            </a:r>
            <a:r>
              <a:rPr/>
              <a:t>we</a:t>
            </a:r>
            <a:r>
              <a:rPr spc="10"/>
              <a:t> </a:t>
            </a:r>
            <a:r>
              <a:rPr spc="180"/>
              <a:t>will</a:t>
            </a:r>
            <a:r>
              <a:rPr spc="15"/>
              <a:t> </a:t>
            </a:r>
            <a:r>
              <a:rPr/>
              <a:t>provide</a:t>
            </a:r>
            <a:r>
              <a:rPr spc="10"/>
              <a:t> </a:t>
            </a:r>
            <a:r>
              <a:rPr spc="-290"/>
              <a:t>a</a:t>
            </a:r>
            <a:r>
              <a:rPr spc="15"/>
              <a:t> </a:t>
            </a:r>
            <a:r>
              <a:rPr/>
              <a:t>live</a:t>
            </a:r>
            <a:r>
              <a:rPr spc="10"/>
              <a:t> </a:t>
            </a:r>
            <a:r>
              <a:rPr spc="-20"/>
              <a:t>demo </a:t>
            </a:r>
            <a:r>
              <a:rPr/>
              <a:t>of</a:t>
            </a:r>
            <a:r>
              <a:rPr spc="-55"/>
              <a:t> </a:t>
            </a:r>
            <a:r>
              <a:rPr spc="75"/>
              <a:t>the</a:t>
            </a:r>
            <a:r>
              <a:rPr spc="-55"/>
              <a:t> </a:t>
            </a:r>
            <a:r>
              <a:rPr spc="150"/>
              <a:t>music</a:t>
            </a:r>
            <a:r>
              <a:rPr spc="-50"/>
              <a:t> </a:t>
            </a:r>
            <a:r>
              <a:rPr/>
              <a:t>player</a:t>
            </a:r>
            <a:r>
              <a:rPr spc="-55"/>
              <a:t> </a:t>
            </a:r>
            <a:r>
              <a:rPr/>
              <a:t>application</a:t>
            </a:r>
            <a:r>
              <a:rPr spc="-55"/>
              <a:t> </a:t>
            </a:r>
            <a:r>
              <a:rPr spc="-25"/>
              <a:t>and </a:t>
            </a:r>
            <a:r>
              <a:rPr/>
              <a:t>showcase</a:t>
            </a:r>
            <a:r>
              <a:rPr spc="5"/>
              <a:t> </a:t>
            </a:r>
            <a:r>
              <a:rPr spc="229"/>
              <a:t>its</a:t>
            </a:r>
            <a:r>
              <a:rPr spc="10"/>
              <a:t> </a:t>
            </a:r>
            <a:r>
              <a:rPr/>
              <a:t>features.</a:t>
            </a:r>
            <a:r>
              <a:rPr spc="10"/>
              <a:t> </a:t>
            </a:r>
            <a:r>
              <a:rPr spc="55"/>
              <a:t>We</a:t>
            </a:r>
            <a:r>
              <a:rPr spc="10"/>
              <a:t> </a:t>
            </a:r>
            <a:r>
              <a:rPr spc="180"/>
              <a:t>will</a:t>
            </a:r>
            <a:r>
              <a:rPr spc="10"/>
              <a:t> </a:t>
            </a:r>
            <a:r>
              <a:rPr/>
              <a:t>also</a:t>
            </a:r>
            <a:r>
              <a:rPr spc="10"/>
              <a:t> </a:t>
            </a:r>
            <a:r>
              <a:rPr spc="70"/>
              <a:t>invite </a:t>
            </a:r>
            <a:r>
              <a:rPr spc="-60"/>
              <a:t>feedback</a:t>
            </a:r>
            <a:r>
              <a:rPr spc="-80"/>
              <a:t> </a:t>
            </a:r>
            <a:r>
              <a:rPr/>
              <a:t>and</a:t>
            </a:r>
            <a:r>
              <a:rPr spc="-80"/>
              <a:t> </a:t>
            </a:r>
            <a:r>
              <a:rPr spc="120"/>
              <a:t>questions</a:t>
            </a:r>
            <a:r>
              <a:rPr spc="-80"/>
              <a:t> </a:t>
            </a:r>
            <a:r>
              <a:rPr spc="150"/>
              <a:t>from</a:t>
            </a:r>
            <a:r>
              <a:rPr spc="-80"/>
              <a:t> </a:t>
            </a:r>
            <a:r>
              <a:rPr spc="75"/>
              <a:t>the</a:t>
            </a:r>
            <a:r>
              <a:rPr spc="-80"/>
              <a:t> </a:t>
            </a:r>
            <a:r>
              <a:rPr spc="-30"/>
              <a:t>audience.</a:t>
            </a:r>
            <a:endParaRPr/>
          </a:p>
        </p:txBody>
      </p:sp>
      <p:sp>
        <p:nvSpPr>
          <p:cNvPr id="5" name="object 5" descr=""/>
          <p:cNvSpPr/>
          <p:nvPr/>
        </p:nvSpPr>
        <p:spPr bwMode="auto">
          <a:xfrm>
            <a:off x="0" y="978840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 fill="norm" stroke="1" extrusionOk="0">
                <a:moveTo>
                  <a:pt x="7768589" y="0"/>
                </a:moveTo>
                <a:lnTo>
                  <a:pt x="0" y="0"/>
                </a:ln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3"/>
          <a:stretch/>
        </p:blipFill>
        <p:spPr bwMode="auto">
          <a:xfrm>
            <a:off x="1178943" y="1579715"/>
            <a:ext cx="7886698" cy="757237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 bwMode="auto">
          <a:xfrm>
            <a:off x="10683367" y="2692768"/>
            <a:ext cx="6350000" cy="32448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  <a:defRPr/>
            </a:pPr>
            <a:r>
              <a:rPr sz="3000" spc="210">
                <a:latin typeface="Century Gothic"/>
                <a:cs typeface="Century Gothic"/>
              </a:rPr>
              <a:t>In</a:t>
            </a:r>
            <a:r>
              <a:rPr sz="3000" spc="35">
                <a:latin typeface="Century Gothic"/>
                <a:cs typeface="Century Gothic"/>
              </a:rPr>
              <a:t> </a:t>
            </a:r>
            <a:r>
              <a:rPr sz="3000">
                <a:latin typeface="Century Gothic"/>
                <a:cs typeface="Century Gothic"/>
              </a:rPr>
              <a:t>conclusion,</a:t>
            </a:r>
            <a:r>
              <a:rPr sz="3000" spc="40">
                <a:latin typeface="Century Gothic"/>
                <a:cs typeface="Century Gothic"/>
              </a:rPr>
              <a:t> </a:t>
            </a:r>
            <a:r>
              <a:rPr sz="3000" spc="75">
                <a:latin typeface="Century Gothic"/>
                <a:cs typeface="Century Gothic"/>
              </a:rPr>
              <a:t>the</a:t>
            </a:r>
            <a:r>
              <a:rPr sz="3000" spc="40">
                <a:latin typeface="Century Gothic"/>
                <a:cs typeface="Century Gothic"/>
              </a:rPr>
              <a:t> </a:t>
            </a:r>
            <a:r>
              <a:rPr sz="3000" b="1" spc="425">
                <a:latin typeface="Calibri"/>
                <a:cs typeface="Calibri"/>
              </a:rPr>
              <a:t>MERN</a:t>
            </a:r>
            <a:r>
              <a:rPr sz="3000" b="1" spc="190">
                <a:latin typeface="Calibri"/>
                <a:cs typeface="Calibri"/>
              </a:rPr>
              <a:t> </a:t>
            </a:r>
            <a:r>
              <a:rPr sz="3000" spc="-10">
                <a:latin typeface="Century Gothic"/>
                <a:cs typeface="Century Gothic"/>
              </a:rPr>
              <a:t>stack </a:t>
            </a:r>
            <a:r>
              <a:rPr sz="3000" spc="65">
                <a:latin typeface="Century Gothic"/>
                <a:cs typeface="Century Gothic"/>
              </a:rPr>
              <a:t>has</a:t>
            </a:r>
            <a:r>
              <a:rPr sz="3000" spc="-55">
                <a:latin typeface="Century Gothic"/>
                <a:cs typeface="Century Gothic"/>
              </a:rPr>
              <a:t> </a:t>
            </a:r>
            <a:r>
              <a:rPr sz="3000" spc="-20">
                <a:latin typeface="Century Gothic"/>
                <a:cs typeface="Century Gothic"/>
              </a:rPr>
              <a:t>enabled</a:t>
            </a:r>
            <a:r>
              <a:rPr sz="3000" spc="-50">
                <a:latin typeface="Century Gothic"/>
                <a:cs typeface="Century Gothic"/>
              </a:rPr>
              <a:t> </a:t>
            </a:r>
            <a:r>
              <a:rPr sz="3000" spc="235">
                <a:latin typeface="Century Gothic"/>
                <a:cs typeface="Century Gothic"/>
              </a:rPr>
              <a:t>us</a:t>
            </a:r>
            <a:r>
              <a:rPr sz="3000" spc="-50">
                <a:latin typeface="Century Gothic"/>
                <a:cs typeface="Century Gothic"/>
              </a:rPr>
              <a:t> </a:t>
            </a:r>
            <a:r>
              <a:rPr sz="3000">
                <a:latin typeface="Century Gothic"/>
                <a:cs typeface="Century Gothic"/>
              </a:rPr>
              <a:t>to</a:t>
            </a:r>
            <a:r>
              <a:rPr sz="3000" spc="-50">
                <a:latin typeface="Century Gothic"/>
                <a:cs typeface="Century Gothic"/>
              </a:rPr>
              <a:t> </a:t>
            </a:r>
            <a:r>
              <a:rPr sz="3000" spc="110">
                <a:latin typeface="Century Gothic"/>
                <a:cs typeface="Century Gothic"/>
              </a:rPr>
              <a:t>build</a:t>
            </a:r>
            <a:r>
              <a:rPr sz="3000" spc="-50">
                <a:latin typeface="Century Gothic"/>
                <a:cs typeface="Century Gothic"/>
              </a:rPr>
              <a:t> </a:t>
            </a:r>
            <a:r>
              <a:rPr sz="3000" spc="-290">
                <a:latin typeface="Century Gothic"/>
                <a:cs typeface="Century Gothic"/>
              </a:rPr>
              <a:t>a</a:t>
            </a:r>
            <a:r>
              <a:rPr sz="3000" spc="-45">
                <a:latin typeface="Century Gothic"/>
                <a:cs typeface="Century Gothic"/>
              </a:rPr>
              <a:t> </a:t>
            </a:r>
            <a:r>
              <a:rPr sz="3000" spc="125">
                <a:latin typeface="Century Gothic"/>
                <a:cs typeface="Century Gothic"/>
              </a:rPr>
              <a:t>robust </a:t>
            </a:r>
            <a:r>
              <a:rPr sz="3000">
                <a:latin typeface="Century Gothic"/>
                <a:cs typeface="Century Gothic"/>
              </a:rPr>
              <a:t>and</a:t>
            </a:r>
            <a:r>
              <a:rPr sz="3000" spc="20">
                <a:latin typeface="Century Gothic"/>
                <a:cs typeface="Century Gothic"/>
              </a:rPr>
              <a:t> </a:t>
            </a:r>
            <a:r>
              <a:rPr sz="3000">
                <a:latin typeface="Century Gothic"/>
                <a:cs typeface="Century Gothic"/>
              </a:rPr>
              <a:t>feature-</a:t>
            </a:r>
            <a:r>
              <a:rPr sz="3000" spc="75">
                <a:latin typeface="Century Gothic"/>
                <a:cs typeface="Century Gothic"/>
              </a:rPr>
              <a:t>rich</a:t>
            </a:r>
            <a:r>
              <a:rPr sz="3000" spc="20">
                <a:latin typeface="Century Gothic"/>
                <a:cs typeface="Century Gothic"/>
              </a:rPr>
              <a:t> </a:t>
            </a:r>
            <a:r>
              <a:rPr sz="3000" spc="150">
                <a:latin typeface="Century Gothic"/>
                <a:cs typeface="Century Gothic"/>
              </a:rPr>
              <a:t>music</a:t>
            </a:r>
            <a:r>
              <a:rPr sz="3000" spc="25">
                <a:latin typeface="Century Gothic"/>
                <a:cs typeface="Century Gothic"/>
              </a:rPr>
              <a:t> </a:t>
            </a:r>
            <a:r>
              <a:rPr sz="3000" spc="-10">
                <a:latin typeface="Century Gothic"/>
                <a:cs typeface="Century Gothic"/>
              </a:rPr>
              <a:t>player application.</a:t>
            </a:r>
            <a:r>
              <a:rPr sz="3000" spc="-90">
                <a:latin typeface="Century Gothic"/>
                <a:cs typeface="Century Gothic"/>
              </a:rPr>
              <a:t> </a:t>
            </a:r>
            <a:r>
              <a:rPr sz="3000" spc="55">
                <a:latin typeface="Century Gothic"/>
                <a:cs typeface="Century Gothic"/>
              </a:rPr>
              <a:t>We</a:t>
            </a:r>
            <a:r>
              <a:rPr sz="3000" spc="-90">
                <a:latin typeface="Century Gothic"/>
                <a:cs typeface="Century Gothic"/>
              </a:rPr>
              <a:t> </a:t>
            </a:r>
            <a:r>
              <a:rPr sz="3000" spc="-70">
                <a:latin typeface="Century Gothic"/>
                <a:cs typeface="Century Gothic"/>
              </a:rPr>
              <a:t>have</a:t>
            </a:r>
            <a:r>
              <a:rPr sz="3000" spc="-90">
                <a:latin typeface="Century Gothic"/>
                <a:cs typeface="Century Gothic"/>
              </a:rPr>
              <a:t> </a:t>
            </a:r>
            <a:r>
              <a:rPr sz="3000" spc="70">
                <a:latin typeface="Century Gothic"/>
                <a:cs typeface="Century Gothic"/>
              </a:rPr>
              <a:t>successfully </a:t>
            </a:r>
            <a:r>
              <a:rPr sz="3000">
                <a:latin typeface="Century Gothic"/>
                <a:cs typeface="Century Gothic"/>
              </a:rPr>
              <a:t>integrated</a:t>
            </a:r>
            <a:r>
              <a:rPr sz="3000" spc="75">
                <a:latin typeface="Century Gothic"/>
                <a:cs typeface="Century Gothic"/>
              </a:rPr>
              <a:t> </a:t>
            </a:r>
            <a:r>
              <a:rPr sz="3000" b="1" spc="365">
                <a:latin typeface="Calibri"/>
                <a:cs typeface="Calibri"/>
              </a:rPr>
              <a:t>MongoDB</a:t>
            </a:r>
            <a:r>
              <a:rPr sz="3000" spc="365">
                <a:latin typeface="Century Gothic"/>
                <a:cs typeface="Century Gothic"/>
              </a:rPr>
              <a:t>,</a:t>
            </a:r>
            <a:r>
              <a:rPr sz="3000" spc="80">
                <a:latin typeface="Century Gothic"/>
                <a:cs typeface="Century Gothic"/>
              </a:rPr>
              <a:t> </a:t>
            </a:r>
            <a:r>
              <a:rPr sz="3000" b="1" spc="229">
                <a:latin typeface="Calibri"/>
                <a:cs typeface="Calibri"/>
              </a:rPr>
              <a:t>Express.js</a:t>
            </a:r>
            <a:r>
              <a:rPr sz="3000" spc="229">
                <a:latin typeface="Century Gothic"/>
                <a:cs typeface="Century Gothic"/>
              </a:rPr>
              <a:t>, </a:t>
            </a:r>
            <a:r>
              <a:rPr sz="3000" b="1" spc="275">
                <a:latin typeface="Calibri"/>
                <a:cs typeface="Calibri"/>
              </a:rPr>
              <a:t>React</a:t>
            </a:r>
            <a:r>
              <a:rPr sz="3000" spc="275">
                <a:latin typeface="Century Gothic"/>
                <a:cs typeface="Century Gothic"/>
              </a:rPr>
              <a:t>,</a:t>
            </a:r>
            <a:r>
              <a:rPr sz="3000" spc="-65">
                <a:latin typeface="Century Gothic"/>
                <a:cs typeface="Century Gothic"/>
              </a:rPr>
              <a:t> </a:t>
            </a:r>
            <a:r>
              <a:rPr sz="3000">
                <a:latin typeface="Century Gothic"/>
                <a:cs typeface="Century Gothic"/>
              </a:rPr>
              <a:t>and</a:t>
            </a:r>
            <a:r>
              <a:rPr sz="3000" spc="-65">
                <a:latin typeface="Century Gothic"/>
                <a:cs typeface="Century Gothic"/>
              </a:rPr>
              <a:t> </a:t>
            </a:r>
            <a:r>
              <a:rPr sz="3000" b="1" spc="280">
                <a:latin typeface="Calibri"/>
                <a:cs typeface="Calibri"/>
              </a:rPr>
              <a:t>Node.js</a:t>
            </a:r>
            <a:r>
              <a:rPr sz="3000" b="1" spc="85">
                <a:latin typeface="Calibri"/>
                <a:cs typeface="Calibri"/>
              </a:rPr>
              <a:t> </a:t>
            </a:r>
            <a:r>
              <a:rPr sz="3000">
                <a:latin typeface="Century Gothic"/>
                <a:cs typeface="Century Gothic"/>
              </a:rPr>
              <a:t>to</a:t>
            </a:r>
            <a:r>
              <a:rPr sz="3000" spc="-65">
                <a:latin typeface="Century Gothic"/>
                <a:cs typeface="Century Gothic"/>
              </a:rPr>
              <a:t> </a:t>
            </a:r>
            <a:r>
              <a:rPr sz="3000" spc="-75">
                <a:latin typeface="Century Gothic"/>
                <a:cs typeface="Century Gothic"/>
              </a:rPr>
              <a:t>create</a:t>
            </a:r>
            <a:r>
              <a:rPr sz="3000" spc="-65">
                <a:latin typeface="Century Gothic"/>
                <a:cs typeface="Century Gothic"/>
              </a:rPr>
              <a:t> </a:t>
            </a:r>
            <a:r>
              <a:rPr sz="3000" spc="-340">
                <a:latin typeface="Century Gothic"/>
                <a:cs typeface="Century Gothic"/>
              </a:rPr>
              <a:t>a </a:t>
            </a:r>
            <a:r>
              <a:rPr sz="3000" spc="95">
                <a:latin typeface="Century Gothic"/>
                <a:cs typeface="Century Gothic"/>
              </a:rPr>
              <a:t>seamless</a:t>
            </a:r>
            <a:r>
              <a:rPr sz="3000" spc="-30">
                <a:latin typeface="Century Gothic"/>
                <a:cs typeface="Century Gothic"/>
              </a:rPr>
              <a:t> </a:t>
            </a:r>
            <a:r>
              <a:rPr sz="3000" spc="160">
                <a:latin typeface="Century Gothic"/>
                <a:cs typeface="Century Gothic"/>
              </a:rPr>
              <a:t>user</a:t>
            </a:r>
            <a:r>
              <a:rPr sz="3000" spc="-30">
                <a:latin typeface="Century Gothic"/>
                <a:cs typeface="Century Gothic"/>
              </a:rPr>
              <a:t> </a:t>
            </a:r>
            <a:r>
              <a:rPr sz="3000" spc="-10">
                <a:latin typeface="Century Gothic"/>
                <a:cs typeface="Century Gothic"/>
              </a:rPr>
              <a:t>experience.</a:t>
            </a:r>
            <a:endParaRPr sz="3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 bwMode="auto">
          <a:xfrm>
            <a:off x="10683369" y="1301254"/>
            <a:ext cx="302641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4100" b="1" spc="480">
                <a:latin typeface="Calibri"/>
                <a:cs typeface="Calibri"/>
              </a:rPr>
              <a:t>Conclusion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 bwMode="auto">
          <a:xfrm>
            <a:off x="10638915" y="964006"/>
            <a:ext cx="7649209" cy="114300"/>
          </a:xfrm>
          <a:custGeom>
            <a:avLst/>
            <a:gdLst/>
            <a:ahLst/>
            <a:cxnLst/>
            <a:rect l="l" t="t" r="r" b="b"/>
            <a:pathLst>
              <a:path w="7649209" h="114300" fill="norm" stroke="1" extrusionOk="0">
                <a:moveTo>
                  <a:pt x="0" y="114299"/>
                </a:moveTo>
                <a:lnTo>
                  <a:pt x="7649082" y="114299"/>
                </a:lnTo>
                <a:lnTo>
                  <a:pt x="7649082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6089967" y="1136984"/>
            <a:ext cx="6105525" cy="3013710"/>
          </a:xfrm>
          <a:prstGeom prst="rect">
            <a:avLst/>
          </a:prstGeom>
        </p:spPr>
        <p:txBody>
          <a:bodyPr vert="horz" wrap="square" lIns="0" tIns="76644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034"/>
              </a:spcBef>
              <a:defRPr/>
            </a:pPr>
            <a:r>
              <a:rPr sz="9350" b="1" spc="944">
                <a:latin typeface="Calibri"/>
                <a:cs typeface="Calibri"/>
              </a:rPr>
              <a:t>Thanks!</a:t>
            </a:r>
            <a:endParaRPr sz="9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225"/>
              </a:spcBef>
              <a:defRPr/>
            </a:pPr>
            <a:r>
              <a:rPr sz="3450" i="1">
                <a:latin typeface="Century Gothic"/>
                <a:cs typeface="Century Gothic"/>
              </a:rPr>
              <a:t>Do</a:t>
            </a:r>
            <a:r>
              <a:rPr sz="3450" i="1" spc="-90">
                <a:latin typeface="Century Gothic"/>
                <a:cs typeface="Century Gothic"/>
              </a:rPr>
              <a:t> </a:t>
            </a:r>
            <a:r>
              <a:rPr sz="3450" i="1">
                <a:latin typeface="Century Gothic"/>
                <a:cs typeface="Century Gothic"/>
              </a:rPr>
              <a:t>you</a:t>
            </a:r>
            <a:r>
              <a:rPr sz="3450" i="1" spc="-85">
                <a:latin typeface="Century Gothic"/>
                <a:cs typeface="Century Gothic"/>
              </a:rPr>
              <a:t> </a:t>
            </a:r>
            <a:r>
              <a:rPr sz="3450" i="1" spc="-100">
                <a:latin typeface="Century Gothic"/>
                <a:cs typeface="Century Gothic"/>
              </a:rPr>
              <a:t>have</a:t>
            </a:r>
            <a:r>
              <a:rPr sz="3450" i="1" spc="-90">
                <a:latin typeface="Century Gothic"/>
                <a:cs typeface="Century Gothic"/>
              </a:rPr>
              <a:t> </a:t>
            </a:r>
            <a:r>
              <a:rPr sz="3450" i="1" spc="-10">
                <a:latin typeface="Century Gothic"/>
                <a:cs typeface="Century Gothic"/>
              </a:rPr>
              <a:t>any</a:t>
            </a:r>
            <a:r>
              <a:rPr sz="3450" i="1" spc="-85">
                <a:latin typeface="Century Gothic"/>
                <a:cs typeface="Century Gothic"/>
              </a:rPr>
              <a:t> </a:t>
            </a:r>
            <a:r>
              <a:rPr sz="3450" i="1" spc="80">
                <a:latin typeface="Century Gothic"/>
                <a:cs typeface="Century Gothic"/>
              </a:rPr>
              <a:t>questions?</a:t>
            </a:r>
            <a:endParaRPr sz="345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7124647" y="5067315"/>
            <a:ext cx="4896894" cy="1152249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R="833755" algn="ctr">
              <a:lnSpc>
                <a:spcPct val="100000"/>
              </a:lnSpc>
              <a:spcBef>
                <a:spcPts val="1125"/>
              </a:spcBef>
              <a:defRPr/>
            </a:pPr>
            <a:endParaRPr sz="2750">
              <a:latin typeface="Century Gothic"/>
              <a:cs typeface="Century Gothic"/>
            </a:endParaRPr>
          </a:p>
          <a:p>
            <a:pPr marL="1906905" algn="ctr">
              <a:lnSpc>
                <a:spcPct val="100000"/>
              </a:lnSpc>
              <a:spcBef>
                <a:spcPts val="1345"/>
              </a:spcBef>
              <a:defRPr/>
            </a:pPr>
            <a:r>
              <a:rPr lang="en-GB" sz="2750" spc="109">
                <a:latin typeface="Century Gothic"/>
                <a:cs typeface="Century Gothic"/>
              </a:rPr>
              <a:t>@SG20CSE019</a:t>
            </a:r>
            <a:endParaRPr sz="2750">
              <a:latin typeface="Century Gothic"/>
              <a:cs typeface="Century Gothic"/>
            </a:endParaRPr>
          </a:p>
        </p:txBody>
      </p:sp>
      <p:sp>
        <p:nvSpPr>
          <p:cNvPr id="4" name="object 4" descr=""/>
          <p:cNvSpPr/>
          <p:nvPr/>
        </p:nvSpPr>
        <p:spPr bwMode="auto">
          <a:xfrm>
            <a:off x="0" y="981253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 fill="norm" stroke="1" extrusionOk="0">
                <a:moveTo>
                  <a:pt x="7768589" y="0"/>
                </a:moveTo>
                <a:lnTo>
                  <a:pt x="0" y="0"/>
                </a:ln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 descr=""/>
          <p:cNvSpPr/>
          <p:nvPr/>
        </p:nvSpPr>
        <p:spPr bwMode="auto">
          <a:xfrm>
            <a:off x="10519409" y="9191445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 fill="norm" stroke="1" extrusionOk="0">
                <a:moveTo>
                  <a:pt x="0" y="114299"/>
                </a:move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3"/>
          <a:stretch/>
        </p:blipFill>
        <p:spPr bwMode="auto"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1171351" y="1302918"/>
            <a:ext cx="342709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4100" b="1" spc="430">
                <a:latin typeface="Calibri"/>
                <a:cs typeface="Calibri"/>
              </a:rPr>
              <a:t>Introduction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 bwMode="auto">
          <a:xfrm>
            <a:off x="8770373" y="815140"/>
            <a:ext cx="8264525" cy="259016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550"/>
              </a:spcBef>
              <a:defRPr/>
            </a:pPr>
            <a:r>
              <a:rPr sz="3000">
                <a:latin typeface="Century Gothic"/>
                <a:cs typeface="Century Gothic"/>
              </a:rPr>
              <a:t>Welcome</a:t>
            </a:r>
            <a:r>
              <a:rPr sz="3000" spc="-5">
                <a:latin typeface="Century Gothic"/>
                <a:cs typeface="Century Gothic"/>
              </a:rPr>
              <a:t> </a:t>
            </a:r>
            <a:r>
              <a:rPr sz="3000">
                <a:latin typeface="Century Gothic"/>
                <a:cs typeface="Century Gothic"/>
              </a:rPr>
              <a:t>to </a:t>
            </a:r>
            <a:r>
              <a:rPr sz="3000" spc="75">
                <a:latin typeface="Century Gothic"/>
                <a:cs typeface="Century Gothic"/>
              </a:rPr>
              <a:t>the</a:t>
            </a:r>
            <a:r>
              <a:rPr sz="3000" spc="-5">
                <a:latin typeface="Century Gothic"/>
                <a:cs typeface="Century Gothic"/>
              </a:rPr>
              <a:t> </a:t>
            </a:r>
            <a:r>
              <a:rPr sz="3000" spc="70">
                <a:latin typeface="Century Gothic"/>
                <a:cs typeface="Century Gothic"/>
              </a:rPr>
              <a:t>presentation</a:t>
            </a:r>
            <a:r>
              <a:rPr sz="3000">
                <a:latin typeface="Century Gothic"/>
                <a:cs typeface="Century Gothic"/>
              </a:rPr>
              <a:t> </a:t>
            </a:r>
            <a:r>
              <a:rPr sz="3000" spc="55">
                <a:latin typeface="Century Gothic"/>
                <a:cs typeface="Century Gothic"/>
              </a:rPr>
              <a:t>on</a:t>
            </a:r>
            <a:r>
              <a:rPr sz="3000" spc="-5">
                <a:latin typeface="Century Gothic"/>
                <a:cs typeface="Century Gothic"/>
              </a:rPr>
              <a:t> </a:t>
            </a:r>
            <a:r>
              <a:rPr sz="3100" i="1" spc="145">
                <a:latin typeface="Century Gothic"/>
                <a:cs typeface="Century Gothic"/>
              </a:rPr>
              <a:t>Building</a:t>
            </a:r>
            <a:r>
              <a:rPr sz="3100" i="1" spc="-30">
                <a:latin typeface="Century Gothic"/>
                <a:cs typeface="Century Gothic"/>
              </a:rPr>
              <a:t> </a:t>
            </a:r>
            <a:r>
              <a:rPr sz="3100" i="1" spc="-408">
                <a:latin typeface="Century Gothic"/>
                <a:cs typeface="Century Gothic"/>
              </a:rPr>
              <a:t>a </a:t>
            </a:r>
            <a:r>
              <a:rPr sz="3100" i="1" spc="50">
                <a:latin typeface="Century Gothic"/>
                <a:cs typeface="Century Gothic"/>
              </a:rPr>
              <a:t>Music</a:t>
            </a:r>
            <a:r>
              <a:rPr sz="3100" i="1" spc="-10">
                <a:latin typeface="Century Gothic"/>
                <a:cs typeface="Century Gothic"/>
              </a:rPr>
              <a:t> </a:t>
            </a:r>
            <a:r>
              <a:rPr sz="3100" i="1">
                <a:latin typeface="Century Gothic"/>
                <a:cs typeface="Century Gothic"/>
              </a:rPr>
              <a:t>Player</a:t>
            </a:r>
            <a:r>
              <a:rPr sz="3100" i="1" spc="-5">
                <a:latin typeface="Century Gothic"/>
                <a:cs typeface="Century Gothic"/>
              </a:rPr>
              <a:t> </a:t>
            </a:r>
            <a:r>
              <a:rPr sz="3100" i="1">
                <a:latin typeface="Century Gothic"/>
                <a:cs typeface="Century Gothic"/>
              </a:rPr>
              <a:t>Project</a:t>
            </a:r>
            <a:r>
              <a:rPr sz="3100" i="1" spc="-10">
                <a:latin typeface="Century Gothic"/>
                <a:cs typeface="Century Gothic"/>
              </a:rPr>
              <a:t> </a:t>
            </a:r>
            <a:r>
              <a:rPr sz="3100" i="1" spc="170">
                <a:latin typeface="Century Gothic"/>
                <a:cs typeface="Century Gothic"/>
              </a:rPr>
              <a:t>Using</a:t>
            </a:r>
            <a:r>
              <a:rPr sz="3100" i="1" spc="-5">
                <a:latin typeface="Century Gothic"/>
                <a:cs typeface="Century Gothic"/>
              </a:rPr>
              <a:t> </a:t>
            </a:r>
            <a:r>
              <a:rPr sz="3100" i="1" spc="175">
                <a:latin typeface="Century Gothic"/>
                <a:cs typeface="Century Gothic"/>
              </a:rPr>
              <a:t>MERN </a:t>
            </a:r>
            <a:r>
              <a:rPr sz="3100" i="1" spc="-30">
                <a:latin typeface="Century Gothic"/>
                <a:cs typeface="Century Gothic"/>
              </a:rPr>
              <a:t>Development</a:t>
            </a:r>
            <a:r>
              <a:rPr sz="3000" spc="-30">
                <a:latin typeface="Century Gothic"/>
                <a:cs typeface="Century Gothic"/>
              </a:rPr>
              <a:t>.</a:t>
            </a:r>
            <a:r>
              <a:rPr sz="3000" spc="-5">
                <a:latin typeface="Century Gothic"/>
                <a:cs typeface="Century Gothic"/>
              </a:rPr>
              <a:t> </a:t>
            </a:r>
            <a:r>
              <a:rPr sz="3000" spc="275">
                <a:latin typeface="Century Gothic"/>
                <a:cs typeface="Century Gothic"/>
              </a:rPr>
              <a:t>This</a:t>
            </a:r>
            <a:r>
              <a:rPr sz="3000" spc="-5">
                <a:latin typeface="Century Gothic"/>
                <a:cs typeface="Century Gothic"/>
              </a:rPr>
              <a:t> </a:t>
            </a:r>
            <a:r>
              <a:rPr sz="3000">
                <a:latin typeface="Century Gothic"/>
                <a:cs typeface="Century Gothic"/>
              </a:rPr>
              <a:t>project</a:t>
            </a:r>
            <a:r>
              <a:rPr sz="3000" spc="-5">
                <a:latin typeface="Century Gothic"/>
                <a:cs typeface="Century Gothic"/>
              </a:rPr>
              <a:t> </a:t>
            </a:r>
            <a:r>
              <a:rPr sz="3000" spc="180">
                <a:latin typeface="Century Gothic"/>
                <a:cs typeface="Century Gothic"/>
              </a:rPr>
              <a:t>will</a:t>
            </a:r>
            <a:r>
              <a:rPr sz="3000" spc="-5">
                <a:latin typeface="Century Gothic"/>
                <a:cs typeface="Century Gothic"/>
              </a:rPr>
              <a:t> </a:t>
            </a:r>
            <a:r>
              <a:rPr sz="3000" spc="-10">
                <a:latin typeface="Century Gothic"/>
                <a:cs typeface="Century Gothic"/>
              </a:rPr>
              <a:t>showcase </a:t>
            </a:r>
            <a:r>
              <a:rPr sz="3000" spc="75">
                <a:latin typeface="Century Gothic"/>
                <a:cs typeface="Century Gothic"/>
              </a:rPr>
              <a:t>the</a:t>
            </a:r>
            <a:r>
              <a:rPr sz="3000" spc="-50">
                <a:latin typeface="Century Gothic"/>
                <a:cs typeface="Century Gothic"/>
              </a:rPr>
              <a:t> </a:t>
            </a:r>
            <a:r>
              <a:rPr sz="3000" spc="70">
                <a:latin typeface="Century Gothic"/>
                <a:cs typeface="Century Gothic"/>
              </a:rPr>
              <a:t>integration</a:t>
            </a:r>
            <a:r>
              <a:rPr sz="3000" spc="-45">
                <a:latin typeface="Century Gothic"/>
                <a:cs typeface="Century Gothic"/>
              </a:rPr>
              <a:t> </a:t>
            </a:r>
            <a:r>
              <a:rPr sz="3000">
                <a:latin typeface="Century Gothic"/>
                <a:cs typeface="Century Gothic"/>
              </a:rPr>
              <a:t>of</a:t>
            </a:r>
            <a:r>
              <a:rPr sz="3000" spc="-45">
                <a:latin typeface="Century Gothic"/>
                <a:cs typeface="Century Gothic"/>
              </a:rPr>
              <a:t> </a:t>
            </a:r>
            <a:r>
              <a:rPr sz="3000" b="1" spc="365">
                <a:latin typeface="Calibri"/>
                <a:cs typeface="Calibri"/>
              </a:rPr>
              <a:t>MongoDB</a:t>
            </a:r>
            <a:r>
              <a:rPr sz="3000" spc="365">
                <a:latin typeface="Century Gothic"/>
                <a:cs typeface="Century Gothic"/>
              </a:rPr>
              <a:t>,</a:t>
            </a:r>
            <a:r>
              <a:rPr sz="3000" spc="-45">
                <a:latin typeface="Century Gothic"/>
                <a:cs typeface="Century Gothic"/>
              </a:rPr>
              <a:t> </a:t>
            </a:r>
            <a:r>
              <a:rPr sz="3000" b="1" spc="229">
                <a:latin typeface="Calibri"/>
                <a:cs typeface="Calibri"/>
              </a:rPr>
              <a:t>Express.js</a:t>
            </a:r>
            <a:r>
              <a:rPr sz="3000" spc="229">
                <a:latin typeface="Century Gothic"/>
                <a:cs typeface="Century Gothic"/>
              </a:rPr>
              <a:t>, </a:t>
            </a:r>
            <a:r>
              <a:rPr sz="3000" b="1" spc="275">
                <a:latin typeface="Calibri"/>
                <a:cs typeface="Calibri"/>
              </a:rPr>
              <a:t>React</a:t>
            </a:r>
            <a:r>
              <a:rPr sz="3000" spc="275">
                <a:latin typeface="Century Gothic"/>
                <a:cs typeface="Century Gothic"/>
              </a:rPr>
              <a:t>,</a:t>
            </a:r>
            <a:r>
              <a:rPr sz="3000" spc="-80">
                <a:latin typeface="Century Gothic"/>
                <a:cs typeface="Century Gothic"/>
              </a:rPr>
              <a:t> </a:t>
            </a:r>
            <a:r>
              <a:rPr sz="3000">
                <a:latin typeface="Century Gothic"/>
                <a:cs typeface="Century Gothic"/>
              </a:rPr>
              <a:t>and</a:t>
            </a:r>
            <a:r>
              <a:rPr sz="3000" spc="-60">
                <a:latin typeface="Century Gothic"/>
                <a:cs typeface="Century Gothic"/>
              </a:rPr>
              <a:t> </a:t>
            </a:r>
            <a:r>
              <a:rPr sz="3000" b="1" spc="280">
                <a:latin typeface="Calibri"/>
                <a:cs typeface="Calibri"/>
              </a:rPr>
              <a:t>Node.js</a:t>
            </a:r>
            <a:r>
              <a:rPr sz="3000" b="1" spc="90">
                <a:latin typeface="Calibri"/>
                <a:cs typeface="Calibri"/>
              </a:rPr>
              <a:t> </a:t>
            </a:r>
            <a:r>
              <a:rPr sz="3000">
                <a:latin typeface="Century Gothic"/>
                <a:cs typeface="Century Gothic"/>
              </a:rPr>
              <a:t>to</a:t>
            </a:r>
            <a:r>
              <a:rPr sz="3000" spc="-60">
                <a:latin typeface="Century Gothic"/>
                <a:cs typeface="Century Gothic"/>
              </a:rPr>
              <a:t> </a:t>
            </a:r>
            <a:r>
              <a:rPr sz="3000" spc="-75">
                <a:latin typeface="Century Gothic"/>
                <a:cs typeface="Century Gothic"/>
              </a:rPr>
              <a:t>create</a:t>
            </a:r>
            <a:r>
              <a:rPr sz="3000" spc="-65">
                <a:latin typeface="Century Gothic"/>
                <a:cs typeface="Century Gothic"/>
              </a:rPr>
              <a:t> </a:t>
            </a:r>
            <a:r>
              <a:rPr sz="3000" spc="-290">
                <a:latin typeface="Century Gothic"/>
                <a:cs typeface="Century Gothic"/>
              </a:rPr>
              <a:t>a</a:t>
            </a:r>
            <a:r>
              <a:rPr sz="3000" spc="-45">
                <a:latin typeface="Century Gothic"/>
                <a:cs typeface="Century Gothic"/>
              </a:rPr>
              <a:t> </a:t>
            </a:r>
            <a:r>
              <a:rPr sz="3000" spc="60">
                <a:latin typeface="Century Gothic"/>
                <a:cs typeface="Century Gothic"/>
              </a:rPr>
              <a:t>powerful </a:t>
            </a:r>
            <a:r>
              <a:rPr sz="3000" spc="150">
                <a:latin typeface="Century Gothic"/>
                <a:cs typeface="Century Gothic"/>
              </a:rPr>
              <a:t>music</a:t>
            </a:r>
            <a:r>
              <a:rPr sz="3000" spc="-60">
                <a:latin typeface="Century Gothic"/>
                <a:cs typeface="Century Gothic"/>
              </a:rPr>
              <a:t> </a:t>
            </a:r>
            <a:r>
              <a:rPr sz="3000">
                <a:latin typeface="Century Gothic"/>
                <a:cs typeface="Century Gothic"/>
              </a:rPr>
              <a:t>player</a:t>
            </a:r>
            <a:r>
              <a:rPr sz="3000" spc="-60">
                <a:latin typeface="Century Gothic"/>
                <a:cs typeface="Century Gothic"/>
              </a:rPr>
              <a:t> </a:t>
            </a:r>
            <a:r>
              <a:rPr sz="3000" spc="-10">
                <a:latin typeface="Century Gothic"/>
                <a:cs typeface="Century Gothic"/>
              </a:rPr>
              <a:t>application.</a:t>
            </a:r>
            <a:endParaRPr sz="3000">
              <a:latin typeface="Century Gothic"/>
              <a:cs typeface="Century Gothic"/>
            </a:endParaRPr>
          </a:p>
        </p:txBody>
      </p:sp>
      <p:sp>
        <p:nvSpPr>
          <p:cNvPr id="5" name="object 5" descr=""/>
          <p:cNvSpPr/>
          <p:nvPr/>
        </p:nvSpPr>
        <p:spPr bwMode="auto">
          <a:xfrm>
            <a:off x="0" y="978840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 fill="norm" stroke="1" extrusionOk="0">
                <a:moveTo>
                  <a:pt x="7768589" y="0"/>
                </a:moveTo>
                <a:lnTo>
                  <a:pt x="0" y="0"/>
                </a:ln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3"/>
          <a:stretch/>
        </p:blipFill>
        <p:spPr bwMode="auto"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 bwMode="auto">
          <a:xfrm>
            <a:off x="1159089" y="814400"/>
            <a:ext cx="7879715" cy="25781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  <a:defRPr/>
            </a:pPr>
            <a:r>
              <a:rPr sz="3000" spc="275">
                <a:latin typeface="Century Gothic"/>
                <a:cs typeface="Century Gothic"/>
              </a:rPr>
              <a:t>This</a:t>
            </a:r>
            <a:r>
              <a:rPr sz="3000" spc="5">
                <a:latin typeface="Century Gothic"/>
                <a:cs typeface="Century Gothic"/>
              </a:rPr>
              <a:t> </a:t>
            </a:r>
            <a:r>
              <a:rPr sz="3000">
                <a:latin typeface="Century Gothic"/>
                <a:cs typeface="Century Gothic"/>
              </a:rPr>
              <a:t>project</a:t>
            </a:r>
            <a:r>
              <a:rPr sz="3000" spc="10">
                <a:latin typeface="Century Gothic"/>
                <a:cs typeface="Century Gothic"/>
              </a:rPr>
              <a:t> </a:t>
            </a:r>
            <a:r>
              <a:rPr sz="3000" spc="145">
                <a:latin typeface="Century Gothic"/>
                <a:cs typeface="Century Gothic"/>
              </a:rPr>
              <a:t>aims</a:t>
            </a:r>
            <a:r>
              <a:rPr sz="3000" spc="10">
                <a:latin typeface="Century Gothic"/>
                <a:cs typeface="Century Gothic"/>
              </a:rPr>
              <a:t> </a:t>
            </a:r>
            <a:r>
              <a:rPr sz="3000">
                <a:latin typeface="Century Gothic"/>
                <a:cs typeface="Century Gothic"/>
              </a:rPr>
              <a:t>to</a:t>
            </a:r>
            <a:r>
              <a:rPr sz="3000" spc="10">
                <a:latin typeface="Century Gothic"/>
                <a:cs typeface="Century Gothic"/>
              </a:rPr>
              <a:t> </a:t>
            </a:r>
            <a:r>
              <a:rPr sz="3000" spc="55">
                <a:latin typeface="Century Gothic"/>
                <a:cs typeface="Century Gothic"/>
              </a:rPr>
              <a:t>demonstrate</a:t>
            </a:r>
            <a:r>
              <a:rPr sz="3000" spc="5">
                <a:latin typeface="Century Gothic"/>
                <a:cs typeface="Century Gothic"/>
              </a:rPr>
              <a:t> </a:t>
            </a:r>
            <a:r>
              <a:rPr sz="3000" spc="50">
                <a:latin typeface="Century Gothic"/>
                <a:cs typeface="Century Gothic"/>
              </a:rPr>
              <a:t>the </a:t>
            </a:r>
            <a:r>
              <a:rPr sz="3000" spc="95">
                <a:latin typeface="Century Gothic"/>
                <a:cs typeface="Century Gothic"/>
              </a:rPr>
              <a:t>implementation</a:t>
            </a:r>
            <a:r>
              <a:rPr sz="3000" spc="-45">
                <a:latin typeface="Century Gothic"/>
                <a:cs typeface="Century Gothic"/>
              </a:rPr>
              <a:t> </a:t>
            </a:r>
            <a:r>
              <a:rPr sz="3000">
                <a:latin typeface="Century Gothic"/>
                <a:cs typeface="Century Gothic"/>
              </a:rPr>
              <a:t>of</a:t>
            </a:r>
            <a:r>
              <a:rPr sz="3000" spc="-45">
                <a:latin typeface="Century Gothic"/>
                <a:cs typeface="Century Gothic"/>
              </a:rPr>
              <a:t> </a:t>
            </a:r>
            <a:r>
              <a:rPr sz="3000" spc="-290">
                <a:latin typeface="Century Gothic"/>
                <a:cs typeface="Century Gothic"/>
              </a:rPr>
              <a:t>a</a:t>
            </a:r>
            <a:r>
              <a:rPr sz="3000" spc="-45">
                <a:latin typeface="Century Gothic"/>
                <a:cs typeface="Century Gothic"/>
              </a:rPr>
              <a:t> </a:t>
            </a:r>
            <a:r>
              <a:rPr sz="3000" spc="150">
                <a:latin typeface="Century Gothic"/>
                <a:cs typeface="Century Gothic"/>
              </a:rPr>
              <a:t>music</a:t>
            </a:r>
            <a:r>
              <a:rPr sz="3000" spc="-45">
                <a:latin typeface="Century Gothic"/>
                <a:cs typeface="Century Gothic"/>
              </a:rPr>
              <a:t> </a:t>
            </a:r>
            <a:r>
              <a:rPr sz="3000">
                <a:latin typeface="Century Gothic"/>
                <a:cs typeface="Century Gothic"/>
              </a:rPr>
              <a:t>player</a:t>
            </a:r>
            <a:r>
              <a:rPr sz="3000" spc="-45">
                <a:latin typeface="Century Gothic"/>
                <a:cs typeface="Century Gothic"/>
              </a:rPr>
              <a:t> </a:t>
            </a:r>
            <a:r>
              <a:rPr sz="3000" spc="155">
                <a:latin typeface="Century Gothic"/>
                <a:cs typeface="Century Gothic"/>
              </a:rPr>
              <a:t>using </a:t>
            </a:r>
            <a:r>
              <a:rPr sz="3000" spc="75">
                <a:latin typeface="Century Gothic"/>
                <a:cs typeface="Century Gothic"/>
              </a:rPr>
              <a:t>the</a:t>
            </a:r>
            <a:r>
              <a:rPr sz="3000" spc="-45">
                <a:latin typeface="Century Gothic"/>
                <a:cs typeface="Century Gothic"/>
              </a:rPr>
              <a:t> </a:t>
            </a:r>
            <a:r>
              <a:rPr sz="3000" b="1" spc="425">
                <a:latin typeface="Calibri"/>
                <a:cs typeface="Calibri"/>
              </a:rPr>
              <a:t>MERN</a:t>
            </a:r>
            <a:r>
              <a:rPr sz="3000" b="1" spc="110">
                <a:latin typeface="Calibri"/>
                <a:cs typeface="Calibri"/>
              </a:rPr>
              <a:t> </a:t>
            </a:r>
            <a:r>
              <a:rPr sz="3000">
                <a:latin typeface="Century Gothic"/>
                <a:cs typeface="Century Gothic"/>
              </a:rPr>
              <a:t>stack.</a:t>
            </a:r>
            <a:r>
              <a:rPr sz="3000" spc="-45">
                <a:latin typeface="Century Gothic"/>
                <a:cs typeface="Century Gothic"/>
              </a:rPr>
              <a:t> </a:t>
            </a:r>
            <a:r>
              <a:rPr sz="3000" spc="210">
                <a:latin typeface="Century Gothic"/>
                <a:cs typeface="Century Gothic"/>
              </a:rPr>
              <a:t>It</a:t>
            </a:r>
            <a:r>
              <a:rPr sz="3000" spc="-40">
                <a:latin typeface="Century Gothic"/>
                <a:cs typeface="Century Gothic"/>
              </a:rPr>
              <a:t> </a:t>
            </a:r>
            <a:r>
              <a:rPr sz="3000" spc="180">
                <a:latin typeface="Century Gothic"/>
                <a:cs typeface="Century Gothic"/>
              </a:rPr>
              <a:t>will</a:t>
            </a:r>
            <a:r>
              <a:rPr sz="3000" spc="-40">
                <a:latin typeface="Century Gothic"/>
                <a:cs typeface="Century Gothic"/>
              </a:rPr>
              <a:t> </a:t>
            </a:r>
            <a:r>
              <a:rPr sz="3000" spc="-60">
                <a:latin typeface="Century Gothic"/>
                <a:cs typeface="Century Gothic"/>
              </a:rPr>
              <a:t>cover</a:t>
            </a:r>
            <a:r>
              <a:rPr sz="3000" spc="-45">
                <a:latin typeface="Century Gothic"/>
                <a:cs typeface="Century Gothic"/>
              </a:rPr>
              <a:t> </a:t>
            </a:r>
            <a:r>
              <a:rPr sz="3000" spc="75">
                <a:latin typeface="Century Gothic"/>
                <a:cs typeface="Century Gothic"/>
              </a:rPr>
              <a:t>the</a:t>
            </a:r>
            <a:r>
              <a:rPr sz="3000" spc="-40">
                <a:latin typeface="Century Gothic"/>
                <a:cs typeface="Century Gothic"/>
              </a:rPr>
              <a:t> </a:t>
            </a:r>
            <a:r>
              <a:rPr sz="3000" spc="95">
                <a:latin typeface="Century Gothic"/>
                <a:cs typeface="Century Gothic"/>
              </a:rPr>
              <a:t>setup</a:t>
            </a:r>
            <a:r>
              <a:rPr sz="3000" spc="-40">
                <a:latin typeface="Century Gothic"/>
                <a:cs typeface="Century Gothic"/>
              </a:rPr>
              <a:t> </a:t>
            </a:r>
            <a:r>
              <a:rPr sz="3000" spc="-25">
                <a:latin typeface="Century Gothic"/>
                <a:cs typeface="Century Gothic"/>
              </a:rPr>
              <a:t>of </a:t>
            </a:r>
            <a:r>
              <a:rPr sz="3000" spc="75">
                <a:latin typeface="Century Gothic"/>
                <a:cs typeface="Century Gothic"/>
              </a:rPr>
              <a:t>the</a:t>
            </a:r>
            <a:r>
              <a:rPr sz="3000" spc="-80">
                <a:latin typeface="Century Gothic"/>
                <a:cs typeface="Century Gothic"/>
              </a:rPr>
              <a:t> </a:t>
            </a:r>
            <a:r>
              <a:rPr sz="3000" spc="-40">
                <a:latin typeface="Century Gothic"/>
                <a:cs typeface="Century Gothic"/>
              </a:rPr>
              <a:t>backend</a:t>
            </a:r>
            <a:r>
              <a:rPr sz="3000" spc="-80">
                <a:latin typeface="Century Gothic"/>
                <a:cs typeface="Century Gothic"/>
              </a:rPr>
              <a:t> </a:t>
            </a:r>
            <a:r>
              <a:rPr sz="3000" spc="175">
                <a:latin typeface="Century Gothic"/>
                <a:cs typeface="Century Gothic"/>
              </a:rPr>
              <a:t>with</a:t>
            </a:r>
            <a:r>
              <a:rPr sz="3000" spc="-80">
                <a:latin typeface="Century Gothic"/>
                <a:cs typeface="Century Gothic"/>
              </a:rPr>
              <a:t> </a:t>
            </a:r>
            <a:r>
              <a:rPr sz="3000" b="1" spc="280">
                <a:latin typeface="Calibri"/>
                <a:cs typeface="Calibri"/>
              </a:rPr>
              <a:t>Node.js</a:t>
            </a:r>
            <a:r>
              <a:rPr sz="3000" b="1" spc="75">
                <a:latin typeface="Calibri"/>
                <a:cs typeface="Calibri"/>
              </a:rPr>
              <a:t> </a:t>
            </a:r>
            <a:r>
              <a:rPr sz="3000">
                <a:latin typeface="Century Gothic"/>
                <a:cs typeface="Century Gothic"/>
              </a:rPr>
              <a:t>and</a:t>
            </a:r>
            <a:r>
              <a:rPr sz="3000" spc="-80">
                <a:latin typeface="Century Gothic"/>
                <a:cs typeface="Century Gothic"/>
              </a:rPr>
              <a:t> </a:t>
            </a:r>
            <a:r>
              <a:rPr sz="3000" b="1" spc="229">
                <a:latin typeface="Calibri"/>
                <a:cs typeface="Calibri"/>
              </a:rPr>
              <a:t>Express.js</a:t>
            </a:r>
            <a:r>
              <a:rPr sz="3000" spc="229">
                <a:latin typeface="Century Gothic"/>
                <a:cs typeface="Century Gothic"/>
              </a:rPr>
              <a:t>, </a:t>
            </a:r>
            <a:r>
              <a:rPr sz="3000" spc="75">
                <a:latin typeface="Century Gothic"/>
                <a:cs typeface="Century Gothic"/>
              </a:rPr>
              <a:t>the</a:t>
            </a:r>
            <a:r>
              <a:rPr sz="3000" spc="-70">
                <a:latin typeface="Century Gothic"/>
                <a:cs typeface="Century Gothic"/>
              </a:rPr>
              <a:t> </a:t>
            </a:r>
            <a:r>
              <a:rPr sz="3000" spc="-75">
                <a:latin typeface="Century Gothic"/>
                <a:cs typeface="Century Gothic"/>
              </a:rPr>
              <a:t>database</a:t>
            </a:r>
            <a:r>
              <a:rPr sz="3000" spc="-70">
                <a:latin typeface="Century Gothic"/>
                <a:cs typeface="Century Gothic"/>
              </a:rPr>
              <a:t> </a:t>
            </a:r>
            <a:r>
              <a:rPr sz="3000" spc="175">
                <a:latin typeface="Century Gothic"/>
                <a:cs typeface="Century Gothic"/>
              </a:rPr>
              <a:t>using</a:t>
            </a:r>
            <a:r>
              <a:rPr sz="3000" spc="-65">
                <a:latin typeface="Century Gothic"/>
                <a:cs typeface="Century Gothic"/>
              </a:rPr>
              <a:t> </a:t>
            </a:r>
            <a:r>
              <a:rPr sz="3000" b="1" spc="365">
                <a:latin typeface="Calibri"/>
                <a:cs typeface="Calibri"/>
              </a:rPr>
              <a:t>MongoDB</a:t>
            </a:r>
            <a:r>
              <a:rPr sz="3000" spc="365">
                <a:latin typeface="Century Gothic"/>
                <a:cs typeface="Century Gothic"/>
              </a:rPr>
              <a:t>,</a:t>
            </a:r>
            <a:r>
              <a:rPr sz="3000" spc="-70">
                <a:latin typeface="Century Gothic"/>
                <a:cs typeface="Century Gothic"/>
              </a:rPr>
              <a:t> </a:t>
            </a:r>
            <a:r>
              <a:rPr sz="3000">
                <a:latin typeface="Century Gothic"/>
                <a:cs typeface="Century Gothic"/>
              </a:rPr>
              <a:t>and</a:t>
            </a:r>
            <a:r>
              <a:rPr sz="3000" spc="-65">
                <a:latin typeface="Century Gothic"/>
                <a:cs typeface="Century Gothic"/>
              </a:rPr>
              <a:t> </a:t>
            </a:r>
            <a:r>
              <a:rPr sz="3000" spc="50">
                <a:latin typeface="Century Gothic"/>
                <a:cs typeface="Century Gothic"/>
              </a:rPr>
              <a:t>the </a:t>
            </a:r>
            <a:r>
              <a:rPr sz="3000" spc="65">
                <a:latin typeface="Century Gothic"/>
                <a:cs typeface="Century Gothic"/>
              </a:rPr>
              <a:t>frontend</a:t>
            </a:r>
            <a:r>
              <a:rPr sz="3000" spc="-20">
                <a:latin typeface="Century Gothic"/>
                <a:cs typeface="Century Gothic"/>
              </a:rPr>
              <a:t> </a:t>
            </a:r>
            <a:r>
              <a:rPr sz="3000" spc="175">
                <a:latin typeface="Century Gothic"/>
                <a:cs typeface="Century Gothic"/>
              </a:rPr>
              <a:t>using</a:t>
            </a:r>
            <a:r>
              <a:rPr sz="3000" spc="-20">
                <a:latin typeface="Century Gothic"/>
                <a:cs typeface="Century Gothic"/>
              </a:rPr>
              <a:t> </a:t>
            </a:r>
            <a:r>
              <a:rPr sz="3000" b="1" spc="265">
                <a:latin typeface="Calibri"/>
                <a:cs typeface="Calibri"/>
              </a:rPr>
              <a:t>React</a:t>
            </a:r>
            <a:r>
              <a:rPr sz="3000" spc="265">
                <a:latin typeface="Century Gothic"/>
                <a:cs typeface="Century Gothic"/>
              </a:rPr>
              <a:t>.</a:t>
            </a:r>
            <a:endParaRPr sz="3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 bwMode="auto">
          <a:xfrm>
            <a:off x="10658543" y="1295501"/>
            <a:ext cx="466026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4100" b="1" spc="440">
                <a:latin typeface="Calibri"/>
                <a:cs typeface="Calibri"/>
              </a:rPr>
              <a:t>Project</a:t>
            </a:r>
            <a:r>
              <a:rPr sz="4100" b="1" spc="225">
                <a:latin typeface="Calibri"/>
                <a:cs typeface="Calibri"/>
              </a:rPr>
              <a:t> </a:t>
            </a:r>
            <a:r>
              <a:rPr sz="4100" b="1" spc="445">
                <a:latin typeface="Calibri"/>
                <a:cs typeface="Calibri"/>
              </a:rPr>
              <a:t>Overview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 bwMode="auto">
          <a:xfrm>
            <a:off x="10644771" y="954900"/>
            <a:ext cx="7643495" cy="114300"/>
          </a:xfrm>
          <a:custGeom>
            <a:avLst/>
            <a:gdLst/>
            <a:ahLst/>
            <a:cxnLst/>
            <a:rect l="l" t="t" r="r" b="b"/>
            <a:pathLst>
              <a:path w="7643494" h="114300" fill="norm" stroke="1" extrusionOk="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3"/>
          <a:stretch/>
        </p:blipFill>
        <p:spPr bwMode="auto"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  <a:defRPr/>
            </a:pPr>
            <a:r>
              <a:rPr spc="210"/>
              <a:t>In</a:t>
            </a:r>
            <a:r>
              <a:rPr spc="10"/>
              <a:t> </a:t>
            </a:r>
            <a:r>
              <a:rPr spc="215"/>
              <a:t>this</a:t>
            </a:r>
            <a:r>
              <a:rPr spc="10"/>
              <a:t> </a:t>
            </a:r>
            <a:r>
              <a:rPr/>
              <a:t>section,</a:t>
            </a:r>
            <a:r>
              <a:rPr spc="10"/>
              <a:t> </a:t>
            </a:r>
            <a:r>
              <a:rPr/>
              <a:t>we</a:t>
            </a:r>
            <a:r>
              <a:rPr spc="10"/>
              <a:t> </a:t>
            </a:r>
            <a:r>
              <a:rPr spc="180"/>
              <a:t>will</a:t>
            </a:r>
            <a:r>
              <a:rPr spc="10"/>
              <a:t> </a:t>
            </a:r>
            <a:r>
              <a:rPr/>
              <a:t>focus</a:t>
            </a:r>
            <a:r>
              <a:rPr spc="10"/>
              <a:t> </a:t>
            </a:r>
            <a:r>
              <a:rPr spc="55"/>
              <a:t>on</a:t>
            </a:r>
            <a:r>
              <a:rPr spc="10"/>
              <a:t> </a:t>
            </a:r>
            <a:r>
              <a:rPr spc="100"/>
              <a:t>conﬁguring </a:t>
            </a:r>
            <a:r>
              <a:rPr/>
              <a:t>and</a:t>
            </a:r>
            <a:r>
              <a:rPr spc="15"/>
              <a:t> </a:t>
            </a:r>
            <a:r>
              <a:rPr/>
              <a:t>connecting</a:t>
            </a:r>
            <a:r>
              <a:rPr spc="15"/>
              <a:t> </a:t>
            </a:r>
            <a:r>
              <a:rPr b="1" spc="440">
                <a:latin typeface="Calibri"/>
                <a:cs typeface="Calibri"/>
              </a:rPr>
              <a:t>MongoDB</a:t>
            </a:r>
            <a:r>
              <a:rPr b="1" spc="170">
                <a:latin typeface="Calibri"/>
                <a:cs typeface="Calibri"/>
              </a:rPr>
              <a:t> </a:t>
            </a:r>
            <a:r>
              <a:rPr/>
              <a:t>to</a:t>
            </a:r>
            <a:r>
              <a:rPr spc="15"/>
              <a:t> </a:t>
            </a:r>
            <a:r>
              <a:rPr spc="100"/>
              <a:t>our </a:t>
            </a:r>
            <a:r>
              <a:rPr spc="-10"/>
              <a:t>application.</a:t>
            </a:r>
            <a:r>
              <a:rPr spc="-20"/>
              <a:t> </a:t>
            </a:r>
            <a:r>
              <a:rPr spc="55"/>
              <a:t>We</a:t>
            </a:r>
            <a:r>
              <a:rPr spc="-20"/>
              <a:t> </a:t>
            </a:r>
            <a:r>
              <a:rPr spc="180"/>
              <a:t>will</a:t>
            </a:r>
            <a:r>
              <a:rPr spc="-20"/>
              <a:t> </a:t>
            </a:r>
            <a:r>
              <a:rPr/>
              <a:t>explore</a:t>
            </a:r>
            <a:r>
              <a:rPr spc="-20"/>
              <a:t> </a:t>
            </a:r>
            <a:r>
              <a:rPr spc="75"/>
              <a:t>the</a:t>
            </a:r>
            <a:r>
              <a:rPr spc="-20"/>
              <a:t> </a:t>
            </a:r>
            <a:r>
              <a:rPr spc="90"/>
              <a:t>installation </a:t>
            </a:r>
            <a:r>
              <a:rPr/>
              <a:t>process</a:t>
            </a:r>
            <a:r>
              <a:rPr spc="-10"/>
              <a:t> </a:t>
            </a:r>
            <a:r>
              <a:rPr/>
              <a:t>and</a:t>
            </a:r>
            <a:r>
              <a:rPr spc="-10"/>
              <a:t> </a:t>
            </a:r>
            <a:r>
              <a:rPr spc="70"/>
              <a:t>how</a:t>
            </a:r>
            <a:r>
              <a:rPr spc="-5"/>
              <a:t> </a:t>
            </a:r>
            <a:r>
              <a:rPr/>
              <a:t>to</a:t>
            </a:r>
            <a:r>
              <a:rPr spc="-10"/>
              <a:t> </a:t>
            </a:r>
            <a:r>
              <a:rPr spc="95"/>
              <a:t>establish</a:t>
            </a:r>
            <a:r>
              <a:rPr spc="-5"/>
              <a:t> </a:t>
            </a:r>
            <a:r>
              <a:rPr spc="-290"/>
              <a:t>a</a:t>
            </a:r>
            <a:r>
              <a:rPr spc="-10"/>
              <a:t> connection </a:t>
            </a:r>
            <a:r>
              <a:rPr/>
              <a:t>to</a:t>
            </a:r>
            <a:r>
              <a:rPr spc="-35"/>
              <a:t> </a:t>
            </a:r>
            <a:r>
              <a:rPr spc="75"/>
              <a:t>the</a:t>
            </a:r>
            <a:r>
              <a:rPr spc="-35"/>
              <a:t> </a:t>
            </a:r>
            <a:r>
              <a:rPr spc="-75"/>
              <a:t>database</a:t>
            </a:r>
            <a:r>
              <a:rPr spc="-30"/>
              <a:t> </a:t>
            </a:r>
            <a:r>
              <a:rPr spc="175"/>
              <a:t>using</a:t>
            </a:r>
            <a:r>
              <a:rPr spc="-35"/>
              <a:t> </a:t>
            </a:r>
            <a:r>
              <a:rPr b="1" spc="300">
                <a:latin typeface="Calibri"/>
                <a:cs typeface="Calibri"/>
              </a:rPr>
              <a:t>Mongoose</a:t>
            </a:r>
            <a:r>
              <a:rPr spc="300"/>
              <a:t>.</a:t>
            </a:r>
            <a:endParaRPr/>
          </a:p>
        </p:txBody>
      </p:sp>
      <p:sp>
        <p:nvSpPr>
          <p:cNvPr id="4" name="object 4" descr=""/>
          <p:cNvSpPr txBox="1"/>
          <p:nvPr/>
        </p:nvSpPr>
        <p:spPr bwMode="auto">
          <a:xfrm>
            <a:off x="10658539" y="1295501"/>
            <a:ext cx="579501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4100" b="1" spc="483">
                <a:latin typeface="Calibri"/>
                <a:cs typeface="Calibri"/>
              </a:rPr>
              <a:t>Setting</a:t>
            </a:r>
            <a:r>
              <a:rPr sz="4100" b="1" spc="215">
                <a:latin typeface="Calibri"/>
                <a:cs typeface="Calibri"/>
              </a:rPr>
              <a:t> </a:t>
            </a:r>
            <a:r>
              <a:rPr sz="4100" b="1" spc="585">
                <a:latin typeface="Calibri"/>
                <a:cs typeface="Calibri"/>
              </a:rPr>
              <a:t>Up</a:t>
            </a:r>
            <a:r>
              <a:rPr sz="4100" b="1" spc="220">
                <a:latin typeface="Calibri"/>
                <a:cs typeface="Calibri"/>
              </a:rPr>
              <a:t> </a:t>
            </a:r>
            <a:r>
              <a:rPr sz="4100" b="1" spc="620">
                <a:latin typeface="Calibri"/>
                <a:cs typeface="Calibri"/>
              </a:rPr>
              <a:t>MongoDB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 bwMode="auto">
          <a:xfrm>
            <a:off x="10644771" y="954900"/>
            <a:ext cx="7643495" cy="114300"/>
          </a:xfrm>
          <a:custGeom>
            <a:avLst/>
            <a:gdLst/>
            <a:ahLst/>
            <a:cxnLst/>
            <a:rect l="l" t="t" r="r" b="b"/>
            <a:pathLst>
              <a:path w="7643494" h="114300" fill="norm" stroke="1" extrusionOk="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3"/>
          <a:stretch/>
        </p:blipFill>
        <p:spPr bwMode="auto">
          <a:xfrm>
            <a:off x="9227172" y="1580616"/>
            <a:ext cx="7886687" cy="757237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 bwMode="auto">
          <a:xfrm>
            <a:off x="1247551" y="2694495"/>
            <a:ext cx="6457950" cy="27876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  <a:defRPr/>
            </a:pPr>
            <a:r>
              <a:rPr sz="3000" spc="275">
                <a:latin typeface="Century Gothic"/>
                <a:cs typeface="Century Gothic"/>
              </a:rPr>
              <a:t>This</a:t>
            </a:r>
            <a:r>
              <a:rPr sz="3000" spc="-55">
                <a:latin typeface="Century Gothic"/>
                <a:cs typeface="Century Gothic"/>
              </a:rPr>
              <a:t> </a:t>
            </a:r>
            <a:r>
              <a:rPr sz="3000" spc="100">
                <a:latin typeface="Century Gothic"/>
                <a:cs typeface="Century Gothic"/>
              </a:rPr>
              <a:t>slide</a:t>
            </a:r>
            <a:r>
              <a:rPr sz="3000" spc="-50">
                <a:latin typeface="Century Gothic"/>
                <a:cs typeface="Century Gothic"/>
              </a:rPr>
              <a:t> </a:t>
            </a:r>
            <a:r>
              <a:rPr sz="3000" spc="180">
                <a:latin typeface="Century Gothic"/>
                <a:cs typeface="Century Gothic"/>
              </a:rPr>
              <a:t>will</a:t>
            </a:r>
            <a:r>
              <a:rPr sz="3000" spc="-50">
                <a:latin typeface="Century Gothic"/>
                <a:cs typeface="Century Gothic"/>
              </a:rPr>
              <a:t> </a:t>
            </a:r>
            <a:r>
              <a:rPr sz="3000" spc="-60">
                <a:latin typeface="Century Gothic"/>
                <a:cs typeface="Century Gothic"/>
              </a:rPr>
              <a:t>cover</a:t>
            </a:r>
            <a:r>
              <a:rPr sz="3000" spc="-50">
                <a:latin typeface="Century Gothic"/>
                <a:cs typeface="Century Gothic"/>
              </a:rPr>
              <a:t> </a:t>
            </a:r>
            <a:r>
              <a:rPr sz="3000" spc="75">
                <a:latin typeface="Century Gothic"/>
                <a:cs typeface="Century Gothic"/>
              </a:rPr>
              <a:t>the</a:t>
            </a:r>
            <a:r>
              <a:rPr sz="3000" spc="-50">
                <a:latin typeface="Century Gothic"/>
                <a:cs typeface="Century Gothic"/>
              </a:rPr>
              <a:t> </a:t>
            </a:r>
            <a:r>
              <a:rPr sz="3000" spc="-10">
                <a:latin typeface="Century Gothic"/>
                <a:cs typeface="Century Gothic"/>
              </a:rPr>
              <a:t>creation</a:t>
            </a:r>
            <a:r>
              <a:rPr sz="3000" spc="750">
                <a:latin typeface="Century Gothic"/>
                <a:cs typeface="Century Gothic"/>
              </a:rPr>
              <a:t> </a:t>
            </a:r>
            <a:r>
              <a:rPr sz="3000">
                <a:latin typeface="Century Gothic"/>
                <a:cs typeface="Century Gothic"/>
              </a:rPr>
              <a:t>of</a:t>
            </a:r>
            <a:r>
              <a:rPr sz="3000" spc="-60">
                <a:latin typeface="Century Gothic"/>
                <a:cs typeface="Century Gothic"/>
              </a:rPr>
              <a:t> </a:t>
            </a:r>
            <a:r>
              <a:rPr sz="3000" spc="75">
                <a:latin typeface="Century Gothic"/>
                <a:cs typeface="Century Gothic"/>
              </a:rPr>
              <a:t>the</a:t>
            </a:r>
            <a:r>
              <a:rPr sz="3000" spc="-60">
                <a:latin typeface="Century Gothic"/>
                <a:cs typeface="Century Gothic"/>
              </a:rPr>
              <a:t> </a:t>
            </a:r>
            <a:r>
              <a:rPr sz="3000" spc="-40">
                <a:latin typeface="Century Gothic"/>
                <a:cs typeface="Century Gothic"/>
              </a:rPr>
              <a:t>backend</a:t>
            </a:r>
            <a:r>
              <a:rPr sz="3000" spc="-60">
                <a:latin typeface="Century Gothic"/>
                <a:cs typeface="Century Gothic"/>
              </a:rPr>
              <a:t> </a:t>
            </a:r>
            <a:r>
              <a:rPr sz="3000" spc="175">
                <a:latin typeface="Century Gothic"/>
                <a:cs typeface="Century Gothic"/>
              </a:rPr>
              <a:t>using</a:t>
            </a:r>
            <a:r>
              <a:rPr sz="3000" spc="-60">
                <a:latin typeface="Century Gothic"/>
                <a:cs typeface="Century Gothic"/>
              </a:rPr>
              <a:t> </a:t>
            </a:r>
            <a:r>
              <a:rPr sz="3000" b="1" spc="280">
                <a:latin typeface="Calibri"/>
                <a:cs typeface="Calibri"/>
              </a:rPr>
              <a:t>Node.js</a:t>
            </a:r>
            <a:r>
              <a:rPr sz="3000" b="1" spc="90">
                <a:latin typeface="Calibri"/>
                <a:cs typeface="Calibri"/>
              </a:rPr>
              <a:t> </a:t>
            </a:r>
            <a:r>
              <a:rPr sz="3000" spc="-25">
                <a:latin typeface="Century Gothic"/>
                <a:cs typeface="Century Gothic"/>
              </a:rPr>
              <a:t>and </a:t>
            </a:r>
            <a:r>
              <a:rPr sz="3000" b="1" spc="240">
                <a:latin typeface="Calibri"/>
                <a:cs typeface="Calibri"/>
              </a:rPr>
              <a:t>Express.js</a:t>
            </a:r>
            <a:r>
              <a:rPr sz="3000" spc="240">
                <a:latin typeface="Century Gothic"/>
                <a:cs typeface="Century Gothic"/>
              </a:rPr>
              <a:t>.</a:t>
            </a:r>
            <a:r>
              <a:rPr sz="3000" spc="-30">
                <a:latin typeface="Century Gothic"/>
                <a:cs typeface="Century Gothic"/>
              </a:rPr>
              <a:t> </a:t>
            </a:r>
            <a:r>
              <a:rPr sz="3000" spc="55">
                <a:latin typeface="Century Gothic"/>
                <a:cs typeface="Century Gothic"/>
              </a:rPr>
              <a:t>We</a:t>
            </a:r>
            <a:r>
              <a:rPr sz="3000" spc="-30">
                <a:latin typeface="Century Gothic"/>
                <a:cs typeface="Century Gothic"/>
              </a:rPr>
              <a:t> </a:t>
            </a:r>
            <a:r>
              <a:rPr sz="3000" spc="180">
                <a:latin typeface="Century Gothic"/>
                <a:cs typeface="Century Gothic"/>
              </a:rPr>
              <a:t>will</a:t>
            </a:r>
            <a:r>
              <a:rPr sz="3000" spc="-30">
                <a:latin typeface="Century Gothic"/>
                <a:cs typeface="Century Gothic"/>
              </a:rPr>
              <a:t> </a:t>
            </a:r>
            <a:r>
              <a:rPr sz="3000" spc="140">
                <a:latin typeface="Century Gothic"/>
                <a:cs typeface="Century Gothic"/>
              </a:rPr>
              <a:t>discuss</a:t>
            </a:r>
            <a:r>
              <a:rPr sz="3000" spc="-25">
                <a:latin typeface="Century Gothic"/>
                <a:cs typeface="Century Gothic"/>
              </a:rPr>
              <a:t> </a:t>
            </a:r>
            <a:r>
              <a:rPr sz="3000" spc="120">
                <a:latin typeface="Century Gothic"/>
                <a:cs typeface="Century Gothic"/>
              </a:rPr>
              <a:t>setting </a:t>
            </a:r>
            <a:r>
              <a:rPr sz="3000" spc="75">
                <a:latin typeface="Century Gothic"/>
                <a:cs typeface="Century Gothic"/>
              </a:rPr>
              <a:t>up</a:t>
            </a:r>
            <a:r>
              <a:rPr sz="3000" spc="-35">
                <a:latin typeface="Century Gothic"/>
                <a:cs typeface="Century Gothic"/>
              </a:rPr>
              <a:t> </a:t>
            </a:r>
            <a:r>
              <a:rPr sz="3000" spc="60">
                <a:latin typeface="Century Gothic"/>
                <a:cs typeface="Century Gothic"/>
              </a:rPr>
              <a:t>routes,</a:t>
            </a:r>
            <a:r>
              <a:rPr sz="3000" spc="-30">
                <a:latin typeface="Century Gothic"/>
                <a:cs typeface="Century Gothic"/>
              </a:rPr>
              <a:t> </a:t>
            </a:r>
            <a:r>
              <a:rPr sz="3000" spc="95">
                <a:latin typeface="Century Gothic"/>
                <a:cs typeface="Century Gothic"/>
              </a:rPr>
              <a:t>handling</a:t>
            </a:r>
            <a:r>
              <a:rPr sz="3000" spc="-35">
                <a:latin typeface="Century Gothic"/>
                <a:cs typeface="Century Gothic"/>
              </a:rPr>
              <a:t> </a:t>
            </a:r>
            <a:r>
              <a:rPr sz="3000" spc="80">
                <a:latin typeface="Century Gothic"/>
                <a:cs typeface="Century Gothic"/>
              </a:rPr>
              <a:t>requests,</a:t>
            </a:r>
            <a:r>
              <a:rPr sz="3000" spc="-30">
                <a:latin typeface="Century Gothic"/>
                <a:cs typeface="Century Gothic"/>
              </a:rPr>
              <a:t> </a:t>
            </a:r>
            <a:r>
              <a:rPr sz="3000" spc="-25">
                <a:latin typeface="Century Gothic"/>
                <a:cs typeface="Century Gothic"/>
              </a:rPr>
              <a:t>and </a:t>
            </a:r>
            <a:r>
              <a:rPr sz="3000" spc="80">
                <a:latin typeface="Century Gothic"/>
                <a:cs typeface="Century Gothic"/>
              </a:rPr>
              <a:t>integrating</a:t>
            </a:r>
            <a:r>
              <a:rPr sz="3000" spc="-20">
                <a:latin typeface="Century Gothic"/>
                <a:cs typeface="Century Gothic"/>
              </a:rPr>
              <a:t> </a:t>
            </a:r>
            <a:r>
              <a:rPr sz="3000" spc="175">
                <a:latin typeface="Century Gothic"/>
                <a:cs typeface="Century Gothic"/>
              </a:rPr>
              <a:t>with</a:t>
            </a:r>
            <a:r>
              <a:rPr sz="3000" spc="-20">
                <a:latin typeface="Century Gothic"/>
                <a:cs typeface="Century Gothic"/>
              </a:rPr>
              <a:t> </a:t>
            </a:r>
            <a:r>
              <a:rPr sz="3000" spc="75">
                <a:latin typeface="Century Gothic"/>
                <a:cs typeface="Century Gothic"/>
              </a:rPr>
              <a:t>the</a:t>
            </a:r>
            <a:r>
              <a:rPr sz="3000" spc="-20">
                <a:latin typeface="Century Gothic"/>
                <a:cs typeface="Century Gothic"/>
              </a:rPr>
              <a:t> </a:t>
            </a:r>
            <a:r>
              <a:rPr sz="3000" b="1" spc="430">
                <a:latin typeface="Calibri"/>
                <a:cs typeface="Calibri"/>
              </a:rPr>
              <a:t>MongoDB </a:t>
            </a:r>
            <a:r>
              <a:rPr sz="3000" spc="-75">
                <a:latin typeface="Century Gothic"/>
                <a:cs typeface="Century Gothic"/>
              </a:rPr>
              <a:t>database</a:t>
            </a:r>
            <a:r>
              <a:rPr sz="3000" spc="-50">
                <a:latin typeface="Century Gothic"/>
                <a:cs typeface="Century Gothic"/>
              </a:rPr>
              <a:t> </a:t>
            </a:r>
            <a:r>
              <a:rPr sz="3000" spc="175">
                <a:latin typeface="Century Gothic"/>
                <a:cs typeface="Century Gothic"/>
              </a:rPr>
              <a:t>using</a:t>
            </a:r>
            <a:r>
              <a:rPr sz="3000" spc="-50">
                <a:latin typeface="Century Gothic"/>
                <a:cs typeface="Century Gothic"/>
              </a:rPr>
              <a:t> </a:t>
            </a:r>
            <a:r>
              <a:rPr sz="3000" b="1" spc="300">
                <a:latin typeface="Calibri"/>
                <a:cs typeface="Calibri"/>
              </a:rPr>
              <a:t>Mongoose</a:t>
            </a:r>
            <a:r>
              <a:rPr sz="3000" spc="300">
                <a:latin typeface="Century Gothic"/>
                <a:cs typeface="Century Gothic"/>
              </a:rPr>
              <a:t>.</a:t>
            </a:r>
            <a:endParaRPr sz="3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 bwMode="auto">
          <a:xfrm>
            <a:off x="1238026" y="1330464"/>
            <a:ext cx="6206490" cy="78105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5"/>
              </a:spcBef>
              <a:defRPr/>
            </a:pPr>
            <a:r>
              <a:rPr sz="2700" b="1" spc="315">
                <a:latin typeface="Calibri"/>
                <a:cs typeface="Calibri"/>
              </a:rPr>
              <a:t>Creating</a:t>
            </a:r>
            <a:r>
              <a:rPr sz="2700" b="1" spc="145">
                <a:latin typeface="Calibri"/>
                <a:cs typeface="Calibri"/>
              </a:rPr>
              <a:t> </a:t>
            </a:r>
            <a:r>
              <a:rPr sz="2700" b="1" spc="300">
                <a:latin typeface="Calibri"/>
                <a:cs typeface="Calibri"/>
              </a:rPr>
              <a:t>the</a:t>
            </a:r>
            <a:r>
              <a:rPr sz="2700" b="1" spc="150">
                <a:latin typeface="Calibri"/>
                <a:cs typeface="Calibri"/>
              </a:rPr>
              <a:t> </a:t>
            </a:r>
            <a:r>
              <a:rPr sz="2700" b="1" spc="385">
                <a:latin typeface="Calibri"/>
                <a:cs typeface="Calibri"/>
              </a:rPr>
              <a:t>Backend</a:t>
            </a:r>
            <a:r>
              <a:rPr sz="2700" b="1" spc="150">
                <a:latin typeface="Calibri"/>
                <a:cs typeface="Calibri"/>
              </a:rPr>
              <a:t> </a:t>
            </a:r>
            <a:r>
              <a:rPr sz="2700" b="1" spc="290">
                <a:latin typeface="Calibri"/>
                <a:cs typeface="Calibri"/>
              </a:rPr>
              <a:t>with</a:t>
            </a:r>
            <a:r>
              <a:rPr sz="2700" b="1" spc="150">
                <a:latin typeface="Calibri"/>
                <a:cs typeface="Calibri"/>
              </a:rPr>
              <a:t> </a:t>
            </a:r>
            <a:r>
              <a:rPr sz="2700" b="1" spc="240">
                <a:latin typeface="Calibri"/>
                <a:cs typeface="Calibri"/>
              </a:rPr>
              <a:t>Node.js </a:t>
            </a:r>
            <a:r>
              <a:rPr sz="2700" b="1" spc="360">
                <a:latin typeface="Calibri"/>
                <a:cs typeface="Calibri"/>
              </a:rPr>
              <a:t>and</a:t>
            </a:r>
            <a:r>
              <a:rPr sz="2700" b="1" spc="140">
                <a:latin typeface="Calibri"/>
                <a:cs typeface="Calibri"/>
              </a:rPr>
              <a:t> </a:t>
            </a:r>
            <a:r>
              <a:rPr sz="2700" b="1" spc="250">
                <a:latin typeface="Calibri"/>
                <a:cs typeface="Calibri"/>
              </a:rPr>
              <a:t>Express.js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 bwMode="auto">
          <a:xfrm>
            <a:off x="0" y="981228"/>
            <a:ext cx="7775575" cy="114300"/>
          </a:xfrm>
          <a:custGeom>
            <a:avLst/>
            <a:gdLst/>
            <a:ahLst/>
            <a:cxnLst/>
            <a:rect l="l" t="t" r="r" b="b"/>
            <a:pathLst>
              <a:path w="7775575" h="114300" fill="norm" stroke="1" extrusionOk="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3"/>
          <a:stretch/>
        </p:blipFill>
        <p:spPr bwMode="auto"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1171351" y="1321968"/>
            <a:ext cx="628650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defRPr/>
            </a:pPr>
            <a:r>
              <a:rPr sz="2850" b="1" spc="345">
                <a:latin typeface="Calibri"/>
                <a:cs typeface="Calibri"/>
              </a:rPr>
              <a:t>Building</a:t>
            </a:r>
            <a:r>
              <a:rPr sz="2850" b="1" spc="155">
                <a:latin typeface="Calibri"/>
                <a:cs typeface="Calibri"/>
              </a:rPr>
              <a:t> </a:t>
            </a:r>
            <a:r>
              <a:rPr sz="2850" b="1" spc="320">
                <a:latin typeface="Calibri"/>
                <a:cs typeface="Calibri"/>
              </a:rPr>
              <a:t>the</a:t>
            </a:r>
            <a:r>
              <a:rPr sz="2850" b="1" spc="160">
                <a:latin typeface="Calibri"/>
                <a:cs typeface="Calibri"/>
              </a:rPr>
              <a:t> </a:t>
            </a:r>
            <a:r>
              <a:rPr sz="2850" b="1" spc="330">
                <a:latin typeface="Calibri"/>
                <a:cs typeface="Calibri"/>
              </a:rPr>
              <a:t>Frontend</a:t>
            </a:r>
            <a:r>
              <a:rPr sz="2850" b="1" spc="155">
                <a:latin typeface="Calibri"/>
                <a:cs typeface="Calibri"/>
              </a:rPr>
              <a:t> </a:t>
            </a:r>
            <a:r>
              <a:rPr sz="2850" b="1" spc="305">
                <a:latin typeface="Calibri"/>
                <a:cs typeface="Calibri"/>
              </a:rPr>
              <a:t>with</a:t>
            </a:r>
            <a:r>
              <a:rPr sz="2850" b="1" spc="160">
                <a:latin typeface="Calibri"/>
                <a:cs typeface="Calibri"/>
              </a:rPr>
              <a:t> </a:t>
            </a:r>
            <a:r>
              <a:rPr sz="2850" b="1" spc="340">
                <a:latin typeface="Calibri"/>
                <a:cs typeface="Calibri"/>
              </a:rPr>
              <a:t>React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 bwMode="auto">
          <a:xfrm>
            <a:off x="8770396" y="826866"/>
            <a:ext cx="8113395" cy="25781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  <a:defRPr/>
            </a:pPr>
            <a:r>
              <a:rPr sz="3000">
                <a:latin typeface="Century Gothic"/>
                <a:cs typeface="Century Gothic"/>
              </a:rPr>
              <a:t>Here,</a:t>
            </a:r>
            <a:r>
              <a:rPr sz="3000" spc="-35">
                <a:latin typeface="Century Gothic"/>
                <a:cs typeface="Century Gothic"/>
              </a:rPr>
              <a:t> </a:t>
            </a:r>
            <a:r>
              <a:rPr sz="3000">
                <a:latin typeface="Century Gothic"/>
                <a:cs typeface="Century Gothic"/>
              </a:rPr>
              <a:t>we</a:t>
            </a:r>
            <a:r>
              <a:rPr sz="3000" spc="-35">
                <a:latin typeface="Century Gothic"/>
                <a:cs typeface="Century Gothic"/>
              </a:rPr>
              <a:t> </a:t>
            </a:r>
            <a:r>
              <a:rPr sz="3000" spc="180">
                <a:latin typeface="Century Gothic"/>
                <a:cs typeface="Century Gothic"/>
              </a:rPr>
              <a:t>will</a:t>
            </a:r>
            <a:r>
              <a:rPr sz="3000" spc="-35">
                <a:latin typeface="Century Gothic"/>
                <a:cs typeface="Century Gothic"/>
              </a:rPr>
              <a:t> </a:t>
            </a:r>
            <a:r>
              <a:rPr sz="3000">
                <a:latin typeface="Century Gothic"/>
                <a:cs typeface="Century Gothic"/>
              </a:rPr>
              <a:t>dive</a:t>
            </a:r>
            <a:r>
              <a:rPr sz="3000" spc="-35">
                <a:latin typeface="Century Gothic"/>
                <a:cs typeface="Century Gothic"/>
              </a:rPr>
              <a:t> </a:t>
            </a:r>
            <a:r>
              <a:rPr sz="3000" spc="105">
                <a:latin typeface="Century Gothic"/>
                <a:cs typeface="Century Gothic"/>
              </a:rPr>
              <a:t>into</a:t>
            </a:r>
            <a:r>
              <a:rPr sz="3000" spc="-35">
                <a:latin typeface="Century Gothic"/>
                <a:cs typeface="Century Gothic"/>
              </a:rPr>
              <a:t> </a:t>
            </a:r>
            <a:r>
              <a:rPr sz="3000" spc="114">
                <a:latin typeface="Century Gothic"/>
                <a:cs typeface="Century Gothic"/>
              </a:rPr>
              <a:t>building</a:t>
            </a:r>
            <a:r>
              <a:rPr sz="3000" spc="-35">
                <a:latin typeface="Century Gothic"/>
                <a:cs typeface="Century Gothic"/>
              </a:rPr>
              <a:t> </a:t>
            </a:r>
            <a:r>
              <a:rPr sz="3000" spc="50">
                <a:latin typeface="Century Gothic"/>
                <a:cs typeface="Century Gothic"/>
              </a:rPr>
              <a:t>the </a:t>
            </a:r>
            <a:r>
              <a:rPr sz="3000" spc="65">
                <a:latin typeface="Century Gothic"/>
                <a:cs typeface="Century Gothic"/>
              </a:rPr>
              <a:t>frontend</a:t>
            </a:r>
            <a:r>
              <a:rPr sz="3000" spc="-50">
                <a:latin typeface="Century Gothic"/>
                <a:cs typeface="Century Gothic"/>
              </a:rPr>
              <a:t> </a:t>
            </a:r>
            <a:r>
              <a:rPr sz="3000">
                <a:latin typeface="Century Gothic"/>
                <a:cs typeface="Century Gothic"/>
              </a:rPr>
              <a:t>of</a:t>
            </a:r>
            <a:r>
              <a:rPr sz="3000" spc="-50">
                <a:latin typeface="Century Gothic"/>
                <a:cs typeface="Century Gothic"/>
              </a:rPr>
              <a:t> </a:t>
            </a:r>
            <a:r>
              <a:rPr sz="3000" spc="125">
                <a:latin typeface="Century Gothic"/>
                <a:cs typeface="Century Gothic"/>
              </a:rPr>
              <a:t>our</a:t>
            </a:r>
            <a:r>
              <a:rPr sz="3000" spc="-50">
                <a:latin typeface="Century Gothic"/>
                <a:cs typeface="Century Gothic"/>
              </a:rPr>
              <a:t> </a:t>
            </a:r>
            <a:r>
              <a:rPr sz="3000" spc="150">
                <a:latin typeface="Century Gothic"/>
                <a:cs typeface="Century Gothic"/>
              </a:rPr>
              <a:t>music</a:t>
            </a:r>
            <a:r>
              <a:rPr sz="3000" spc="-50">
                <a:latin typeface="Century Gothic"/>
                <a:cs typeface="Century Gothic"/>
              </a:rPr>
              <a:t> </a:t>
            </a:r>
            <a:r>
              <a:rPr sz="3000">
                <a:latin typeface="Century Gothic"/>
                <a:cs typeface="Century Gothic"/>
              </a:rPr>
              <a:t>player</a:t>
            </a:r>
            <a:r>
              <a:rPr sz="3000" spc="-45">
                <a:latin typeface="Century Gothic"/>
                <a:cs typeface="Century Gothic"/>
              </a:rPr>
              <a:t> </a:t>
            </a:r>
            <a:r>
              <a:rPr sz="3000" spc="-10">
                <a:latin typeface="Century Gothic"/>
                <a:cs typeface="Century Gothic"/>
              </a:rPr>
              <a:t>application </a:t>
            </a:r>
            <a:r>
              <a:rPr sz="3000" spc="175">
                <a:latin typeface="Century Gothic"/>
                <a:cs typeface="Century Gothic"/>
              </a:rPr>
              <a:t>using</a:t>
            </a:r>
            <a:r>
              <a:rPr sz="3000" spc="-55">
                <a:latin typeface="Century Gothic"/>
                <a:cs typeface="Century Gothic"/>
              </a:rPr>
              <a:t> </a:t>
            </a:r>
            <a:r>
              <a:rPr sz="3000" b="1" spc="275">
                <a:latin typeface="Calibri"/>
                <a:cs typeface="Calibri"/>
              </a:rPr>
              <a:t>React</a:t>
            </a:r>
            <a:r>
              <a:rPr sz="3000" spc="275">
                <a:latin typeface="Century Gothic"/>
                <a:cs typeface="Century Gothic"/>
              </a:rPr>
              <a:t>.</a:t>
            </a:r>
            <a:r>
              <a:rPr sz="3000" spc="-50">
                <a:latin typeface="Century Gothic"/>
                <a:cs typeface="Century Gothic"/>
              </a:rPr>
              <a:t> </a:t>
            </a:r>
            <a:r>
              <a:rPr sz="3000" spc="55">
                <a:latin typeface="Century Gothic"/>
                <a:cs typeface="Century Gothic"/>
              </a:rPr>
              <a:t>We</a:t>
            </a:r>
            <a:r>
              <a:rPr sz="3000" spc="-50">
                <a:latin typeface="Century Gothic"/>
                <a:cs typeface="Century Gothic"/>
              </a:rPr>
              <a:t> </a:t>
            </a:r>
            <a:r>
              <a:rPr sz="3000" spc="180">
                <a:latin typeface="Century Gothic"/>
                <a:cs typeface="Century Gothic"/>
              </a:rPr>
              <a:t>will</a:t>
            </a:r>
            <a:r>
              <a:rPr sz="3000" spc="-50">
                <a:latin typeface="Century Gothic"/>
                <a:cs typeface="Century Gothic"/>
              </a:rPr>
              <a:t> </a:t>
            </a:r>
            <a:r>
              <a:rPr sz="3000" spc="-60">
                <a:latin typeface="Century Gothic"/>
                <a:cs typeface="Century Gothic"/>
              </a:rPr>
              <a:t>cover</a:t>
            </a:r>
            <a:r>
              <a:rPr sz="3000" spc="-50">
                <a:latin typeface="Century Gothic"/>
                <a:cs typeface="Century Gothic"/>
              </a:rPr>
              <a:t> </a:t>
            </a:r>
            <a:r>
              <a:rPr sz="3000" spc="50">
                <a:latin typeface="Century Gothic"/>
                <a:cs typeface="Century Gothic"/>
              </a:rPr>
              <a:t>the </a:t>
            </a:r>
            <a:r>
              <a:rPr sz="3000">
                <a:latin typeface="Century Gothic"/>
                <a:cs typeface="Century Gothic"/>
              </a:rPr>
              <a:t>components,</a:t>
            </a:r>
            <a:r>
              <a:rPr sz="3000" spc="240">
                <a:latin typeface="Century Gothic"/>
                <a:cs typeface="Century Gothic"/>
              </a:rPr>
              <a:t> </a:t>
            </a:r>
            <a:r>
              <a:rPr sz="3000">
                <a:latin typeface="Century Gothic"/>
                <a:cs typeface="Century Gothic"/>
              </a:rPr>
              <a:t>state</a:t>
            </a:r>
            <a:r>
              <a:rPr sz="3000" spc="245">
                <a:latin typeface="Century Gothic"/>
                <a:cs typeface="Century Gothic"/>
              </a:rPr>
              <a:t> </a:t>
            </a:r>
            <a:r>
              <a:rPr sz="3000">
                <a:latin typeface="Century Gothic"/>
                <a:cs typeface="Century Gothic"/>
              </a:rPr>
              <a:t>management,</a:t>
            </a:r>
            <a:r>
              <a:rPr sz="3000" spc="240">
                <a:latin typeface="Century Gothic"/>
                <a:cs typeface="Century Gothic"/>
              </a:rPr>
              <a:t> </a:t>
            </a:r>
            <a:r>
              <a:rPr sz="3000" spc="-25">
                <a:latin typeface="Century Gothic"/>
                <a:cs typeface="Century Gothic"/>
              </a:rPr>
              <a:t>and </a:t>
            </a:r>
            <a:r>
              <a:rPr sz="3000" spc="80">
                <a:latin typeface="Century Gothic"/>
                <a:cs typeface="Century Gothic"/>
              </a:rPr>
              <a:t>integrating</a:t>
            </a:r>
            <a:r>
              <a:rPr sz="3000" spc="-45">
                <a:latin typeface="Century Gothic"/>
                <a:cs typeface="Century Gothic"/>
              </a:rPr>
              <a:t> </a:t>
            </a:r>
            <a:r>
              <a:rPr sz="3000" spc="175">
                <a:latin typeface="Century Gothic"/>
                <a:cs typeface="Century Gothic"/>
              </a:rPr>
              <a:t>with</a:t>
            </a:r>
            <a:r>
              <a:rPr sz="3000" spc="-40">
                <a:latin typeface="Century Gothic"/>
                <a:cs typeface="Century Gothic"/>
              </a:rPr>
              <a:t> </a:t>
            </a:r>
            <a:r>
              <a:rPr sz="3000" spc="75">
                <a:latin typeface="Century Gothic"/>
                <a:cs typeface="Century Gothic"/>
              </a:rPr>
              <a:t>the</a:t>
            </a:r>
            <a:r>
              <a:rPr sz="3000" spc="-40">
                <a:latin typeface="Century Gothic"/>
                <a:cs typeface="Century Gothic"/>
              </a:rPr>
              <a:t> backend </a:t>
            </a:r>
            <a:r>
              <a:rPr sz="3000" spc="190">
                <a:latin typeface="Century Gothic"/>
                <a:cs typeface="Century Gothic"/>
              </a:rPr>
              <a:t>APIs</a:t>
            </a:r>
            <a:r>
              <a:rPr sz="3000" spc="-40">
                <a:latin typeface="Century Gothic"/>
                <a:cs typeface="Century Gothic"/>
              </a:rPr>
              <a:t> </a:t>
            </a:r>
            <a:r>
              <a:rPr sz="3000">
                <a:latin typeface="Century Gothic"/>
                <a:cs typeface="Century Gothic"/>
              </a:rPr>
              <a:t>to</a:t>
            </a:r>
            <a:r>
              <a:rPr sz="3000" spc="-40">
                <a:latin typeface="Century Gothic"/>
                <a:cs typeface="Century Gothic"/>
              </a:rPr>
              <a:t> </a:t>
            </a:r>
            <a:r>
              <a:rPr sz="3000" spc="-10">
                <a:latin typeface="Century Gothic"/>
                <a:cs typeface="Century Gothic"/>
              </a:rPr>
              <a:t>fetch </a:t>
            </a:r>
            <a:r>
              <a:rPr sz="3000">
                <a:latin typeface="Century Gothic"/>
                <a:cs typeface="Century Gothic"/>
              </a:rPr>
              <a:t>and</a:t>
            </a:r>
            <a:r>
              <a:rPr sz="3000" spc="-170">
                <a:latin typeface="Century Gothic"/>
                <a:cs typeface="Century Gothic"/>
              </a:rPr>
              <a:t> </a:t>
            </a:r>
            <a:r>
              <a:rPr sz="3000">
                <a:latin typeface="Century Gothic"/>
                <a:cs typeface="Century Gothic"/>
              </a:rPr>
              <a:t>play</a:t>
            </a:r>
            <a:r>
              <a:rPr sz="3000" spc="-165">
                <a:latin typeface="Century Gothic"/>
                <a:cs typeface="Century Gothic"/>
              </a:rPr>
              <a:t> </a:t>
            </a:r>
            <a:r>
              <a:rPr sz="3000" spc="90">
                <a:latin typeface="Century Gothic"/>
                <a:cs typeface="Century Gothic"/>
              </a:rPr>
              <a:t>music.</a:t>
            </a:r>
            <a:endParaRPr sz="3000">
              <a:latin typeface="Century Gothic"/>
              <a:cs typeface="Century Gothic"/>
            </a:endParaRPr>
          </a:p>
        </p:txBody>
      </p:sp>
      <p:sp>
        <p:nvSpPr>
          <p:cNvPr id="5" name="object 5" descr=""/>
          <p:cNvSpPr/>
          <p:nvPr/>
        </p:nvSpPr>
        <p:spPr bwMode="auto">
          <a:xfrm>
            <a:off x="0" y="978840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 fill="norm" stroke="1" extrusionOk="0">
                <a:moveTo>
                  <a:pt x="7768589" y="0"/>
                </a:moveTo>
                <a:lnTo>
                  <a:pt x="0" y="0"/>
                </a:ln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 bwMode="auto">
          <a:xfrm>
            <a:off x="0" y="2162"/>
            <a:ext cx="18281650" cy="10285095"/>
            <a:chOff x="0" y="2162"/>
            <a:chExt cx="18281650" cy="10285095"/>
          </a:xfrm>
        </p:grpSpPr>
        <p:pic>
          <p:nvPicPr>
            <p:cNvPr id="3" name="object 3" descr=""/>
            <p:cNvPicPr/>
            <p:nvPr/>
          </p:nvPicPr>
          <p:blipFill>
            <a:blip r:embed="rId3"/>
            <a:stretch/>
          </p:blipFill>
          <p:spPr bwMode="auto">
            <a:xfrm>
              <a:off x="8327440" y="2162"/>
              <a:ext cx="9953625" cy="1028483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 bwMode="auto"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 fill="norm" stroke="1" extrusionOk="0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5" name="object 5" descr=""/>
          <p:cNvSpPr txBox="1"/>
          <p:nvPr/>
        </p:nvSpPr>
        <p:spPr bwMode="auto">
          <a:xfrm>
            <a:off x="955227" y="3702570"/>
            <a:ext cx="6370955" cy="27876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  <a:defRPr/>
            </a:pPr>
            <a:r>
              <a:rPr sz="3000" spc="275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sz="3000" spc="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55">
                <a:solidFill>
                  <a:srgbClr val="FFFFFF"/>
                </a:solidFill>
                <a:latin typeface="Century Gothic"/>
                <a:cs typeface="Century Gothic"/>
              </a:rPr>
              <a:t>section</a:t>
            </a:r>
            <a:r>
              <a:rPr sz="3000" spc="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180">
                <a:solidFill>
                  <a:srgbClr val="FFFFFF"/>
                </a:solidFill>
                <a:latin typeface="Century Gothic"/>
                <a:cs typeface="Century Gothic"/>
              </a:rPr>
              <a:t>will</a:t>
            </a:r>
            <a:r>
              <a:rPr sz="3000" spc="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>
                <a:solidFill>
                  <a:srgbClr val="FFFFFF"/>
                </a:solidFill>
                <a:latin typeface="Century Gothic"/>
                <a:cs typeface="Century Gothic"/>
              </a:rPr>
              <a:t>focus</a:t>
            </a:r>
            <a:r>
              <a:rPr sz="3000" spc="1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30">
                <a:solidFill>
                  <a:srgbClr val="FFFFFF"/>
                </a:solidFill>
                <a:latin typeface="Century Gothic"/>
                <a:cs typeface="Century Gothic"/>
              </a:rPr>
              <a:t>on </a:t>
            </a:r>
            <a:r>
              <a:rPr sz="3000" spc="130">
                <a:solidFill>
                  <a:srgbClr val="FFFFFF"/>
                </a:solidFill>
                <a:latin typeface="Century Gothic"/>
                <a:cs typeface="Century Gothic"/>
              </a:rPr>
              <a:t>implementing</a:t>
            </a:r>
            <a:r>
              <a:rPr sz="3000" spc="-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75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30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150">
                <a:solidFill>
                  <a:srgbClr val="FFFFFF"/>
                </a:solidFill>
                <a:latin typeface="Century Gothic"/>
                <a:cs typeface="Century Gothic"/>
              </a:rPr>
              <a:t>music</a:t>
            </a:r>
            <a:r>
              <a:rPr sz="30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-10">
                <a:solidFill>
                  <a:srgbClr val="FFFFFF"/>
                </a:solidFill>
                <a:latin typeface="Century Gothic"/>
                <a:cs typeface="Century Gothic"/>
              </a:rPr>
              <a:t>player </a:t>
            </a:r>
            <a:r>
              <a:rPr sz="3000" spc="80">
                <a:solidFill>
                  <a:srgbClr val="FFFFFF"/>
                </a:solidFill>
                <a:latin typeface="Century Gothic"/>
                <a:cs typeface="Century Gothic"/>
              </a:rPr>
              <a:t>functionality</a:t>
            </a:r>
            <a:r>
              <a:rPr sz="30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175">
                <a:solidFill>
                  <a:srgbClr val="FFFFFF"/>
                </a:solidFill>
                <a:latin typeface="Century Gothic"/>
                <a:cs typeface="Century Gothic"/>
              </a:rPr>
              <a:t>using</a:t>
            </a:r>
            <a:r>
              <a:rPr sz="30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b="1" spc="275">
                <a:solidFill>
                  <a:srgbClr val="FFFFFF"/>
                </a:solidFill>
                <a:latin typeface="Calibri"/>
                <a:cs typeface="Calibri"/>
              </a:rPr>
              <a:t>React</a:t>
            </a:r>
            <a:r>
              <a:rPr sz="3000" spc="275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3000" spc="-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55">
                <a:solidFill>
                  <a:srgbClr val="FFFFFF"/>
                </a:solidFill>
                <a:latin typeface="Century Gothic"/>
                <a:cs typeface="Century Gothic"/>
              </a:rPr>
              <a:t>We</a:t>
            </a:r>
            <a:r>
              <a:rPr sz="30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160">
                <a:solidFill>
                  <a:srgbClr val="FFFFFF"/>
                </a:solidFill>
                <a:latin typeface="Century Gothic"/>
                <a:cs typeface="Century Gothic"/>
              </a:rPr>
              <a:t>will </a:t>
            </a:r>
            <a:r>
              <a:rPr sz="3000">
                <a:solidFill>
                  <a:srgbClr val="FFFFFF"/>
                </a:solidFill>
                <a:latin typeface="Century Gothic"/>
                <a:cs typeface="Century Gothic"/>
              </a:rPr>
              <a:t>explore</a:t>
            </a:r>
            <a:r>
              <a:rPr sz="3000" spc="8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>
                <a:solidFill>
                  <a:srgbClr val="FFFFFF"/>
                </a:solidFill>
                <a:latin typeface="Century Gothic"/>
                <a:cs typeface="Century Gothic"/>
              </a:rPr>
              <a:t>features</a:t>
            </a:r>
            <a:r>
              <a:rPr sz="3000" spc="90">
                <a:solidFill>
                  <a:srgbClr val="FFFFFF"/>
                </a:solidFill>
                <a:latin typeface="Century Gothic"/>
                <a:cs typeface="Century Gothic"/>
              </a:rPr>
              <a:t> such </a:t>
            </a:r>
            <a:r>
              <a:rPr sz="3000">
                <a:solidFill>
                  <a:srgbClr val="FFFFFF"/>
                </a:solidFill>
                <a:latin typeface="Century Gothic"/>
                <a:cs typeface="Century Gothic"/>
              </a:rPr>
              <a:t>as</a:t>
            </a:r>
            <a:r>
              <a:rPr sz="3000" spc="9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-10">
                <a:solidFill>
                  <a:srgbClr val="FFFFFF"/>
                </a:solidFill>
                <a:latin typeface="Century Gothic"/>
                <a:cs typeface="Century Gothic"/>
              </a:rPr>
              <a:t>playing, </a:t>
            </a:r>
            <a:r>
              <a:rPr sz="3000">
                <a:solidFill>
                  <a:srgbClr val="FFFFFF"/>
                </a:solidFill>
                <a:latin typeface="Century Gothic"/>
                <a:cs typeface="Century Gothic"/>
              </a:rPr>
              <a:t>pausing,</a:t>
            </a:r>
            <a:r>
              <a:rPr sz="3000" spc="1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145">
                <a:solidFill>
                  <a:srgbClr val="FFFFFF"/>
                </a:solidFill>
                <a:latin typeface="Century Gothic"/>
                <a:cs typeface="Century Gothic"/>
              </a:rPr>
              <a:t>skipping</a:t>
            </a:r>
            <a:r>
              <a:rPr sz="3000" spc="1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>
                <a:solidFill>
                  <a:srgbClr val="FFFFFF"/>
                </a:solidFill>
                <a:latin typeface="Century Gothic"/>
                <a:cs typeface="Century Gothic"/>
              </a:rPr>
              <a:t>tracks,</a:t>
            </a:r>
            <a:r>
              <a:rPr sz="3000" spc="1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-25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3000" spc="55">
                <a:solidFill>
                  <a:srgbClr val="FFFFFF"/>
                </a:solidFill>
                <a:latin typeface="Century Gothic"/>
                <a:cs typeface="Century Gothic"/>
              </a:rPr>
              <a:t>managing</a:t>
            </a:r>
            <a:r>
              <a:rPr sz="3000" spc="-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75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3000" spc="-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55">
                <a:solidFill>
                  <a:srgbClr val="FFFFFF"/>
                </a:solidFill>
                <a:latin typeface="Century Gothic"/>
                <a:cs typeface="Century Gothic"/>
              </a:rPr>
              <a:t>playlist.</a:t>
            </a:r>
            <a:endParaRPr sz="30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 bwMode="auto">
          <a:xfrm>
            <a:off x="944632" y="2154770"/>
            <a:ext cx="4912360" cy="78105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5"/>
              </a:spcBef>
              <a:defRPr/>
            </a:pPr>
            <a:r>
              <a:rPr sz="2700" b="1" spc="350">
                <a:solidFill>
                  <a:srgbClr val="FFFFFF"/>
                </a:solidFill>
                <a:latin typeface="Calibri"/>
                <a:cs typeface="Calibri"/>
              </a:rPr>
              <a:t>Implementing</a:t>
            </a:r>
            <a:r>
              <a:rPr sz="2700" b="1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290">
                <a:solidFill>
                  <a:srgbClr val="FFFFFF"/>
                </a:solidFill>
                <a:latin typeface="Calibri"/>
                <a:cs typeface="Calibri"/>
              </a:rPr>
              <a:t>Music</a:t>
            </a:r>
            <a:r>
              <a:rPr sz="2700" b="1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254">
                <a:solidFill>
                  <a:srgbClr val="FFFFFF"/>
                </a:solidFill>
                <a:latin typeface="Calibri"/>
                <a:cs typeface="Calibri"/>
              </a:rPr>
              <a:t>Player </a:t>
            </a:r>
            <a:r>
              <a:rPr sz="2700" b="1" spc="265">
                <a:solidFill>
                  <a:srgbClr val="FFFFFF"/>
                </a:solidFill>
                <a:latin typeface="Calibri"/>
                <a:cs typeface="Calibri"/>
              </a:rPr>
              <a:t>Functionality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3"/>
          <a:stretch/>
        </p:blipFill>
        <p:spPr bwMode="auto"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 bwMode="auto">
          <a:xfrm>
            <a:off x="1171351" y="1331493"/>
            <a:ext cx="4377690" cy="78105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5"/>
              </a:spcBef>
              <a:defRPr/>
            </a:pPr>
            <a:r>
              <a:rPr sz="2700" b="1" spc="285">
                <a:latin typeface="Calibri"/>
                <a:cs typeface="Calibri"/>
              </a:rPr>
              <a:t>User</a:t>
            </a:r>
            <a:r>
              <a:rPr sz="2700" b="1" spc="170">
                <a:latin typeface="Calibri"/>
                <a:cs typeface="Calibri"/>
              </a:rPr>
              <a:t> </a:t>
            </a:r>
            <a:r>
              <a:rPr sz="2700" b="1" spc="285">
                <a:latin typeface="Calibri"/>
                <a:cs typeface="Calibri"/>
              </a:rPr>
              <a:t>Authentication</a:t>
            </a:r>
            <a:r>
              <a:rPr sz="2700" b="1" spc="170">
                <a:latin typeface="Calibri"/>
                <a:cs typeface="Calibri"/>
              </a:rPr>
              <a:t> </a:t>
            </a:r>
            <a:r>
              <a:rPr sz="2700" b="1" spc="335">
                <a:latin typeface="Calibri"/>
                <a:cs typeface="Calibri"/>
              </a:rPr>
              <a:t>and </a:t>
            </a:r>
            <a:r>
              <a:rPr sz="2700" b="1" spc="260">
                <a:latin typeface="Calibri"/>
                <a:cs typeface="Calibri"/>
              </a:rPr>
              <a:t>Authorization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 bwMode="auto">
          <a:xfrm>
            <a:off x="8770392" y="826866"/>
            <a:ext cx="8251825" cy="21590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  <a:defRPr/>
            </a:pPr>
            <a:r>
              <a:rPr spc="210"/>
              <a:t>In</a:t>
            </a:r>
            <a:r>
              <a:rPr spc="-45"/>
              <a:t> </a:t>
            </a:r>
            <a:r>
              <a:rPr spc="215"/>
              <a:t>this</a:t>
            </a:r>
            <a:r>
              <a:rPr spc="-40"/>
              <a:t> </a:t>
            </a:r>
            <a:r>
              <a:rPr spc="55"/>
              <a:t>slide,</a:t>
            </a:r>
            <a:r>
              <a:rPr spc="-45"/>
              <a:t> </a:t>
            </a:r>
            <a:r>
              <a:rPr/>
              <a:t>we</a:t>
            </a:r>
            <a:r>
              <a:rPr spc="-40"/>
              <a:t> </a:t>
            </a:r>
            <a:r>
              <a:rPr spc="180"/>
              <a:t>will</a:t>
            </a:r>
            <a:r>
              <a:rPr spc="-45"/>
              <a:t> </a:t>
            </a:r>
            <a:r>
              <a:rPr spc="140"/>
              <a:t>discuss</a:t>
            </a:r>
            <a:r>
              <a:rPr spc="-40"/>
              <a:t> </a:t>
            </a:r>
            <a:r>
              <a:rPr spc="120"/>
              <a:t>implementing </a:t>
            </a:r>
            <a:r>
              <a:rPr spc="160"/>
              <a:t>user</a:t>
            </a:r>
            <a:r>
              <a:rPr spc="130"/>
              <a:t> </a:t>
            </a:r>
            <a:r>
              <a:rPr/>
              <a:t>authentication</a:t>
            </a:r>
            <a:r>
              <a:rPr spc="130"/>
              <a:t> </a:t>
            </a:r>
            <a:r>
              <a:rPr/>
              <a:t>and</a:t>
            </a:r>
            <a:r>
              <a:rPr spc="130"/>
              <a:t> </a:t>
            </a:r>
            <a:r>
              <a:rPr spc="75"/>
              <a:t>authorization </a:t>
            </a:r>
            <a:r>
              <a:rPr spc="175"/>
              <a:t>using</a:t>
            </a:r>
            <a:r>
              <a:rPr spc="-20"/>
              <a:t> </a:t>
            </a:r>
            <a:r>
              <a:rPr b="1" spc="525">
                <a:latin typeface="Calibri"/>
                <a:cs typeface="Calibri"/>
              </a:rPr>
              <a:t>JWT</a:t>
            </a:r>
            <a:r>
              <a:rPr b="1" spc="130">
                <a:latin typeface="Calibri"/>
                <a:cs typeface="Calibri"/>
              </a:rPr>
              <a:t> </a:t>
            </a:r>
            <a:r>
              <a:rPr spc="70"/>
              <a:t>(JSON</a:t>
            </a:r>
            <a:r>
              <a:rPr spc="-20"/>
              <a:t> </a:t>
            </a:r>
            <a:r>
              <a:rPr/>
              <a:t>Web</a:t>
            </a:r>
            <a:r>
              <a:rPr spc="-20"/>
              <a:t> </a:t>
            </a:r>
            <a:r>
              <a:rPr spc="85"/>
              <a:t>Tokens)</a:t>
            </a:r>
            <a:r>
              <a:rPr spc="-20"/>
              <a:t> </a:t>
            </a:r>
            <a:r>
              <a:rPr spc="80"/>
              <a:t>for</a:t>
            </a:r>
            <a:r>
              <a:rPr spc="-20"/>
              <a:t> </a:t>
            </a:r>
            <a:r>
              <a:rPr spc="90"/>
              <a:t>securing </a:t>
            </a:r>
            <a:r>
              <a:rPr spc="75"/>
              <a:t>the</a:t>
            </a:r>
            <a:r>
              <a:rPr spc="-65"/>
              <a:t> </a:t>
            </a:r>
            <a:r>
              <a:rPr spc="-10"/>
              <a:t>application.</a:t>
            </a:r>
            <a:r>
              <a:rPr spc="-65"/>
              <a:t> </a:t>
            </a:r>
            <a:r>
              <a:rPr spc="55"/>
              <a:t>We</a:t>
            </a:r>
            <a:r>
              <a:rPr spc="-60"/>
              <a:t> </a:t>
            </a:r>
            <a:r>
              <a:rPr spc="180"/>
              <a:t>will</a:t>
            </a:r>
            <a:r>
              <a:rPr spc="-65"/>
              <a:t> </a:t>
            </a:r>
            <a:r>
              <a:rPr spc="-60"/>
              <a:t>cover </a:t>
            </a:r>
            <a:r>
              <a:rPr spc="160"/>
              <a:t>user</a:t>
            </a:r>
            <a:r>
              <a:rPr spc="-65"/>
              <a:t> </a:t>
            </a:r>
            <a:r>
              <a:rPr spc="40"/>
              <a:t>login, </a:t>
            </a:r>
            <a:r>
              <a:rPr spc="75"/>
              <a:t>registration,</a:t>
            </a:r>
            <a:r>
              <a:rPr spc="-90"/>
              <a:t> </a:t>
            </a:r>
            <a:r>
              <a:rPr/>
              <a:t>and</a:t>
            </a:r>
            <a:r>
              <a:rPr spc="-90"/>
              <a:t> </a:t>
            </a:r>
            <a:r>
              <a:rPr spc="-65"/>
              <a:t>access</a:t>
            </a:r>
            <a:r>
              <a:rPr spc="-90"/>
              <a:t> </a:t>
            </a:r>
            <a:r>
              <a:rPr spc="-10"/>
              <a:t>control.</a:t>
            </a:r>
            <a:endParaRPr/>
          </a:p>
        </p:txBody>
      </p:sp>
      <p:sp>
        <p:nvSpPr>
          <p:cNvPr id="5" name="object 5" descr=""/>
          <p:cNvSpPr/>
          <p:nvPr/>
        </p:nvSpPr>
        <p:spPr bwMode="auto">
          <a:xfrm>
            <a:off x="0" y="978840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 fill="norm" stroke="1" extrusionOk="0">
                <a:moveTo>
                  <a:pt x="7768589" y="0"/>
                </a:moveTo>
                <a:lnTo>
                  <a:pt x="0" y="0"/>
                </a:ln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 bwMode="auto">
          <a:xfrm>
            <a:off x="0" y="2162"/>
            <a:ext cx="18281650" cy="10285095"/>
            <a:chOff x="0" y="2162"/>
            <a:chExt cx="18281650" cy="10285095"/>
          </a:xfrm>
        </p:grpSpPr>
        <p:pic>
          <p:nvPicPr>
            <p:cNvPr id="3" name="object 3" descr=""/>
            <p:cNvPicPr/>
            <p:nvPr/>
          </p:nvPicPr>
          <p:blipFill>
            <a:blip r:embed="rId3"/>
            <a:stretch/>
          </p:blipFill>
          <p:spPr bwMode="auto">
            <a:xfrm>
              <a:off x="8327440" y="2162"/>
              <a:ext cx="9953625" cy="1028483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 bwMode="auto"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 fill="norm" stroke="1" extrusionOk="0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5" name="object 5" descr=""/>
          <p:cNvSpPr txBox="1"/>
          <p:nvPr/>
        </p:nvSpPr>
        <p:spPr bwMode="auto">
          <a:xfrm>
            <a:off x="955227" y="3702558"/>
            <a:ext cx="6353809" cy="27876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  <a:defRPr/>
            </a:pPr>
            <a:r>
              <a:rPr sz="3000" spc="275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sz="300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55">
                <a:solidFill>
                  <a:srgbClr val="FFFFFF"/>
                </a:solidFill>
                <a:latin typeface="Century Gothic"/>
                <a:cs typeface="Century Gothic"/>
              </a:rPr>
              <a:t>section</a:t>
            </a:r>
            <a:r>
              <a:rPr sz="300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180">
                <a:solidFill>
                  <a:srgbClr val="FFFFFF"/>
                </a:solidFill>
                <a:latin typeface="Century Gothic"/>
                <a:cs typeface="Century Gothic"/>
              </a:rPr>
              <a:t>will</a:t>
            </a:r>
            <a:r>
              <a:rPr sz="3000">
                <a:solidFill>
                  <a:srgbClr val="FFFFFF"/>
                </a:solidFill>
                <a:latin typeface="Century Gothic"/>
                <a:cs typeface="Century Gothic"/>
              </a:rPr>
              <a:t> focus </a:t>
            </a:r>
            <a:r>
              <a:rPr sz="3000" spc="55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r>
              <a:rPr sz="300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120">
                <a:solidFill>
                  <a:srgbClr val="FFFFFF"/>
                </a:solidFill>
                <a:latin typeface="Century Gothic"/>
                <a:cs typeface="Century Gothic"/>
              </a:rPr>
              <a:t>testing </a:t>
            </a:r>
            <a:r>
              <a:rPr sz="3000" spc="75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3000" spc="-6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>
                <a:solidFill>
                  <a:srgbClr val="FFFFFF"/>
                </a:solidFill>
                <a:latin typeface="Century Gothic"/>
                <a:cs typeface="Century Gothic"/>
              </a:rPr>
              <a:t>application</a:t>
            </a:r>
            <a:r>
              <a:rPr sz="3000" spc="-6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3000" spc="-6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50">
                <a:solidFill>
                  <a:srgbClr val="FFFFFF"/>
                </a:solidFill>
                <a:latin typeface="Century Gothic"/>
                <a:cs typeface="Century Gothic"/>
              </a:rPr>
              <a:t>preparing</a:t>
            </a:r>
            <a:r>
              <a:rPr sz="3000" spc="-6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55">
                <a:solidFill>
                  <a:srgbClr val="FFFFFF"/>
                </a:solidFill>
                <a:latin typeface="Century Gothic"/>
                <a:cs typeface="Century Gothic"/>
              </a:rPr>
              <a:t>for </a:t>
            </a:r>
            <a:r>
              <a:rPr sz="3000">
                <a:solidFill>
                  <a:srgbClr val="FFFFFF"/>
                </a:solidFill>
                <a:latin typeface="Century Gothic"/>
                <a:cs typeface="Century Gothic"/>
              </a:rPr>
              <a:t>deployment.</a:t>
            </a:r>
            <a:r>
              <a:rPr sz="3000" spc="7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55">
                <a:solidFill>
                  <a:srgbClr val="FFFFFF"/>
                </a:solidFill>
                <a:latin typeface="Century Gothic"/>
                <a:cs typeface="Century Gothic"/>
              </a:rPr>
              <a:t>We</a:t>
            </a:r>
            <a:r>
              <a:rPr sz="3000" spc="7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180">
                <a:solidFill>
                  <a:srgbClr val="FFFFFF"/>
                </a:solidFill>
                <a:latin typeface="Century Gothic"/>
                <a:cs typeface="Century Gothic"/>
              </a:rPr>
              <a:t>will</a:t>
            </a:r>
            <a:r>
              <a:rPr sz="3000" spc="7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-10">
                <a:solidFill>
                  <a:srgbClr val="FFFFFF"/>
                </a:solidFill>
                <a:latin typeface="Century Gothic"/>
                <a:cs typeface="Century Gothic"/>
              </a:rPr>
              <a:t>explore </a:t>
            </a:r>
            <a:r>
              <a:rPr sz="3000" spc="130">
                <a:solidFill>
                  <a:srgbClr val="FFFFFF"/>
                </a:solidFill>
                <a:latin typeface="Century Gothic"/>
                <a:cs typeface="Century Gothic"/>
              </a:rPr>
              <a:t>testing</a:t>
            </a:r>
            <a:r>
              <a:rPr sz="3000" spc="-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70">
                <a:solidFill>
                  <a:srgbClr val="FFFFFF"/>
                </a:solidFill>
                <a:latin typeface="Century Gothic"/>
                <a:cs typeface="Century Gothic"/>
              </a:rPr>
              <a:t>strategies</a:t>
            </a:r>
            <a:r>
              <a:rPr sz="3000" spc="-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-25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3000" spc="50">
                <a:solidFill>
                  <a:srgbClr val="FFFFFF"/>
                </a:solidFill>
                <a:latin typeface="Century Gothic"/>
                <a:cs typeface="Century Gothic"/>
              </a:rPr>
              <a:t>deployment</a:t>
            </a:r>
            <a:r>
              <a:rPr sz="30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55">
                <a:solidFill>
                  <a:srgbClr val="FFFFFF"/>
                </a:solidFill>
                <a:latin typeface="Century Gothic"/>
                <a:cs typeface="Century Gothic"/>
              </a:rPr>
              <a:t>options,</a:t>
            </a:r>
            <a:r>
              <a:rPr sz="3000" spc="-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90">
                <a:solidFill>
                  <a:srgbClr val="FFFFFF"/>
                </a:solidFill>
                <a:latin typeface="Century Gothic"/>
                <a:cs typeface="Century Gothic"/>
              </a:rPr>
              <a:t>including </a:t>
            </a:r>
            <a:r>
              <a:rPr sz="3000" b="1" spc="370">
                <a:solidFill>
                  <a:srgbClr val="FFFFFF"/>
                </a:solidFill>
                <a:latin typeface="Calibri"/>
                <a:cs typeface="Calibri"/>
              </a:rPr>
              <a:t>Heroku</a:t>
            </a:r>
            <a:r>
              <a:rPr sz="3000" b="1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3000" spc="-10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b="1" spc="180">
                <a:solidFill>
                  <a:srgbClr val="FFFFFF"/>
                </a:solidFill>
                <a:latin typeface="Calibri"/>
                <a:cs typeface="Calibri"/>
              </a:rPr>
              <a:t>Netlify</a:t>
            </a:r>
            <a:r>
              <a:rPr sz="3000" spc="18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30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 bwMode="auto">
          <a:xfrm>
            <a:off x="944620" y="2126195"/>
            <a:ext cx="6461125" cy="6324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3950" b="1" spc="44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r>
              <a:rPr sz="3950" b="1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b="1" spc="54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950" b="1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b="1" spc="500">
                <a:solidFill>
                  <a:srgbClr val="FFFFFF"/>
                </a:solidFill>
                <a:latin typeface="Calibri"/>
                <a:cs typeface="Calibri"/>
              </a:rPr>
              <a:t>Deployment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On-screen Show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2024-05-17T21:01:53Z</dcterms:created>
  <dcterms:modified xsi:type="dcterms:W3CDTF">2024-05-17T21:05:19Z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2024-05-17T00:00:00Z</vt:filetime>
  </property>
  <property fmtid="{D5CDD505-2E9C-101B-9397-08002B2CF9AE}" pid="5" name="Producer">
    <vt:lpwstr>GPL Ghostscript 9.20</vt:lpwstr>
  </property>
</Properties>
</file>