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1" r:id="rId3"/>
    <p:sldId id="272" r:id="rId4"/>
    <p:sldId id="262" r:id="rId5"/>
    <p:sldId id="282" r:id="rId6"/>
    <p:sldId id="278" r:id="rId7"/>
    <p:sldId id="273" r:id="rId8"/>
    <p:sldId id="279" r:id="rId9"/>
    <p:sldId id="275" r:id="rId10"/>
    <p:sldId id="280" r:id="rId11"/>
    <p:sldId id="281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u b. (bd1m17)" initials="db(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5294" autoAdjust="0"/>
  </p:normalViewPr>
  <p:slideViewPr>
    <p:cSldViewPr>
      <p:cViewPr varScale="1">
        <p:scale>
          <a:sx n="108" d="100"/>
          <a:sy n="108" d="100"/>
        </p:scale>
        <p:origin x="232" y="19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commentAuthors" Target="commentAuthor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1/10/18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1/10/18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93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 descr="Map of World"/>
          <p:cNvSpPr>
            <a:spLocks noEditPoints="1"/>
          </p:cNvSpPr>
          <p:nvPr/>
        </p:nvSpPr>
        <p:spPr bwMode="gray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1/10/18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1/10/18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1/10/18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1/10/18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1/10/18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1/10/18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1/10/18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1/10/18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1/10/18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1/10/18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1/10/18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Exchange rate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</a:rPr>
              <a:t>eam Z: JOHN PHILIP WILSON, NUNZIO GATTI, SUSMITA GANGOPADHYAY, SUMESH RAMACHANDRAN, and BANG DU 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229C74-0AEC-4D7A-9EE6-3F1442098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limitation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83EBC5-772B-4027-9EEF-827D966F99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7614" y="1772816"/>
            <a:ext cx="9613661" cy="4343400"/>
          </a:xfrm>
        </p:spPr>
        <p:txBody>
          <a:bodyPr/>
          <a:lstStyle/>
          <a:p>
            <a:pPr marL="502920" indent="-457200">
              <a:buFont typeface="+mj-lt"/>
              <a:buAutoNum type="arabicPeriod"/>
            </a:pPr>
            <a:r>
              <a:rPr lang="en-US" dirty="0" smtClean="0"/>
              <a:t>The data used in web application </a:t>
            </a:r>
            <a:r>
              <a:rPr lang="en-US" dirty="0"/>
              <a:t>analysis, is static. Without uploading the new data, application cannot do other analysis.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Limited </a:t>
            </a:r>
            <a:r>
              <a:rPr lang="en-US" dirty="0"/>
              <a:t>availability of currency data on annual bases.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Some of </a:t>
            </a:r>
            <a:r>
              <a:rPr lang="en-US" dirty="0"/>
              <a:t>the currencies were index linked, to the USD prior 1999(Example. Even today Saudi Arabia Riyal(SAR) in index linked to USD,  1 USD = 3.75 SAR)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Introduction </a:t>
            </a:r>
            <a:r>
              <a:rPr lang="en-US" dirty="0"/>
              <a:t>of new currencies (Example. Euro became the currency of Germany, France, Spain past 1999 replacing the old native currencies.</a:t>
            </a:r>
          </a:p>
        </p:txBody>
      </p:sp>
    </p:spTree>
    <p:extLst>
      <p:ext uri="{BB962C8B-B14F-4D97-AF65-F5344CB8AC3E}">
        <p14:creationId xmlns:p14="http://schemas.microsoft.com/office/powerpoint/2010/main" val="267120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366DC2-B864-4C29-94BC-D2C4E2042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3EC789-6032-4321-9F6D-755895284A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33278" y="1828800"/>
            <a:ext cx="9737935" cy="4343400"/>
          </a:xfrm>
        </p:spPr>
        <p:txBody>
          <a:bodyPr/>
          <a:lstStyle/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r>
              <a:rPr lang="en-US" sz="3200" dirty="0"/>
              <a:t>There are some economic indicators that influence currency exchange more than </a:t>
            </a:r>
            <a:r>
              <a:rPr lang="en-US" sz="3200" dirty="0" smtClean="0"/>
              <a:t>others such </a:t>
            </a:r>
            <a:r>
              <a:rPr lang="en-US" sz="3200" smtClean="0"/>
              <a:t>as Population and GDP.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19911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Why </a:t>
            </a:r>
            <a:r>
              <a:rPr lang="en-US" altLang="zh-CN" dirty="0" smtClean="0"/>
              <a:t>we changed topic</a:t>
            </a:r>
            <a:endParaRPr lang="en-US" altLang="zh-CN" dirty="0"/>
          </a:p>
          <a:p>
            <a:r>
              <a:rPr lang="en-US" dirty="0" smtClean="0"/>
              <a:t>Why we </a:t>
            </a:r>
            <a:r>
              <a:rPr lang="en-US" dirty="0"/>
              <a:t>choose the </a:t>
            </a:r>
            <a:r>
              <a:rPr lang="en-US" dirty="0" smtClean="0"/>
              <a:t>our new </a:t>
            </a:r>
            <a:r>
              <a:rPr lang="en-US" dirty="0"/>
              <a:t>topic</a:t>
            </a:r>
          </a:p>
          <a:p>
            <a:r>
              <a:rPr lang="en-US" dirty="0"/>
              <a:t>Goal/target of application</a:t>
            </a:r>
          </a:p>
          <a:p>
            <a:r>
              <a:rPr lang="en-US" dirty="0"/>
              <a:t>Data</a:t>
            </a:r>
          </a:p>
          <a:p>
            <a:r>
              <a:rPr lang="en-US" dirty="0"/>
              <a:t>Analyze data</a:t>
            </a:r>
          </a:p>
          <a:p>
            <a:r>
              <a:rPr lang="en-US" dirty="0"/>
              <a:t>Implementation of application</a:t>
            </a:r>
          </a:p>
          <a:p>
            <a:r>
              <a:rPr lang="en-US" dirty="0"/>
              <a:t>Limitation 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93697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Why </a:t>
            </a:r>
            <a:r>
              <a:rPr lang="en-US" altLang="zh-CN" dirty="0" smtClean="0"/>
              <a:t>WE change topic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A1571FD-D982-40F6-94B7-F6241A442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altLang="zh-CN" dirty="0"/>
              <a:t>original topic</a:t>
            </a:r>
            <a:r>
              <a:rPr lang="en-US" dirty="0"/>
              <a:t> is “Will I live longer if I cycle to work?”.</a:t>
            </a:r>
          </a:p>
          <a:p>
            <a:endParaRPr lang="en-US" dirty="0"/>
          </a:p>
          <a:p>
            <a:r>
              <a:rPr lang="en-US" dirty="0"/>
              <a:t>There are </a:t>
            </a:r>
            <a:r>
              <a:rPr lang="en-US" dirty="0" smtClean="0"/>
              <a:t>two main </a:t>
            </a:r>
            <a:r>
              <a:rPr lang="en-US" dirty="0"/>
              <a:t>reasons: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The data we found was already aggregated and cleaned resulting in minimal data analysis for us to perform.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We could find a suitable method to </a:t>
            </a:r>
            <a:r>
              <a:rPr lang="en-US" dirty="0"/>
              <a:t>aggregate different life expectancies derived from the different factors.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59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Why choose the new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5215E53-66A9-40D2-9A45-469826EF0A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94312" y="2708920"/>
            <a:ext cx="8749565" cy="4343400"/>
          </a:xfrm>
        </p:spPr>
        <p:txBody>
          <a:bodyPr/>
          <a:lstStyle/>
          <a:p>
            <a:pPr marL="502920" indent="-457200">
              <a:buFont typeface="+mj-lt"/>
              <a:buAutoNum type="arabicPeriod"/>
            </a:pPr>
            <a:r>
              <a:rPr lang="en-US" dirty="0" smtClean="0"/>
              <a:t>Arability of economic information</a:t>
            </a:r>
            <a:endParaRPr lang="en-US" dirty="0"/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Easy to get a significantly high volume of data.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There are many reference and scientific studies </a:t>
            </a:r>
            <a:r>
              <a:rPr lang="en-US" dirty="0" smtClean="0"/>
              <a:t>that could help </a:t>
            </a:r>
            <a:r>
              <a:rPr lang="en-US" dirty="0"/>
              <a:t>guide the project.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8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60AD5E-91F3-4DFB-8D6D-111DF8C7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Purpose of creating the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CAAA53-6823-40C1-9017-4A3144F245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33278" y="1828800"/>
            <a:ext cx="9737935" cy="4343400"/>
          </a:xfrm>
        </p:spPr>
        <p:txBody>
          <a:bodyPr/>
          <a:lstStyle/>
          <a:p>
            <a:r>
              <a:rPr lang="en-US" dirty="0"/>
              <a:t>Building a tool with the aim to help people who study </a:t>
            </a:r>
            <a:r>
              <a:rPr lang="en-US" dirty="0" smtClean="0"/>
              <a:t>economics </a:t>
            </a:r>
            <a:r>
              <a:rPr lang="en-US" dirty="0"/>
              <a:t>to analyze the influence between currency exchange and economic factors </a:t>
            </a:r>
          </a:p>
        </p:txBody>
      </p:sp>
    </p:spTree>
    <p:extLst>
      <p:ext uri="{BB962C8B-B14F-4D97-AF65-F5344CB8AC3E}">
        <p14:creationId xmlns:p14="http://schemas.microsoft.com/office/powerpoint/2010/main" val="120797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698303-B0B0-40C2-8A66-95C81D0D4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Goal/target of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594CF14-61C6-4D80-B849-7D73C1F16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7615" y="2228366"/>
            <a:ext cx="9753599" cy="4343400"/>
          </a:xfrm>
        </p:spPr>
        <p:txBody>
          <a:bodyPr/>
          <a:lstStyle/>
          <a:p>
            <a:pPr marL="502920" indent="-457200">
              <a:buFont typeface="+mj-lt"/>
              <a:buAutoNum type="arabicPeriod"/>
            </a:pPr>
            <a:r>
              <a:rPr lang="en-US" dirty="0"/>
              <a:t>Find the correlation 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G-20</a:t>
            </a:r>
            <a:r>
              <a:rPr lang="zh-CN" altLang="en-US" dirty="0"/>
              <a:t> </a:t>
            </a:r>
            <a:r>
              <a:rPr lang="en-US" altLang="zh-CN" dirty="0"/>
              <a:t>exchange</a:t>
            </a:r>
            <a:r>
              <a:rPr lang="zh-CN" altLang="en-US" dirty="0"/>
              <a:t> </a:t>
            </a:r>
            <a:r>
              <a:rPr lang="en-US" altLang="zh-CN" dirty="0"/>
              <a:t>rate with different economic indicators.</a:t>
            </a:r>
            <a:endParaRPr lang="en-US" dirty="0"/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Find the most correlated currency.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55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9397638" cy="4343400"/>
          </a:xfrm>
        </p:spPr>
        <p:txBody>
          <a:bodyPr/>
          <a:lstStyle/>
          <a:p>
            <a:pPr marL="45720" indent="0">
              <a:buNone/>
            </a:pPr>
            <a:r>
              <a:rPr lang="en-US" dirty="0"/>
              <a:t>T</a:t>
            </a:r>
            <a:r>
              <a:rPr lang="en-US" altLang="zh-CN" dirty="0"/>
              <a:t>he data was collected from oanda.com, Bank of England and World Bank websites, and cleaned by python code.</a:t>
            </a:r>
            <a:endParaRPr lang="en-US" dirty="0"/>
          </a:p>
          <a:p>
            <a:endParaRPr lang="en-US" dirty="0"/>
          </a:p>
          <a:p>
            <a:r>
              <a:rPr lang="en-US" dirty="0"/>
              <a:t>High frequency data: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Group-20 </a:t>
            </a:r>
            <a:r>
              <a:rPr lang="en-US" dirty="0"/>
              <a:t>weekly average exchange rates from December 1998 to December 2017.</a:t>
            </a:r>
          </a:p>
          <a:p>
            <a:r>
              <a:rPr lang="en-US" dirty="0"/>
              <a:t>Low frequency data:  </a:t>
            </a:r>
          </a:p>
          <a:p>
            <a:pPr lvl="1"/>
            <a:r>
              <a:rPr lang="en-US" dirty="0" smtClean="0"/>
              <a:t>Group-20 </a:t>
            </a:r>
            <a:r>
              <a:rPr lang="en-US" dirty="0"/>
              <a:t>yearly employment, population, trade networks, GDP, </a:t>
            </a:r>
            <a:r>
              <a:rPr lang="en-US" altLang="zh-CN" dirty="0"/>
              <a:t>inflation and interest rate.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83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9F3A9F-77F4-4FF7-952C-74BBFB4B2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4" y="256882"/>
            <a:ext cx="9753600" cy="939870"/>
          </a:xfrm>
        </p:spPr>
        <p:txBody>
          <a:bodyPr/>
          <a:lstStyle/>
          <a:p>
            <a:pPr algn="ctr"/>
            <a:r>
              <a:rPr lang="en-US" dirty="0"/>
              <a:t>Type of </a:t>
            </a:r>
            <a:r>
              <a:rPr lang="en-US" altLang="zh-CN" dirty="0"/>
              <a:t>analysis</a:t>
            </a:r>
            <a:r>
              <a:rPr lang="en-US" dirty="0"/>
              <a:t> made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A89306-F6A7-4879-8447-48DBD572E3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7612" y="1988840"/>
            <a:ext cx="8045152" cy="43434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/>
              <a:t>High frequency data </a:t>
            </a:r>
          </a:p>
          <a:p>
            <a:pPr marL="45720" indent="0">
              <a:buNone/>
            </a:pPr>
            <a:r>
              <a:rPr lang="en-US" dirty="0"/>
              <a:t>	Using CVX tool to make  a prediction about 	exchange rate and to calculate the most 	influential currency.</a:t>
            </a:r>
          </a:p>
          <a:p>
            <a:pPr marL="502920" indent="-457200">
              <a:buFont typeface="+mj-lt"/>
              <a:buAutoNum type="arabicPeriod"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Low frequency data</a:t>
            </a:r>
          </a:p>
          <a:p>
            <a:pPr marL="45720" indent="0">
              <a:buNone/>
            </a:pPr>
            <a:r>
              <a:rPr lang="en-US" dirty="0"/>
              <a:t>	To calculate the correlation coefficient to 	figure out the most correlated economic 	indicators.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2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IMPLEMENTATION of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68197" y="4522473"/>
            <a:ext cx="3132349" cy="1038606"/>
          </a:xfrm>
        </p:spPr>
        <p:txBody>
          <a:bodyPr/>
          <a:lstStyle/>
          <a:p>
            <a:pPr marL="45720" indent="0">
              <a:buNone/>
            </a:pPr>
            <a:r>
              <a:rPr lang="en-US" dirty="0"/>
              <a:t>As a web server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D509BDF2-F302-401F-960D-AC68A22876A6}"/>
              </a:ext>
            </a:extLst>
          </p:cNvPr>
          <p:cNvSpPr/>
          <p:nvPr/>
        </p:nvSpPr>
        <p:spPr>
          <a:xfrm>
            <a:off x="4654252" y="2348880"/>
            <a:ext cx="3024336" cy="19442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Flask python </a:t>
            </a:r>
          </a:p>
          <a:p>
            <a:pPr algn="ctr"/>
            <a:r>
              <a:rPr lang="en-US" sz="2400" dirty="0"/>
              <a:t>framework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93313BB9-594F-4119-A326-86DCB5AB33E4}"/>
              </a:ext>
            </a:extLst>
          </p:cNvPr>
          <p:cNvSpPr/>
          <p:nvPr/>
        </p:nvSpPr>
        <p:spPr>
          <a:xfrm>
            <a:off x="8614692" y="2348880"/>
            <a:ext cx="2356522" cy="19442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D3/ </a:t>
            </a:r>
            <a:r>
              <a:rPr lang="en-US" sz="2400" dirty="0" smtClean="0"/>
              <a:t>JavaScript</a:t>
            </a:r>
            <a:endParaRPr lang="en-US" sz="2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86B70DA5-10B2-46A3-BCF6-151ACF5C3525}"/>
              </a:ext>
            </a:extLst>
          </p:cNvPr>
          <p:cNvSpPr txBox="1">
            <a:spLocks/>
          </p:cNvSpPr>
          <p:nvPr/>
        </p:nvSpPr>
        <p:spPr>
          <a:xfrm>
            <a:off x="8614693" y="4472946"/>
            <a:ext cx="2356522" cy="1038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Arial" pitchFamily="34" charset="0"/>
              <a:buNone/>
            </a:pPr>
            <a:r>
              <a:rPr lang="en-US" dirty="0"/>
              <a:t>As a frontend</a:t>
            </a:r>
          </a:p>
        </p:txBody>
      </p:sp>
      <p:sp>
        <p:nvSpPr>
          <p:cNvPr id="8" name="Rectangle: Rounded Corners 3">
            <a:extLst>
              <a:ext uri="{FF2B5EF4-FFF2-40B4-BE49-F238E27FC236}">
                <a16:creationId xmlns:a16="http://schemas.microsoft.com/office/drawing/2014/main" xmlns="" id="{D509BDF2-F302-401F-960D-AC68A22876A6}"/>
              </a:ext>
            </a:extLst>
          </p:cNvPr>
          <p:cNvSpPr/>
          <p:nvPr/>
        </p:nvSpPr>
        <p:spPr>
          <a:xfrm>
            <a:off x="693812" y="2348880"/>
            <a:ext cx="3024336" cy="19442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Python/</a:t>
            </a:r>
            <a:r>
              <a:rPr lang="en-US" sz="2400" dirty="0" err="1" smtClean="0"/>
              <a:t>Matlab</a:t>
            </a:r>
            <a:endParaRPr lang="en-US" sz="2400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721445" y="4539496"/>
            <a:ext cx="3132349" cy="1038606"/>
          </a:xfrm>
        </p:spPr>
        <p:txBody>
          <a:bodyPr/>
          <a:lstStyle/>
          <a:p>
            <a:pPr marL="45720" indent="0">
              <a:buNone/>
            </a:pPr>
            <a:r>
              <a:rPr lang="en-US" dirty="0" smtClean="0"/>
              <a:t>Preprocessing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542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orld Presentation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maps series, World  presentation (widescreen).potx" id="{6FD2C32E-565A-4F51-8C38-826F1B24AA7D}" vid="{06379D18-BA11-4F05-84DF-EB681B68D4FA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World  presentation (widescreen)</Template>
  <TotalTime>26</TotalTime>
  <Words>382</Words>
  <Application>Microsoft Macintosh PowerPoint</Application>
  <PresentationFormat>Custom</PresentationFormat>
  <Paragraphs>57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Century Gothic</vt:lpstr>
      <vt:lpstr>幼圆</vt:lpstr>
      <vt:lpstr>Arial</vt:lpstr>
      <vt:lpstr>World Presentation 16x9</vt:lpstr>
      <vt:lpstr>Exchange rate analysis</vt:lpstr>
      <vt:lpstr>content</vt:lpstr>
      <vt:lpstr>Why WE change topic</vt:lpstr>
      <vt:lpstr>Why choose the new topic</vt:lpstr>
      <vt:lpstr>Purpose of creating the application</vt:lpstr>
      <vt:lpstr>Goal/target of application</vt:lpstr>
      <vt:lpstr>Data</vt:lpstr>
      <vt:lpstr>Type of analysis made</vt:lpstr>
      <vt:lpstr>IMPLEMENTATION of application</vt:lpstr>
      <vt:lpstr>limitation</vt:lpstr>
      <vt:lpstr>conclusion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Predictors for the ratio of dollar and pound∗</dc:title>
  <dc:creator>du b. (bd1m17)</dc:creator>
  <cp:lastModifiedBy>Philip Wilson</cp:lastModifiedBy>
  <cp:revision>43</cp:revision>
  <dcterms:created xsi:type="dcterms:W3CDTF">2018-01-09T11:55:06Z</dcterms:created>
  <dcterms:modified xsi:type="dcterms:W3CDTF">2018-01-10T10:38:29Z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