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Arvo"/>
      <p:regular r:id="rId55"/>
      <p:bold r:id="rId56"/>
      <p:italic r:id="rId57"/>
      <p:boldItalic r:id="rId58"/>
    </p:embeddedFont>
    <p:embeddedFont>
      <p:font typeface="Arial Black"/>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jIBhW/gCZ/n3F5ll829/WjWZg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Arv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Arvo-italic.fntdata"/><Relationship Id="rId12" Type="http://schemas.openxmlformats.org/officeDocument/2006/relationships/slide" Target="slides/slide7.xml"/><Relationship Id="rId56" Type="http://schemas.openxmlformats.org/officeDocument/2006/relationships/font" Target="fonts/Arvo-bold.fntdata"/><Relationship Id="rId15" Type="http://schemas.openxmlformats.org/officeDocument/2006/relationships/slide" Target="slides/slide10.xml"/><Relationship Id="rId59" Type="http://schemas.openxmlformats.org/officeDocument/2006/relationships/font" Target="fonts/ArialBlack-regular.fntdata"/><Relationship Id="rId14" Type="http://schemas.openxmlformats.org/officeDocument/2006/relationships/slide" Target="slides/slide9.xml"/><Relationship Id="rId58" Type="http://schemas.openxmlformats.org/officeDocument/2006/relationships/font" Target="fonts/Arv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6"/>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6"/>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56"/>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6"/>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7" name="Google Shape;17;p56"/>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56"/>
          <p:cNvSpPr/>
          <p:nvPr/>
        </p:nvSpPr>
        <p:spPr>
          <a:xfrm flipH="1" rot="10800000">
            <a:off x="578652" y="4501201"/>
            <a:ext cx="11034696"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64"/>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64"/>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5" name="Google Shape;95;p64"/>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64"/>
          <p:cNvSpPr/>
          <p:nvPr>
            <p:ph idx="2" type="pic"/>
          </p:nvPr>
        </p:nvSpPr>
        <p:spPr>
          <a:xfrm>
            <a:off x="4965192" y="1161288"/>
            <a:ext cx="6729984" cy="4645152"/>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1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1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7" name="Google Shape;97;p64"/>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64"/>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6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6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6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7"/>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5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5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5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7"/>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55"/>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5"/>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55"/>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5"/>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0" name="Google Shape;40;p55"/>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 name="Google Shape;41;p55"/>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58"/>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58"/>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58"/>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8"/>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59"/>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 name="Google Shape;52;p5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 name="Google Shape;53;p59"/>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5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9"/>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9"/>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60"/>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60"/>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3" name="Google Shape;63;p60"/>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6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0"/>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60"/>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60"/>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60"/>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0"/>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0"/>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1"/>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61"/>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61"/>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63"/>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63"/>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63"/>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63"/>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8" name="Google Shape;88;p63"/>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63"/>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b="-1" l="7813" r="7813" t="0"/>
          <a:stretch/>
        </p:blipFill>
        <p:spPr>
          <a:xfrm>
            <a:off x="3523488" y="214810"/>
            <a:ext cx="8668513" cy="6857989"/>
          </a:xfrm>
          <a:prstGeom prst="rect">
            <a:avLst/>
          </a:prstGeom>
          <a:noFill/>
          <a:ln>
            <a:noFill/>
          </a:ln>
        </p:spPr>
      </p:pic>
      <p:sp>
        <p:nvSpPr>
          <p:cNvPr id="119" name="Google Shape;119;p1"/>
          <p:cNvSpPr/>
          <p:nvPr/>
        </p:nvSpPr>
        <p:spPr>
          <a:xfrm>
            <a:off x="0" y="1485875"/>
            <a:ext cx="9339300" cy="6144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1"/>
          <p:cNvSpPr txBox="1"/>
          <p:nvPr>
            <p:ph type="ctrTitle"/>
          </p:nvPr>
        </p:nvSpPr>
        <p:spPr>
          <a:xfrm>
            <a:off x="419028" y="771988"/>
            <a:ext cx="6471869" cy="47914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800"/>
              <a:buFont typeface="Arial Black"/>
              <a:buNone/>
            </a:pPr>
            <a:r>
              <a:rPr lang="en-IN" sz="5800">
                <a:latin typeface="Arial Black"/>
                <a:ea typeface="Arial Black"/>
                <a:cs typeface="Arial Black"/>
                <a:sym typeface="Arial Black"/>
              </a:rPr>
              <a:t>Welcome to Crash course of Microsoft Azure</a:t>
            </a:r>
            <a:br>
              <a:rPr lang="en-IN" sz="5800">
                <a:latin typeface="Arial Black"/>
                <a:ea typeface="Arial Black"/>
                <a:cs typeface="Arial Black"/>
                <a:sym typeface="Arial Black"/>
              </a:rPr>
            </a:br>
            <a:br>
              <a:rPr lang="en-IN" sz="5800">
                <a:latin typeface="Arial Black"/>
                <a:ea typeface="Arial Black"/>
                <a:cs typeface="Arial Black"/>
                <a:sym typeface="Arial Black"/>
              </a:rPr>
            </a:br>
            <a:endParaRPr sz="5800" u="sng">
              <a:latin typeface="Arial Black"/>
              <a:ea typeface="Arial Black"/>
              <a:cs typeface="Arial Black"/>
              <a:sym typeface="Arial Black"/>
            </a:endParaRPr>
          </a:p>
        </p:txBody>
      </p:sp>
      <p:sp>
        <p:nvSpPr>
          <p:cNvPr id="121" name="Google Shape;121;p1"/>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2" name="Google Shape;122;p1"/>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idx="1" type="body"/>
          </p:nvPr>
        </p:nvSpPr>
        <p:spPr>
          <a:xfrm>
            <a:off x="1143277" y="332509"/>
            <a:ext cx="10168128" cy="6289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12121"/>
              </a:buClr>
              <a:buSzPts val="3245"/>
              <a:buNone/>
            </a:pPr>
            <a:r>
              <a:rPr b="1" i="0" lang="en-IN" sz="3245" u="sng">
                <a:solidFill>
                  <a:srgbClr val="212121"/>
                </a:solidFill>
                <a:latin typeface="Aharoni"/>
                <a:ea typeface="Aharoni"/>
                <a:cs typeface="Aharoni"/>
                <a:sym typeface="Aharoni"/>
              </a:rPr>
              <a:t>Techniques In ML:</a:t>
            </a:r>
            <a:endParaRPr/>
          </a:p>
          <a:p>
            <a:pPr indent="-190500" lvl="0" marL="190500" rtl="0" algn="l">
              <a:lnSpc>
                <a:spcPct val="90000"/>
              </a:lnSpc>
              <a:spcBef>
                <a:spcPts val="1000"/>
              </a:spcBef>
              <a:spcAft>
                <a:spcPts val="0"/>
              </a:spcAft>
              <a:buClr>
                <a:srgbClr val="212121"/>
              </a:buClr>
              <a:buSzPts val="3245"/>
              <a:buFont typeface="Arial"/>
              <a:buChar char="•"/>
            </a:pPr>
            <a:r>
              <a:rPr b="0" i="0" lang="en-IN" sz="3245">
                <a:solidFill>
                  <a:srgbClr val="212121"/>
                </a:solidFill>
                <a:latin typeface="Aharoni"/>
                <a:ea typeface="Aharoni"/>
                <a:cs typeface="Aharoni"/>
                <a:sym typeface="Aharoni"/>
              </a:rPr>
              <a:t>Statistical machine learning</a:t>
            </a:r>
            <a:endParaRPr b="1" i="0" sz="3245">
              <a:solidFill>
                <a:srgbClr val="212121"/>
              </a:solidFill>
              <a:latin typeface="Aharoni"/>
              <a:ea typeface="Aharoni"/>
              <a:cs typeface="Aharoni"/>
              <a:sym typeface="Aharoni"/>
            </a:endParaRPr>
          </a:p>
          <a:p>
            <a:pPr indent="-190500" lvl="0" marL="190500" rtl="0" algn="l">
              <a:lnSpc>
                <a:spcPct val="90000"/>
              </a:lnSpc>
              <a:spcBef>
                <a:spcPts val="1000"/>
              </a:spcBef>
              <a:spcAft>
                <a:spcPts val="0"/>
              </a:spcAft>
              <a:buClr>
                <a:srgbClr val="212121"/>
              </a:buClr>
              <a:buSzPts val="3245"/>
              <a:buFont typeface="Arial"/>
              <a:buChar char="•"/>
            </a:pPr>
            <a:r>
              <a:rPr b="0" i="0" lang="en-IN" sz="3245">
                <a:solidFill>
                  <a:srgbClr val="212121"/>
                </a:solidFill>
                <a:latin typeface="Aharoni"/>
                <a:ea typeface="Aharoni"/>
                <a:cs typeface="Aharoni"/>
                <a:sym typeface="Aharoni"/>
              </a:rPr>
              <a:t>Deep Learning </a:t>
            </a:r>
            <a:endParaRPr b="1" i="0" sz="3245">
              <a:solidFill>
                <a:srgbClr val="212121"/>
              </a:solidFill>
              <a:latin typeface="Aharoni"/>
              <a:ea typeface="Aharoni"/>
              <a:cs typeface="Aharoni"/>
              <a:sym typeface="Aharoni"/>
            </a:endParaRPr>
          </a:p>
          <a:p>
            <a:pPr indent="-190500" lvl="0" marL="190500" rtl="0" algn="l">
              <a:lnSpc>
                <a:spcPct val="90000"/>
              </a:lnSpc>
              <a:spcBef>
                <a:spcPts val="1000"/>
              </a:spcBef>
              <a:spcAft>
                <a:spcPts val="0"/>
              </a:spcAft>
              <a:buClr>
                <a:srgbClr val="212121"/>
              </a:buClr>
              <a:buSzPts val="3245"/>
              <a:buFont typeface="Arial"/>
              <a:buChar char="•"/>
            </a:pPr>
            <a:r>
              <a:rPr b="0" i="0" lang="en-IN" sz="3245">
                <a:solidFill>
                  <a:srgbClr val="212121"/>
                </a:solidFill>
                <a:latin typeface="Aharoni"/>
                <a:ea typeface="Aharoni"/>
                <a:cs typeface="Aharoni"/>
                <a:sym typeface="Aharoni"/>
              </a:rPr>
              <a:t>Reinforcement Learning </a:t>
            </a:r>
            <a:endParaRPr/>
          </a:p>
          <a:p>
            <a:pPr indent="-12382" lvl="0" marL="190500" rtl="0" algn="l">
              <a:lnSpc>
                <a:spcPct val="90000"/>
              </a:lnSpc>
              <a:spcBef>
                <a:spcPts val="1000"/>
              </a:spcBef>
              <a:spcAft>
                <a:spcPts val="0"/>
              </a:spcAft>
              <a:buClr>
                <a:schemeClr val="dk1"/>
              </a:buClr>
              <a:buSzPts val="2805"/>
              <a:buFont typeface="Arial"/>
              <a:buNone/>
            </a:pPr>
            <a:r>
              <a:t/>
            </a:r>
            <a:endParaRPr sz="2805" u="sng">
              <a:solidFill>
                <a:srgbClr val="212121"/>
              </a:solidFill>
              <a:latin typeface="Aharoni"/>
              <a:ea typeface="Aharoni"/>
              <a:cs typeface="Aharoni"/>
              <a:sym typeface="Aharoni"/>
            </a:endParaRPr>
          </a:p>
          <a:p>
            <a:pPr indent="0" lvl="0" marL="0" rtl="0" algn="l">
              <a:lnSpc>
                <a:spcPct val="90000"/>
              </a:lnSpc>
              <a:spcBef>
                <a:spcPts val="1000"/>
              </a:spcBef>
              <a:spcAft>
                <a:spcPts val="0"/>
              </a:spcAft>
              <a:buClr>
                <a:srgbClr val="000000"/>
              </a:buClr>
              <a:buSzPts val="2805"/>
              <a:buNone/>
            </a:pPr>
            <a:r>
              <a:rPr b="1" i="0" lang="en-IN" sz="2805" u="sng" strike="noStrike">
                <a:solidFill>
                  <a:srgbClr val="000000"/>
                </a:solidFill>
                <a:latin typeface="Aharoni"/>
                <a:ea typeface="Aharoni"/>
                <a:cs typeface="Aharoni"/>
                <a:sym typeface="Aharoni"/>
              </a:rPr>
              <a:t>Data Types: </a:t>
            </a:r>
            <a:endParaRPr b="0" i="0" sz="2805" u="sng" strike="noStrike">
              <a:solidFill>
                <a:srgbClr val="000000"/>
              </a:solidFill>
              <a:latin typeface="Aharoni"/>
              <a:ea typeface="Aharoni"/>
              <a:cs typeface="Aharoni"/>
              <a:sym typeface="Aharoni"/>
            </a:endParaRPr>
          </a:p>
          <a:p>
            <a:pPr indent="-228600" lvl="0" marL="228600" rtl="0" algn="l">
              <a:lnSpc>
                <a:spcPct val="90000"/>
              </a:lnSpc>
              <a:spcBef>
                <a:spcPts val="1000"/>
              </a:spcBef>
              <a:spcAft>
                <a:spcPts val="0"/>
              </a:spcAft>
              <a:buClr>
                <a:srgbClr val="000000"/>
              </a:buClr>
              <a:buSzPts val="2805"/>
              <a:buChar char="•"/>
            </a:pPr>
            <a:r>
              <a:rPr b="1" i="0" lang="en-IN" sz="2805" u="none" strike="noStrike">
                <a:solidFill>
                  <a:srgbClr val="000000"/>
                </a:solidFill>
                <a:latin typeface="Aharoni"/>
                <a:ea typeface="Aharoni"/>
                <a:cs typeface="Aharoni"/>
                <a:sym typeface="Aharoni"/>
              </a:rPr>
              <a:t>Numerical Data </a:t>
            </a:r>
            <a:r>
              <a:rPr b="0" i="0" lang="en-IN" sz="2805" u="none" strike="noStrike">
                <a:solidFill>
                  <a:srgbClr val="000000"/>
                </a:solidFill>
                <a:latin typeface="Aharoni"/>
                <a:ea typeface="Aharoni"/>
                <a:cs typeface="Aharoni"/>
                <a:sym typeface="Aharoni"/>
              </a:rPr>
              <a:t>– Integers or Floats </a:t>
            </a:r>
            <a:endParaRPr/>
          </a:p>
          <a:p>
            <a:pPr indent="-228600" lvl="0" marL="228600" rtl="0" algn="l">
              <a:lnSpc>
                <a:spcPct val="90000"/>
              </a:lnSpc>
              <a:spcBef>
                <a:spcPts val="1000"/>
              </a:spcBef>
              <a:spcAft>
                <a:spcPts val="0"/>
              </a:spcAft>
              <a:buClr>
                <a:srgbClr val="000000"/>
              </a:buClr>
              <a:buSzPts val="2805"/>
              <a:buChar char="•"/>
            </a:pPr>
            <a:r>
              <a:rPr b="1" i="0" lang="en-IN" sz="2805" u="none" strike="noStrike">
                <a:solidFill>
                  <a:srgbClr val="000000"/>
                </a:solidFill>
                <a:latin typeface="Aharoni"/>
                <a:ea typeface="Aharoni"/>
                <a:cs typeface="Aharoni"/>
                <a:sym typeface="Aharoni"/>
              </a:rPr>
              <a:t>Time Series Data </a:t>
            </a:r>
            <a:r>
              <a:rPr b="0" i="0" lang="en-IN" sz="2805" u="none" strike="noStrike">
                <a:solidFill>
                  <a:srgbClr val="000000"/>
                </a:solidFill>
                <a:latin typeface="Aharoni"/>
                <a:ea typeface="Aharoni"/>
                <a:cs typeface="Aharoni"/>
                <a:sym typeface="Aharoni"/>
              </a:rPr>
              <a:t>– Numerical data over equally spaced time </a:t>
            </a:r>
            <a:endParaRPr/>
          </a:p>
          <a:p>
            <a:pPr indent="-228600" lvl="0" marL="228600" rtl="0" algn="l">
              <a:lnSpc>
                <a:spcPct val="90000"/>
              </a:lnSpc>
              <a:spcBef>
                <a:spcPts val="1000"/>
              </a:spcBef>
              <a:spcAft>
                <a:spcPts val="0"/>
              </a:spcAft>
              <a:buClr>
                <a:srgbClr val="000000"/>
              </a:buClr>
              <a:buSzPts val="2805"/>
              <a:buChar char="•"/>
            </a:pPr>
            <a:r>
              <a:rPr b="0" i="0" lang="en-IN" sz="2805" u="none" strike="noStrike">
                <a:solidFill>
                  <a:srgbClr val="000000"/>
                </a:solidFill>
                <a:latin typeface="Aharoni"/>
                <a:ea typeface="Aharoni"/>
                <a:cs typeface="Aharoni"/>
                <a:sym typeface="Aharoni"/>
              </a:rPr>
              <a:t>Categorical Data </a:t>
            </a:r>
            <a:endParaRPr/>
          </a:p>
          <a:p>
            <a:pPr indent="-228600" lvl="0" marL="228600" rtl="0" algn="l">
              <a:lnSpc>
                <a:spcPct val="90000"/>
              </a:lnSpc>
              <a:spcBef>
                <a:spcPts val="1000"/>
              </a:spcBef>
              <a:spcAft>
                <a:spcPts val="0"/>
              </a:spcAft>
              <a:buClr>
                <a:srgbClr val="000000"/>
              </a:buClr>
              <a:buSzPts val="2805"/>
              <a:buChar char="•"/>
            </a:pPr>
            <a:r>
              <a:rPr b="1" i="0" lang="en-IN" sz="2805" u="none" strike="noStrike">
                <a:solidFill>
                  <a:srgbClr val="000000"/>
                </a:solidFill>
                <a:latin typeface="Aharoni"/>
                <a:ea typeface="Aharoni"/>
                <a:cs typeface="Aharoni"/>
                <a:sym typeface="Aharoni"/>
              </a:rPr>
              <a:t>Text Data </a:t>
            </a:r>
            <a:r>
              <a:rPr b="0" i="0" lang="en-IN" sz="2805" u="none" strike="noStrike">
                <a:solidFill>
                  <a:srgbClr val="000000"/>
                </a:solidFill>
                <a:latin typeface="Aharoni"/>
                <a:ea typeface="Aharoni"/>
                <a:cs typeface="Aharoni"/>
                <a:sym typeface="Aharoni"/>
              </a:rPr>
              <a:t>– Words or Sentences </a:t>
            </a:r>
            <a:endParaRPr/>
          </a:p>
          <a:p>
            <a:pPr indent="-228600" lvl="0" marL="228600" rtl="0" algn="l">
              <a:lnSpc>
                <a:spcPct val="90000"/>
              </a:lnSpc>
              <a:spcBef>
                <a:spcPts val="1000"/>
              </a:spcBef>
              <a:spcAft>
                <a:spcPts val="0"/>
              </a:spcAft>
              <a:buClr>
                <a:srgbClr val="000000"/>
              </a:buClr>
              <a:buSzPts val="2805"/>
              <a:buChar char="•"/>
            </a:pPr>
            <a:r>
              <a:rPr b="1" i="0" lang="en-IN" sz="2805" u="none" strike="noStrike">
                <a:solidFill>
                  <a:srgbClr val="000000"/>
                </a:solidFill>
                <a:latin typeface="Aharoni"/>
                <a:ea typeface="Aharoni"/>
                <a:cs typeface="Aharoni"/>
                <a:sym typeface="Aharoni"/>
              </a:rPr>
              <a:t>Image Data </a:t>
            </a:r>
            <a:r>
              <a:rPr b="0" i="0" lang="en-IN" sz="2805" u="none" strike="noStrike">
                <a:solidFill>
                  <a:srgbClr val="000000"/>
                </a:solidFill>
                <a:latin typeface="Aharoni"/>
                <a:ea typeface="Aharoni"/>
                <a:cs typeface="Aharoni"/>
                <a:sym typeface="Aharoni"/>
              </a:rPr>
              <a:t>– Picture or Snapshot of video </a:t>
            </a:r>
            <a:endParaRPr/>
          </a:p>
          <a:p>
            <a:pPr indent="-36829" lvl="0" marL="190500" rtl="0" algn="l">
              <a:lnSpc>
                <a:spcPct val="90000"/>
              </a:lnSpc>
              <a:spcBef>
                <a:spcPts val="1000"/>
              </a:spcBef>
              <a:spcAft>
                <a:spcPts val="0"/>
              </a:spcAft>
              <a:buClr>
                <a:schemeClr val="dk1"/>
              </a:buClr>
              <a:buSzPts val="2420"/>
              <a:buFont typeface="Arial"/>
              <a:buNone/>
            </a:pPr>
            <a:r>
              <a:t/>
            </a:r>
            <a:endParaRPr b="1" i="0" sz="2420">
              <a:solidFill>
                <a:srgbClr val="212121"/>
              </a:solidFill>
              <a:latin typeface="Aharoni"/>
              <a:ea typeface="Aharoni"/>
              <a:cs typeface="Aharoni"/>
              <a:sym typeface="Aharoni"/>
            </a:endParaRPr>
          </a:p>
          <a:p>
            <a:pPr indent="-144780" lvl="0" marL="228600" rtl="0" algn="l">
              <a:lnSpc>
                <a:spcPct val="90000"/>
              </a:lnSpc>
              <a:spcBef>
                <a:spcPts val="1000"/>
              </a:spcBef>
              <a:spcAft>
                <a:spcPts val="0"/>
              </a:spcAft>
              <a:buClr>
                <a:schemeClr val="dk1"/>
              </a:buClr>
              <a:buSzPts val="1320"/>
              <a:buNone/>
            </a:pPr>
            <a:r>
              <a:t/>
            </a:r>
            <a:endParaRPr sz="13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idx="1" type="body"/>
          </p:nvPr>
        </p:nvSpPr>
        <p:spPr>
          <a:xfrm>
            <a:off x="1115568" y="775855"/>
            <a:ext cx="10168128" cy="53963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b="1" i="0" lang="en-IN" sz="2800">
                <a:latin typeface="Aharoni"/>
                <a:ea typeface="Aharoni"/>
                <a:cs typeface="Aharoni"/>
                <a:sym typeface="Aharoni"/>
              </a:rPr>
              <a:t>Numeric data </a:t>
            </a:r>
            <a:r>
              <a:rPr b="0" i="0" lang="en-IN" sz="2800">
                <a:latin typeface="Aharoni"/>
                <a:ea typeface="Aharoni"/>
                <a:cs typeface="Aharoni"/>
                <a:sym typeface="Aharoni"/>
              </a:rPr>
              <a:t>can be scaled or transformed to fit some range. The two common approaches to scale data are standardization and normalization.</a:t>
            </a:r>
            <a:endParaRPr b="1" i="0" sz="2800">
              <a:latin typeface="Aharoni"/>
              <a:ea typeface="Aharoni"/>
              <a:cs typeface="Aharoni"/>
              <a:sym typeface="Aharoni"/>
            </a:endParaRPr>
          </a:p>
          <a:p>
            <a:pPr indent="-342900" lvl="0" marL="342900" marR="139700" rtl="0" algn="l">
              <a:lnSpc>
                <a:spcPct val="100000"/>
              </a:lnSpc>
              <a:spcBef>
                <a:spcPts val="1000"/>
              </a:spcBef>
              <a:spcAft>
                <a:spcPts val="0"/>
              </a:spcAft>
              <a:buClr>
                <a:schemeClr val="dk1"/>
              </a:buClr>
              <a:buSzPts val="2800"/>
              <a:buFont typeface="Arial"/>
              <a:buAutoNum type="arabicPeriod"/>
            </a:pPr>
            <a:r>
              <a:rPr b="1" i="0" lang="en-IN" sz="2800" u="sng">
                <a:latin typeface="Aharoni"/>
                <a:ea typeface="Aharoni"/>
                <a:cs typeface="Aharoni"/>
                <a:sym typeface="Aharoni"/>
              </a:rPr>
              <a:t>Standardization </a:t>
            </a:r>
            <a:r>
              <a:rPr b="1" i="0" lang="en-IN" sz="2800">
                <a:latin typeface="Aharoni"/>
                <a:ea typeface="Aharoni"/>
                <a:cs typeface="Aharoni"/>
                <a:sym typeface="Aharoni"/>
              </a:rPr>
              <a:t>: </a:t>
            </a:r>
            <a:r>
              <a:rPr b="0" i="0" lang="en-IN" sz="2800">
                <a:latin typeface="Aharoni"/>
                <a:ea typeface="Aharoni"/>
                <a:cs typeface="Aharoni"/>
                <a:sym typeface="Aharoni"/>
              </a:rPr>
              <a:t>Scale the data to have a mean of 0 and a standard deviation of 1</a:t>
            </a:r>
            <a:endParaRPr b="1" i="0" sz="2800">
              <a:latin typeface="Aharoni"/>
              <a:ea typeface="Aharoni"/>
              <a:cs typeface="Aharoni"/>
              <a:sym typeface="Aharoni"/>
            </a:endParaRPr>
          </a:p>
          <a:p>
            <a:pPr indent="0" lvl="0" marL="0" rtl="0" algn="l">
              <a:lnSpc>
                <a:spcPct val="100000"/>
              </a:lnSpc>
              <a:spcBef>
                <a:spcPts val="1000"/>
              </a:spcBef>
              <a:spcAft>
                <a:spcPts val="0"/>
              </a:spcAft>
              <a:buClr>
                <a:schemeClr val="dk1"/>
              </a:buClr>
              <a:buSzPts val="2800"/>
              <a:buNone/>
            </a:pPr>
            <a:r>
              <a:rPr b="0" i="0" lang="en-IN" sz="2800">
                <a:latin typeface="Aharoni"/>
                <a:ea typeface="Aharoni"/>
                <a:cs typeface="Aharoni"/>
                <a:sym typeface="Aharoni"/>
              </a:rPr>
              <a:t>The Formula to apply on every value(x) is </a:t>
            </a:r>
            <a:endParaRPr/>
          </a:p>
          <a:p>
            <a:pPr indent="0" lvl="0" marL="0" rtl="0" algn="l">
              <a:lnSpc>
                <a:spcPct val="100000"/>
              </a:lnSpc>
              <a:spcBef>
                <a:spcPts val="1000"/>
              </a:spcBef>
              <a:spcAft>
                <a:spcPts val="0"/>
              </a:spcAft>
              <a:buClr>
                <a:schemeClr val="dk1"/>
              </a:buClr>
              <a:buSzPts val="2800"/>
              <a:buNone/>
            </a:pPr>
            <a:r>
              <a:rPr b="0" i="0" lang="en-IN" sz="2800">
                <a:latin typeface="Aharoni"/>
                <a:ea typeface="Aharoni"/>
                <a:cs typeface="Aharoni"/>
                <a:sym typeface="Aharoni"/>
              </a:rPr>
              <a:t>(X-Mean)/Deviation</a:t>
            </a:r>
            <a:endParaRPr/>
          </a:p>
          <a:p>
            <a:pPr indent="0" lvl="0" marL="0" rtl="0" algn="l">
              <a:lnSpc>
                <a:spcPct val="100000"/>
              </a:lnSpc>
              <a:spcBef>
                <a:spcPts val="1000"/>
              </a:spcBef>
              <a:spcAft>
                <a:spcPts val="0"/>
              </a:spcAft>
              <a:buClr>
                <a:schemeClr val="dk1"/>
              </a:buClr>
              <a:buSzPts val="2800"/>
              <a:buNone/>
            </a:pPr>
            <a:r>
              <a:rPr b="1" i="0" lang="en-IN" sz="2800">
                <a:latin typeface="Aharoni"/>
                <a:ea typeface="Aharoni"/>
                <a:cs typeface="Aharoni"/>
                <a:sym typeface="Aharoni"/>
              </a:rPr>
              <a:t>2. </a:t>
            </a:r>
            <a:r>
              <a:rPr b="1" i="0" lang="en-IN" sz="2800" u="sng">
                <a:latin typeface="Aharoni"/>
                <a:ea typeface="Aharoni"/>
                <a:cs typeface="Aharoni"/>
                <a:sym typeface="Aharoni"/>
              </a:rPr>
              <a:t>Normalization </a:t>
            </a:r>
            <a:r>
              <a:rPr b="1" i="0" lang="en-IN" sz="2800">
                <a:latin typeface="Aharoni"/>
                <a:ea typeface="Aharoni"/>
                <a:cs typeface="Aharoni"/>
                <a:sym typeface="Aharoni"/>
              </a:rPr>
              <a:t>:</a:t>
            </a:r>
            <a:r>
              <a:rPr b="0" i="0" lang="en-IN" sz="2800">
                <a:latin typeface="Aharoni"/>
                <a:ea typeface="Aharoni"/>
                <a:cs typeface="Aharoni"/>
                <a:sym typeface="Aharoni"/>
              </a:rPr>
              <a:t> Scale the data to fit the range of [0,1]</a:t>
            </a:r>
            <a:endParaRPr b="1" i="0" sz="2800">
              <a:latin typeface="Aharoni"/>
              <a:ea typeface="Aharoni"/>
              <a:cs typeface="Aharoni"/>
              <a:sym typeface="Aharoni"/>
            </a:endParaRPr>
          </a:p>
          <a:p>
            <a:pPr indent="0" lvl="0" marL="0" rtl="0" algn="l">
              <a:lnSpc>
                <a:spcPct val="100000"/>
              </a:lnSpc>
              <a:spcBef>
                <a:spcPts val="1000"/>
              </a:spcBef>
              <a:spcAft>
                <a:spcPts val="0"/>
              </a:spcAft>
              <a:buClr>
                <a:schemeClr val="dk1"/>
              </a:buClr>
              <a:buSzPts val="2800"/>
              <a:buNone/>
            </a:pPr>
            <a:r>
              <a:rPr b="0" i="0" lang="en-IN" sz="2800">
                <a:latin typeface="Aharoni"/>
                <a:ea typeface="Aharoni"/>
                <a:cs typeface="Aharoni"/>
                <a:sym typeface="Aharoni"/>
              </a:rPr>
              <a:t>The Formula to apply on every value(x) is (X-Xmin)/(Xmax-Xmin)</a:t>
            </a:r>
            <a:endParaRPr b="1" i="0" sz="2800">
              <a:latin typeface="Aharoni"/>
              <a:ea typeface="Aharoni"/>
              <a:cs typeface="Aharoni"/>
              <a:sym typeface="Aharoni"/>
            </a:endParaRPr>
          </a:p>
          <a:p>
            <a:pPr indent="0" lvl="0" marL="0" rtl="0" algn="l">
              <a:lnSpc>
                <a:spcPct val="100000"/>
              </a:lnSpc>
              <a:spcBef>
                <a:spcPts val="1000"/>
              </a:spcBef>
              <a:spcAft>
                <a:spcPts val="0"/>
              </a:spcAft>
              <a:buClr>
                <a:schemeClr val="dk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1" type="body"/>
          </p:nvPr>
        </p:nvSpPr>
        <p:spPr>
          <a:xfrm>
            <a:off x="1115568" y="623455"/>
            <a:ext cx="10168128" cy="55487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775"/>
              <a:buChar char="•"/>
            </a:pPr>
            <a:r>
              <a:rPr lang="en-IN" sz="2775" u="sng">
                <a:latin typeface="Aharoni"/>
                <a:ea typeface="Aharoni"/>
                <a:cs typeface="Aharoni"/>
                <a:sym typeface="Aharoni"/>
              </a:rPr>
              <a:t>Categorical data needs to be represented as numerical data.</a:t>
            </a:r>
            <a:endParaRPr/>
          </a:p>
          <a:p>
            <a:pPr indent="0" lvl="0" marL="0" rtl="0" algn="l">
              <a:lnSpc>
                <a:spcPct val="90000"/>
              </a:lnSpc>
              <a:spcBef>
                <a:spcPts val="1000"/>
              </a:spcBef>
              <a:spcAft>
                <a:spcPts val="0"/>
              </a:spcAft>
              <a:buClr>
                <a:schemeClr val="dk1"/>
              </a:buClr>
              <a:buSzPts val="2775"/>
              <a:buNone/>
            </a:pPr>
            <a:r>
              <a:t/>
            </a:r>
            <a:endParaRPr sz="2775" u="sng">
              <a:latin typeface="Aharoni"/>
              <a:ea typeface="Aharoni"/>
              <a:cs typeface="Aharoni"/>
              <a:sym typeface="Aharoni"/>
            </a:endParaRPr>
          </a:p>
          <a:p>
            <a:pPr indent="0" lvl="0" marL="0" rtl="0" algn="l">
              <a:lnSpc>
                <a:spcPct val="90000"/>
              </a:lnSpc>
              <a:spcBef>
                <a:spcPts val="1000"/>
              </a:spcBef>
              <a:spcAft>
                <a:spcPts val="0"/>
              </a:spcAft>
              <a:buClr>
                <a:schemeClr val="dk1"/>
              </a:buClr>
              <a:buSzPts val="2960"/>
              <a:buNone/>
            </a:pPr>
            <a:r>
              <a:rPr b="1" i="0" lang="en-IN" sz="2960">
                <a:latin typeface="Aharoni"/>
                <a:ea typeface="Aharoni"/>
                <a:cs typeface="Aharoni"/>
                <a:sym typeface="Aharoni"/>
              </a:rPr>
              <a:t>First Approach:</a:t>
            </a:r>
            <a:endParaRPr/>
          </a:p>
          <a:p>
            <a:pPr indent="0" lvl="0" marL="0" rtl="0" algn="l">
              <a:lnSpc>
                <a:spcPct val="90000"/>
              </a:lnSpc>
              <a:spcBef>
                <a:spcPts val="1000"/>
              </a:spcBef>
              <a:spcAft>
                <a:spcPts val="0"/>
              </a:spcAft>
              <a:buClr>
                <a:schemeClr val="dk1"/>
              </a:buClr>
              <a:buSzPts val="2960"/>
              <a:buNone/>
            </a:pPr>
            <a:r>
              <a:rPr b="1" lang="en-IN" sz="2960" u="sng">
                <a:latin typeface="Aharoni"/>
                <a:ea typeface="Aharoni"/>
                <a:cs typeface="Aharoni"/>
                <a:sym typeface="Aharoni"/>
              </a:rPr>
              <a:t>Ordinal encoding </a:t>
            </a:r>
            <a:r>
              <a:rPr b="1" i="0" lang="en-IN" sz="2960">
                <a:latin typeface="Aharoni"/>
                <a:ea typeface="Aharoni"/>
                <a:cs typeface="Aharoni"/>
                <a:sym typeface="Aharoni"/>
              </a:rPr>
              <a:t>:</a:t>
            </a:r>
            <a:r>
              <a:rPr b="0" i="0" lang="en-IN" sz="2960">
                <a:latin typeface="Aharoni"/>
                <a:ea typeface="Aharoni"/>
                <a:cs typeface="Aharoni"/>
                <a:sym typeface="Aharoni"/>
              </a:rPr>
              <a:t>convert the categorical data into integer codes ranging from 0 to (number of categories – 1)</a:t>
            </a:r>
            <a:endParaRPr/>
          </a:p>
          <a:p>
            <a:pPr indent="0" lvl="0" marL="0" rtl="0" algn="l">
              <a:lnSpc>
                <a:spcPct val="90000"/>
              </a:lnSpc>
              <a:spcBef>
                <a:spcPts val="1000"/>
              </a:spcBef>
              <a:spcAft>
                <a:spcPts val="0"/>
              </a:spcAft>
              <a:buClr>
                <a:schemeClr val="dk1"/>
              </a:buClr>
              <a:buSzPts val="3330"/>
              <a:buNone/>
            </a:pPr>
            <a:r>
              <a:rPr b="1" i="1" lang="en-IN" sz="3330" u="sng">
                <a:latin typeface="Aharoni"/>
                <a:ea typeface="Aharoni"/>
                <a:cs typeface="Aharoni"/>
                <a:sym typeface="Aharoni"/>
              </a:rPr>
              <a:t>Drawback:</a:t>
            </a:r>
            <a:endParaRPr b="1" i="1" sz="3330" u="sng">
              <a:latin typeface="Aharoni"/>
              <a:ea typeface="Aharoni"/>
              <a:cs typeface="Aharoni"/>
              <a:sym typeface="Aharoni"/>
            </a:endParaRPr>
          </a:p>
          <a:p>
            <a:pPr indent="0" lvl="0" marL="0" rtl="0" algn="l">
              <a:lnSpc>
                <a:spcPct val="90000"/>
              </a:lnSpc>
              <a:spcBef>
                <a:spcPts val="1000"/>
              </a:spcBef>
              <a:spcAft>
                <a:spcPts val="0"/>
              </a:spcAft>
              <a:buClr>
                <a:schemeClr val="dk1"/>
              </a:buClr>
              <a:buSzPts val="2960"/>
              <a:buNone/>
            </a:pPr>
            <a:r>
              <a:rPr b="0" i="0" lang="en-IN" sz="2960">
                <a:latin typeface="Aharoni"/>
                <a:ea typeface="Aharoni"/>
                <a:cs typeface="Aharoni"/>
                <a:sym typeface="Aharoni"/>
              </a:rPr>
              <a:t>A simple approach which implicitly assume that there is an order between the categorical value which can lead some times to false analysis. </a:t>
            </a:r>
            <a:endParaRPr sz="259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idx="1" type="body"/>
          </p:nvPr>
        </p:nvSpPr>
        <p:spPr>
          <a:xfrm>
            <a:off x="1115568" y="845127"/>
            <a:ext cx="10168128" cy="532707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330"/>
              <a:buNone/>
            </a:pPr>
            <a:r>
              <a:rPr b="1" i="0" lang="en-IN" sz="3330">
                <a:latin typeface="Aharoni"/>
                <a:ea typeface="Aharoni"/>
                <a:cs typeface="Aharoni"/>
                <a:sym typeface="Aharoni"/>
              </a:rPr>
              <a:t>Second Approach: </a:t>
            </a:r>
            <a:endParaRPr/>
          </a:p>
          <a:p>
            <a:pPr indent="0" lvl="0" marL="0" rtl="0" algn="l">
              <a:lnSpc>
                <a:spcPct val="100000"/>
              </a:lnSpc>
              <a:spcBef>
                <a:spcPts val="1000"/>
              </a:spcBef>
              <a:spcAft>
                <a:spcPts val="0"/>
              </a:spcAft>
              <a:buClr>
                <a:schemeClr val="dk1"/>
              </a:buClr>
              <a:buSzPts val="3330"/>
              <a:buNone/>
            </a:pPr>
            <a:r>
              <a:rPr b="1" i="0" lang="en-IN" sz="3330" u="sng">
                <a:latin typeface="Aharoni"/>
                <a:ea typeface="Aharoni"/>
                <a:cs typeface="Aharoni"/>
                <a:sym typeface="Aharoni"/>
              </a:rPr>
              <a:t>One hot encoding : </a:t>
            </a:r>
            <a:r>
              <a:rPr b="0" i="0" lang="en-IN" sz="3330">
                <a:latin typeface="Aharoni"/>
                <a:ea typeface="Aharoni"/>
                <a:cs typeface="Aharoni"/>
                <a:sym typeface="Aharoni"/>
              </a:rPr>
              <a:t>were each categorical value is transformed to a column (if a column has n categorical value she will be transformed to n column</a:t>
            </a:r>
            <a:endParaRPr/>
          </a:p>
          <a:p>
            <a:pPr indent="0" lvl="0" marL="0" rtl="0" algn="l">
              <a:lnSpc>
                <a:spcPct val="100000"/>
              </a:lnSpc>
              <a:spcBef>
                <a:spcPts val="1000"/>
              </a:spcBef>
              <a:spcAft>
                <a:spcPts val="0"/>
              </a:spcAft>
              <a:buClr>
                <a:schemeClr val="dk1"/>
              </a:buClr>
              <a:buSzPts val="3330"/>
              <a:buNone/>
            </a:pPr>
            <a:r>
              <a:rPr b="1" i="1" lang="en-IN" sz="3330" u="sng">
                <a:latin typeface="Aharoni"/>
                <a:ea typeface="Aharoni"/>
                <a:cs typeface="Aharoni"/>
                <a:sym typeface="Aharoni"/>
              </a:rPr>
              <a:t>Drawback:</a:t>
            </a:r>
            <a:endParaRPr/>
          </a:p>
          <a:p>
            <a:pPr indent="-228600" lvl="0" marL="228600" marR="139700" rtl="0" algn="l">
              <a:lnSpc>
                <a:spcPct val="100000"/>
              </a:lnSpc>
              <a:spcBef>
                <a:spcPts val="1000"/>
              </a:spcBef>
              <a:spcAft>
                <a:spcPts val="0"/>
              </a:spcAft>
              <a:buClr>
                <a:schemeClr val="dk1"/>
              </a:buClr>
              <a:buSzPts val="3330"/>
              <a:buChar char="•"/>
            </a:pPr>
            <a:r>
              <a:rPr b="0" i="0" lang="en-IN" sz="3330">
                <a:latin typeface="Aharoni"/>
                <a:ea typeface="Aharoni"/>
                <a:cs typeface="Aharoni"/>
                <a:sym typeface="Aharoni"/>
              </a:rPr>
              <a:t>A problem of one-hot encoding is that it can potentially generate a very large number of columns</a:t>
            </a:r>
            <a:endParaRPr b="1" i="0" sz="3330">
              <a:latin typeface="Aharoni"/>
              <a:ea typeface="Aharoni"/>
              <a:cs typeface="Aharoni"/>
              <a:sym typeface="Aharoni"/>
            </a:endParaRPr>
          </a:p>
          <a:p>
            <a:pPr indent="-87629" lvl="0" marL="228600" rtl="0" algn="l">
              <a:lnSpc>
                <a:spcPct val="100000"/>
              </a:lnSpc>
              <a:spcBef>
                <a:spcPts val="1000"/>
              </a:spcBef>
              <a:spcAft>
                <a:spcPts val="0"/>
              </a:spcAft>
              <a:buClr>
                <a:schemeClr val="dk1"/>
              </a:buClr>
              <a:buSzPts val="2220"/>
              <a:buNone/>
            </a:pPr>
            <a:r>
              <a:t/>
            </a:r>
            <a:endParaRPr sz="22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1115568" y="372133"/>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Image Data:</a:t>
            </a:r>
            <a:endParaRPr/>
          </a:p>
        </p:txBody>
      </p:sp>
      <p:sp>
        <p:nvSpPr>
          <p:cNvPr id="191" name="Google Shape;191;p14"/>
          <p:cNvSpPr txBox="1"/>
          <p:nvPr>
            <p:ph idx="1" type="body"/>
          </p:nvPr>
        </p:nvSpPr>
        <p:spPr>
          <a:xfrm>
            <a:off x="1115568" y="1551709"/>
            <a:ext cx="10168128" cy="52093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35"/>
              <a:buChar char="•"/>
            </a:pPr>
            <a:r>
              <a:rPr b="1" i="0" lang="en-IN" sz="2635">
                <a:latin typeface="Aharoni"/>
                <a:ea typeface="Aharoni"/>
                <a:cs typeface="Aharoni"/>
                <a:sym typeface="Aharoni"/>
              </a:rPr>
              <a:t>Image data : </a:t>
            </a:r>
            <a:r>
              <a:rPr b="0" i="0" lang="en-IN" sz="2635">
                <a:latin typeface="Aharoni"/>
                <a:ea typeface="Aharoni"/>
                <a:cs typeface="Aharoni"/>
                <a:sym typeface="Aharoni"/>
              </a:rPr>
              <a:t>the data need to be represented as numerical</a:t>
            </a:r>
            <a:endParaRPr b="1" i="0" sz="2635">
              <a:latin typeface="Aharoni"/>
              <a:ea typeface="Aharoni"/>
              <a:cs typeface="Aharoni"/>
              <a:sym typeface="Aharoni"/>
            </a:endParaRPr>
          </a:p>
          <a:p>
            <a:pPr indent="-228600" lvl="0" marL="228600" rtl="0" algn="l">
              <a:lnSpc>
                <a:spcPct val="90000"/>
              </a:lnSpc>
              <a:spcBef>
                <a:spcPts val="1000"/>
              </a:spcBef>
              <a:spcAft>
                <a:spcPts val="0"/>
              </a:spcAft>
              <a:buClr>
                <a:schemeClr val="dk1"/>
              </a:buClr>
              <a:buSzPts val="2635"/>
              <a:buChar char="•"/>
            </a:pPr>
            <a:r>
              <a:rPr b="0" i="0" lang="en-IN" sz="2635">
                <a:latin typeface="Aharoni"/>
                <a:ea typeface="Aharoni"/>
                <a:cs typeface="Aharoni"/>
                <a:sym typeface="Aharoni"/>
              </a:rPr>
              <a:t>To encode an image we need to know the position (horizontal ,Vertical) and the colour of each pixel </a:t>
            </a:r>
            <a:endParaRPr b="1" i="0" sz="2635">
              <a:latin typeface="Aharoni"/>
              <a:ea typeface="Aharoni"/>
              <a:cs typeface="Aharoni"/>
              <a:sym typeface="Aharoni"/>
            </a:endParaRPr>
          </a:p>
          <a:p>
            <a:pPr indent="0" lvl="0" marL="0" rtl="0" algn="l">
              <a:lnSpc>
                <a:spcPct val="90000"/>
              </a:lnSpc>
              <a:spcBef>
                <a:spcPts val="1000"/>
              </a:spcBef>
              <a:spcAft>
                <a:spcPts val="0"/>
              </a:spcAft>
              <a:buClr>
                <a:schemeClr val="dk1"/>
              </a:buClr>
              <a:buSzPts val="3484"/>
              <a:buNone/>
            </a:pPr>
            <a:r>
              <a:rPr lang="en-IN" sz="3484">
                <a:latin typeface="Aharoni"/>
                <a:ea typeface="Aharoni"/>
                <a:cs typeface="Aharoni"/>
                <a:sym typeface="Aharoni"/>
              </a:rPr>
              <a:t>Greyscale and RGB:</a:t>
            </a:r>
            <a:endParaRPr/>
          </a:p>
          <a:p>
            <a:pPr indent="-228600" lvl="0" marL="228600" rtl="0" algn="l">
              <a:lnSpc>
                <a:spcPct val="90000"/>
              </a:lnSpc>
              <a:spcBef>
                <a:spcPts val="1000"/>
              </a:spcBef>
              <a:spcAft>
                <a:spcPts val="0"/>
              </a:spcAft>
              <a:buClr>
                <a:schemeClr val="dk1"/>
              </a:buClr>
              <a:buSzPts val="2635"/>
              <a:buChar char="•"/>
            </a:pPr>
            <a:r>
              <a:rPr b="1" i="0" lang="en-IN" sz="2635">
                <a:latin typeface="Aharoni"/>
                <a:ea typeface="Aharoni"/>
                <a:cs typeface="Aharoni"/>
                <a:sym typeface="Aharoni"/>
              </a:rPr>
              <a:t>In grayscale images</a:t>
            </a:r>
            <a:r>
              <a:rPr b="1" lang="en-IN" sz="2635">
                <a:latin typeface="Aharoni"/>
                <a:ea typeface="Aharoni"/>
                <a:cs typeface="Aharoni"/>
                <a:sym typeface="Aharoni"/>
              </a:rPr>
              <a:t>:</a:t>
            </a:r>
            <a:r>
              <a:rPr b="0" i="0" lang="en-IN" sz="2635">
                <a:latin typeface="Aharoni"/>
                <a:ea typeface="Aharoni"/>
                <a:cs typeface="Aharoni"/>
                <a:sym typeface="Aharoni"/>
              </a:rPr>
              <a:t> each pixel can be represented by a single number, which typically ranges from 0 to 255</a:t>
            </a:r>
            <a:r>
              <a:rPr b="0" lang="en-IN" sz="2635">
                <a:latin typeface="Aharoni"/>
                <a:ea typeface="Aharoni"/>
                <a:cs typeface="Aharoni"/>
                <a:sym typeface="Aharoni"/>
              </a:rPr>
              <a:t> (1 depth)</a:t>
            </a:r>
            <a:endParaRPr b="1" sz="2635">
              <a:latin typeface="Aharoni"/>
              <a:ea typeface="Aharoni"/>
              <a:cs typeface="Aharoni"/>
              <a:sym typeface="Aharoni"/>
            </a:endParaRPr>
          </a:p>
          <a:p>
            <a:pPr indent="-228600" lvl="0" marL="228600" rtl="0" algn="l">
              <a:lnSpc>
                <a:spcPct val="90000"/>
              </a:lnSpc>
              <a:spcBef>
                <a:spcPts val="1000"/>
              </a:spcBef>
              <a:spcAft>
                <a:spcPts val="0"/>
              </a:spcAft>
              <a:buClr>
                <a:schemeClr val="dk1"/>
              </a:buClr>
              <a:buSzPts val="2635"/>
              <a:buChar char="•"/>
            </a:pPr>
            <a:r>
              <a:rPr b="1" lang="en-IN" sz="2635">
                <a:latin typeface="Aharoni"/>
                <a:ea typeface="Aharoni"/>
                <a:cs typeface="Aharoni"/>
                <a:sym typeface="Aharoni"/>
              </a:rPr>
              <a:t>I</a:t>
            </a:r>
            <a:r>
              <a:rPr b="1" i="0" lang="en-IN" sz="2635">
                <a:latin typeface="Aharoni"/>
                <a:ea typeface="Aharoni"/>
                <a:cs typeface="Aharoni"/>
                <a:sym typeface="Aharoni"/>
              </a:rPr>
              <a:t>n coloured images</a:t>
            </a:r>
            <a:r>
              <a:rPr b="1" lang="en-IN" sz="2635">
                <a:latin typeface="Aharoni"/>
                <a:ea typeface="Aharoni"/>
                <a:cs typeface="Aharoni"/>
                <a:sym typeface="Aharoni"/>
              </a:rPr>
              <a:t>:</a:t>
            </a:r>
            <a:r>
              <a:rPr b="1" i="0" lang="en-IN" sz="2635">
                <a:latin typeface="Aharoni"/>
                <a:ea typeface="Aharoni"/>
                <a:cs typeface="Aharoni"/>
                <a:sym typeface="Aharoni"/>
              </a:rPr>
              <a:t> </a:t>
            </a:r>
            <a:r>
              <a:rPr b="0" i="0" lang="en-IN" sz="2635">
                <a:latin typeface="Aharoni"/>
                <a:ea typeface="Aharoni"/>
                <a:cs typeface="Aharoni"/>
                <a:sym typeface="Aharoni"/>
              </a:rPr>
              <a:t>each pixel can be represented by a vector of three numbers (each ranging from 0 to 255) for the three primary colour channels: red, green, and blue. These three (RGB) values are used together to decide the colour of that pixel</a:t>
            </a:r>
            <a:r>
              <a:rPr b="0" lang="en-IN" sz="2635">
                <a:latin typeface="Aharoni"/>
                <a:ea typeface="Aharoni"/>
                <a:cs typeface="Aharoni"/>
                <a:sym typeface="Aharoni"/>
              </a:rPr>
              <a:t>.</a:t>
            </a:r>
            <a:br>
              <a:rPr b="0" i="0" lang="en-IN" sz="2040">
                <a:latin typeface="Aharoni"/>
                <a:ea typeface="Aharoni"/>
                <a:cs typeface="Aharoni"/>
                <a:sym typeface="Aharoni"/>
              </a:rPr>
            </a:br>
            <a:endParaRPr sz="2720">
              <a:latin typeface="Aharoni"/>
              <a:ea typeface="Aharoni"/>
              <a:cs typeface="Aharoni"/>
              <a:sym typeface="Aharon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1011936" y="138546"/>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Text Data:</a:t>
            </a:r>
            <a:endParaRPr/>
          </a:p>
        </p:txBody>
      </p:sp>
      <p:sp>
        <p:nvSpPr>
          <p:cNvPr id="197" name="Google Shape;197;p15"/>
          <p:cNvSpPr txBox="1"/>
          <p:nvPr>
            <p:ph idx="1" type="body"/>
          </p:nvPr>
        </p:nvSpPr>
        <p:spPr>
          <a:xfrm>
            <a:off x="1011936" y="1318122"/>
            <a:ext cx="10168128" cy="52350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12121"/>
              </a:buClr>
              <a:buSzPts val="2220"/>
              <a:buChar char="•"/>
            </a:pPr>
            <a:r>
              <a:rPr b="1" i="0" lang="en-IN" sz="2220">
                <a:solidFill>
                  <a:srgbClr val="212121"/>
                </a:solidFill>
                <a:latin typeface="Aharoni"/>
                <a:ea typeface="Aharoni"/>
                <a:cs typeface="Aharoni"/>
                <a:sym typeface="Aharoni"/>
              </a:rPr>
              <a:t>Text data : </a:t>
            </a:r>
            <a:r>
              <a:rPr b="0" i="0" lang="en-IN" sz="2220">
                <a:solidFill>
                  <a:srgbClr val="212121"/>
                </a:solidFill>
                <a:latin typeface="Aharoni"/>
                <a:ea typeface="Aharoni"/>
                <a:cs typeface="Aharoni"/>
                <a:sym typeface="Aharoni"/>
              </a:rPr>
              <a:t>the data need to be processed ( to be represented in the last step as numerical)</a:t>
            </a:r>
            <a:endParaRPr b="1" i="0" sz="2220">
              <a:solidFill>
                <a:srgbClr val="212121"/>
              </a:solidFill>
              <a:latin typeface="Aharoni"/>
              <a:ea typeface="Aharoni"/>
              <a:cs typeface="Aharoni"/>
              <a:sym typeface="Aharoni"/>
            </a:endParaRPr>
          </a:p>
          <a:p>
            <a:pPr indent="0" lvl="0" marL="0" rtl="0" algn="l">
              <a:lnSpc>
                <a:spcPct val="90000"/>
              </a:lnSpc>
              <a:spcBef>
                <a:spcPts val="1000"/>
              </a:spcBef>
              <a:spcAft>
                <a:spcPts val="0"/>
              </a:spcAft>
              <a:buClr>
                <a:srgbClr val="000000"/>
              </a:buClr>
              <a:buSzPts val="2960"/>
              <a:buNone/>
            </a:pPr>
            <a:r>
              <a:rPr b="1" i="0" lang="en-IN" sz="2960" u="none" strike="noStrike">
                <a:solidFill>
                  <a:srgbClr val="000000"/>
                </a:solidFill>
                <a:latin typeface="Aharoni"/>
                <a:ea typeface="Aharoni"/>
                <a:cs typeface="Aharoni"/>
                <a:sym typeface="Aharoni"/>
              </a:rPr>
              <a:t>1.Normalization </a:t>
            </a:r>
            <a:endParaRPr b="0" i="0" sz="2960" u="none" strike="noStrike">
              <a:solidFill>
                <a:srgbClr val="000000"/>
              </a:solidFill>
              <a:latin typeface="Aharoni"/>
              <a:ea typeface="Aharoni"/>
              <a:cs typeface="Aharoni"/>
              <a:sym typeface="Aharoni"/>
            </a:endParaRPr>
          </a:p>
          <a:p>
            <a:pPr indent="-228600" lvl="0" marL="228600" rtl="0" algn="l">
              <a:lnSpc>
                <a:spcPct val="90000"/>
              </a:lnSpc>
              <a:spcBef>
                <a:spcPts val="1000"/>
              </a:spcBef>
              <a:spcAft>
                <a:spcPts val="0"/>
              </a:spcAft>
              <a:buClr>
                <a:srgbClr val="000000"/>
              </a:buClr>
              <a:buSzPts val="2220"/>
              <a:buChar char="•"/>
            </a:pPr>
            <a:r>
              <a:rPr b="0" i="0" lang="en-IN" sz="2220" u="none" strike="noStrike">
                <a:solidFill>
                  <a:srgbClr val="000000"/>
                </a:solidFill>
                <a:latin typeface="Aharoni"/>
                <a:ea typeface="Aharoni"/>
                <a:cs typeface="Aharoni"/>
                <a:sym typeface="Aharoni"/>
              </a:rPr>
              <a:t>One of the challenges that can come up in text analysis is, there are often multiple forms that mean the same thing. </a:t>
            </a:r>
            <a:endParaRPr/>
          </a:p>
          <a:p>
            <a:pPr indent="-228600" lvl="0" marL="228600" rtl="0" algn="l">
              <a:lnSpc>
                <a:spcPct val="90000"/>
              </a:lnSpc>
              <a:spcBef>
                <a:spcPts val="1000"/>
              </a:spcBef>
              <a:spcAft>
                <a:spcPts val="0"/>
              </a:spcAft>
              <a:buClr>
                <a:srgbClr val="000000"/>
              </a:buClr>
              <a:buSzPts val="2220"/>
              <a:buChar char="•"/>
            </a:pPr>
            <a:r>
              <a:rPr b="0" i="1" lang="en-IN" sz="2220" u="none" strike="noStrike">
                <a:solidFill>
                  <a:srgbClr val="000000"/>
                </a:solidFill>
                <a:latin typeface="Aharoni"/>
                <a:ea typeface="Aharoni"/>
                <a:cs typeface="Aharoni"/>
                <a:sym typeface="Aharoni"/>
              </a:rPr>
              <a:t>Lemmatization </a:t>
            </a:r>
            <a:r>
              <a:rPr b="0" i="0" lang="en-IN" sz="2220" u="none" strike="noStrike">
                <a:solidFill>
                  <a:srgbClr val="000000"/>
                </a:solidFill>
                <a:latin typeface="Aharoni"/>
                <a:ea typeface="Aharoni"/>
                <a:cs typeface="Aharoni"/>
                <a:sym typeface="Aharoni"/>
              </a:rPr>
              <a:t>is an example of normalization. A </a:t>
            </a:r>
            <a:r>
              <a:rPr b="1" i="0" lang="en-IN" sz="2220" u="none" strike="noStrike">
                <a:solidFill>
                  <a:srgbClr val="000000"/>
                </a:solidFill>
                <a:latin typeface="Aharoni"/>
                <a:ea typeface="Aharoni"/>
                <a:cs typeface="Aharoni"/>
                <a:sym typeface="Aharoni"/>
              </a:rPr>
              <a:t>lemma </a:t>
            </a:r>
            <a:r>
              <a:rPr b="0" i="0" lang="en-IN" sz="2220" u="none" strike="noStrike">
                <a:solidFill>
                  <a:srgbClr val="000000"/>
                </a:solidFill>
                <a:latin typeface="Aharoni"/>
                <a:ea typeface="Aharoni"/>
                <a:cs typeface="Aharoni"/>
                <a:sym typeface="Aharoni"/>
              </a:rPr>
              <a:t>is the dictionary form of a word and </a:t>
            </a:r>
            <a:r>
              <a:rPr b="1" i="0" lang="en-IN" sz="2220" u="none" strike="noStrike">
                <a:solidFill>
                  <a:srgbClr val="000000"/>
                </a:solidFill>
                <a:latin typeface="Aharoni"/>
                <a:ea typeface="Aharoni"/>
                <a:cs typeface="Aharoni"/>
                <a:sym typeface="Aharoni"/>
              </a:rPr>
              <a:t>lemmatization </a:t>
            </a:r>
            <a:r>
              <a:rPr b="0" i="0" lang="en-IN" sz="2220" u="none" strike="noStrike">
                <a:solidFill>
                  <a:srgbClr val="000000"/>
                </a:solidFill>
                <a:latin typeface="Aharoni"/>
                <a:ea typeface="Aharoni"/>
                <a:cs typeface="Aharoni"/>
                <a:sym typeface="Aharoni"/>
              </a:rPr>
              <a:t>is the </a:t>
            </a:r>
            <a:r>
              <a:rPr b="0" i="0" lang="en-IN" sz="2220">
                <a:latin typeface="Aharoni"/>
                <a:ea typeface="Aharoni"/>
                <a:cs typeface="Aharoni"/>
                <a:sym typeface="Aharoni"/>
              </a:rPr>
              <a:t>process of reducing multiple inflections to that single dictionary form</a:t>
            </a:r>
            <a:endParaRPr b="0" i="0" sz="2220" u="none" strike="noStrike">
              <a:latin typeface="Aharoni"/>
              <a:ea typeface="Aharoni"/>
              <a:cs typeface="Aharoni"/>
              <a:sym typeface="Aharoni"/>
            </a:endParaRPr>
          </a:p>
          <a:p>
            <a:pPr indent="-228600" lvl="0" marL="228600" rtl="0" algn="l">
              <a:lnSpc>
                <a:spcPct val="90000"/>
              </a:lnSpc>
              <a:spcBef>
                <a:spcPts val="1000"/>
              </a:spcBef>
              <a:spcAft>
                <a:spcPts val="0"/>
              </a:spcAft>
              <a:buClr>
                <a:srgbClr val="000000"/>
              </a:buClr>
              <a:buSzPts val="2220"/>
              <a:buChar char="•"/>
            </a:pPr>
            <a:r>
              <a:rPr b="1" lang="en-IN" sz="2220">
                <a:solidFill>
                  <a:srgbClr val="000000"/>
                </a:solidFill>
                <a:latin typeface="Aharoni"/>
                <a:ea typeface="Aharoni"/>
                <a:cs typeface="Aharoni"/>
                <a:sym typeface="Aharoni"/>
              </a:rPr>
              <a:t>T</a:t>
            </a:r>
            <a:r>
              <a:rPr b="1" i="0" lang="en-IN" sz="2220" u="none" strike="noStrike">
                <a:solidFill>
                  <a:srgbClr val="000000"/>
                </a:solidFill>
                <a:latin typeface="Aharoni"/>
                <a:ea typeface="Aharoni"/>
                <a:cs typeface="Aharoni"/>
                <a:sym typeface="Aharoni"/>
              </a:rPr>
              <a:t>okenized </a:t>
            </a:r>
            <a:r>
              <a:rPr b="0" i="0" lang="en-IN" sz="2220" u="none" strike="noStrike">
                <a:solidFill>
                  <a:srgbClr val="000000"/>
                </a:solidFill>
                <a:latin typeface="Aharoni"/>
                <a:ea typeface="Aharoni"/>
                <a:cs typeface="Aharoni"/>
                <a:sym typeface="Aharoni"/>
              </a:rPr>
              <a:t>the text (i.e., split each string of text into a list of smaller parts or </a:t>
            </a:r>
            <a:r>
              <a:rPr b="0" i="1" lang="en-IN" sz="2220" u="none" strike="noStrike">
                <a:solidFill>
                  <a:srgbClr val="000000"/>
                </a:solidFill>
                <a:latin typeface="Aharoni"/>
                <a:ea typeface="Aharoni"/>
                <a:cs typeface="Aharoni"/>
                <a:sym typeface="Aharoni"/>
              </a:rPr>
              <a:t>tokens</a:t>
            </a:r>
            <a:r>
              <a:rPr b="0" i="0" lang="en-IN" sz="2220" u="none" strike="noStrike">
                <a:solidFill>
                  <a:srgbClr val="000000"/>
                </a:solidFill>
                <a:latin typeface="Aharoni"/>
                <a:ea typeface="Aharoni"/>
                <a:cs typeface="Aharoni"/>
                <a:sym typeface="Aharoni"/>
              </a:rPr>
              <a:t>), </a:t>
            </a:r>
            <a:r>
              <a:rPr b="1" i="0" lang="en-IN" sz="2220" u="none" strike="noStrike">
                <a:solidFill>
                  <a:srgbClr val="000000"/>
                </a:solidFill>
                <a:latin typeface="Aharoni"/>
                <a:ea typeface="Aharoni"/>
                <a:cs typeface="Aharoni"/>
                <a:sym typeface="Aharoni"/>
              </a:rPr>
              <a:t>removed stop words </a:t>
            </a:r>
            <a:r>
              <a:rPr b="0" i="0" lang="en-IN" sz="2220" u="none" strike="noStrike">
                <a:solidFill>
                  <a:srgbClr val="000000"/>
                </a:solidFill>
                <a:latin typeface="Aharoni"/>
                <a:ea typeface="Aharoni"/>
                <a:cs typeface="Aharoni"/>
                <a:sym typeface="Aharoni"/>
              </a:rPr>
              <a:t>(the), and </a:t>
            </a:r>
            <a:r>
              <a:rPr b="1" i="0" lang="en-IN" sz="2220" u="none" strike="noStrike">
                <a:solidFill>
                  <a:srgbClr val="000000"/>
                </a:solidFill>
                <a:latin typeface="Aharoni"/>
                <a:ea typeface="Aharoni"/>
                <a:cs typeface="Aharoni"/>
                <a:sym typeface="Aharoni"/>
              </a:rPr>
              <a:t>standardized spelling p</a:t>
            </a:r>
            <a:r>
              <a:rPr lang="en-IN" sz="2220">
                <a:solidFill>
                  <a:srgbClr val="000000"/>
                </a:solidFill>
                <a:latin typeface="Aharoni"/>
                <a:ea typeface="Aharoni"/>
                <a:cs typeface="Aharoni"/>
                <a:sym typeface="Aharoni"/>
              </a:rPr>
              <a:t>rocess</a:t>
            </a:r>
            <a:r>
              <a:rPr b="0" i="0" lang="en-IN" sz="2220" u="none" strike="noStrike">
                <a:solidFill>
                  <a:srgbClr val="000000"/>
                </a:solidFill>
                <a:latin typeface="Aharoni"/>
                <a:ea typeface="Aharoni"/>
                <a:cs typeface="Aharoni"/>
                <a:sym typeface="Aharoni"/>
              </a:rPr>
              <a:t> of reducing multiple inflections to that single dictionary form. </a:t>
            </a:r>
            <a:endParaRPr/>
          </a:p>
          <a:p>
            <a:pPr indent="-228600" lvl="0" marL="228600" rtl="0" algn="l">
              <a:lnSpc>
                <a:spcPct val="90000"/>
              </a:lnSpc>
              <a:spcBef>
                <a:spcPts val="1000"/>
              </a:spcBef>
              <a:spcAft>
                <a:spcPts val="0"/>
              </a:spcAft>
              <a:buClr>
                <a:srgbClr val="000000"/>
              </a:buClr>
              <a:buSzPts val="2220"/>
              <a:buChar char="•"/>
            </a:pPr>
            <a:r>
              <a:rPr lang="en-IN" sz="2220">
                <a:solidFill>
                  <a:srgbClr val="000000"/>
                </a:solidFill>
                <a:latin typeface="Aharoni"/>
                <a:ea typeface="Aharoni"/>
                <a:cs typeface="Aharoni"/>
                <a:sym typeface="Aharoni"/>
              </a:rPr>
              <a:t>A </a:t>
            </a:r>
            <a:r>
              <a:rPr b="0" i="1" lang="en-IN" sz="2220" u="none" strike="noStrike">
                <a:solidFill>
                  <a:srgbClr val="000000"/>
                </a:solidFill>
                <a:latin typeface="Aharoni"/>
                <a:ea typeface="Aharoni"/>
                <a:cs typeface="Aharoni"/>
                <a:sym typeface="Aharoni"/>
              </a:rPr>
              <a:t>vector </a:t>
            </a:r>
            <a:r>
              <a:rPr b="0" i="0" lang="en-IN" sz="2220" u="none" strike="noStrike">
                <a:solidFill>
                  <a:srgbClr val="000000"/>
                </a:solidFill>
                <a:latin typeface="Aharoni"/>
                <a:ea typeface="Aharoni"/>
                <a:cs typeface="Aharoni"/>
                <a:sym typeface="Aharoni"/>
              </a:rPr>
              <a:t>is simply an array of numbers—so there are many different ways that we can vectorize a word or a sentence, depending on how we want to use it. </a:t>
            </a:r>
            <a:endParaRPr sz="2960">
              <a:latin typeface="Aharoni"/>
              <a:ea typeface="Aharoni"/>
              <a:cs typeface="Aharoni"/>
              <a:sym typeface="Aharon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Perspectives In ML:</a:t>
            </a:r>
            <a:endParaRPr/>
          </a:p>
        </p:txBody>
      </p:sp>
      <p:sp>
        <p:nvSpPr>
          <p:cNvPr id="203" name="Google Shape;203;p16"/>
          <p:cNvSpPr txBox="1"/>
          <p:nvPr>
            <p:ph idx="1" type="body"/>
          </p:nvPr>
        </p:nvSpPr>
        <p:spPr>
          <a:xfrm>
            <a:off x="1115568" y="1551709"/>
            <a:ext cx="10168128" cy="46204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b="0" i="0" lang="en-IN" sz="1800">
                <a:latin typeface="Aharoni"/>
                <a:ea typeface="Aharoni"/>
                <a:cs typeface="Aharoni"/>
                <a:sym typeface="Aharoni"/>
              </a:rPr>
              <a:t>The general idea of machine learning is that we create a model and then feed data to it to generate output (such as prediction )</a:t>
            </a:r>
            <a:endParaRPr/>
          </a:p>
          <a:p>
            <a:pPr indent="0" lvl="0" marL="0" rtl="0" algn="l">
              <a:lnSpc>
                <a:spcPct val="110000"/>
              </a:lnSpc>
              <a:spcBef>
                <a:spcPts val="1000"/>
              </a:spcBef>
              <a:spcAft>
                <a:spcPts val="0"/>
              </a:spcAft>
              <a:buClr>
                <a:schemeClr val="dk1"/>
              </a:buClr>
              <a:buSzPts val="2800"/>
              <a:buNone/>
            </a:pPr>
            <a:r>
              <a:rPr lang="en-IN" sz="2800" u="sng">
                <a:latin typeface="Aharoni"/>
                <a:ea typeface="Aharoni"/>
                <a:cs typeface="Aharoni"/>
                <a:sym typeface="Aharoni"/>
              </a:rPr>
              <a:t>Computer science : </a:t>
            </a:r>
            <a:endParaRPr/>
          </a:p>
          <a:p>
            <a:pPr indent="-228600" lvl="0" marL="228600" rtl="0" algn="l">
              <a:lnSpc>
                <a:spcPct val="110000"/>
              </a:lnSpc>
              <a:spcBef>
                <a:spcPts val="1000"/>
              </a:spcBef>
              <a:spcAft>
                <a:spcPts val="0"/>
              </a:spcAft>
              <a:buClr>
                <a:schemeClr val="dk1"/>
              </a:buClr>
              <a:buSzPts val="2400"/>
              <a:buChar char="•"/>
            </a:pPr>
            <a:r>
              <a:rPr b="1" i="1" lang="en-IN">
                <a:latin typeface="Aharoni"/>
                <a:ea typeface="Aharoni"/>
                <a:cs typeface="Aharoni"/>
                <a:sym typeface="Aharoni"/>
              </a:rPr>
              <a:t>Perspective : </a:t>
            </a:r>
            <a:r>
              <a:rPr b="0" i="0" lang="en-IN">
                <a:latin typeface="Aharoni"/>
                <a:ea typeface="Aharoni"/>
                <a:cs typeface="Aharoni"/>
                <a:sym typeface="Aharoni"/>
              </a:rPr>
              <a:t>Describe ML as the process where we used input features to create program that can generate output </a:t>
            </a:r>
            <a:endParaRPr b="1" i="0">
              <a:latin typeface="Aharoni"/>
              <a:ea typeface="Aharoni"/>
              <a:cs typeface="Aharoni"/>
              <a:sym typeface="Aharoni"/>
            </a:endParaRPr>
          </a:p>
          <a:p>
            <a:pPr indent="-228600" lvl="0" marL="228600" rtl="0" algn="ctr">
              <a:lnSpc>
                <a:spcPct val="110000"/>
              </a:lnSpc>
              <a:spcBef>
                <a:spcPts val="1000"/>
              </a:spcBef>
              <a:spcAft>
                <a:spcPts val="0"/>
              </a:spcAft>
              <a:buClr>
                <a:schemeClr val="dk1"/>
              </a:buClr>
              <a:buSzPts val="2400"/>
              <a:buChar char="•"/>
            </a:pPr>
            <a:r>
              <a:rPr b="1" i="0" lang="en-IN">
                <a:latin typeface="Aharoni"/>
                <a:ea typeface="Aharoni"/>
                <a:cs typeface="Aharoni"/>
                <a:sym typeface="Aharoni"/>
              </a:rPr>
              <a:t>Output=Program (input)</a:t>
            </a:r>
            <a:endParaRPr/>
          </a:p>
          <a:p>
            <a:pPr indent="0" lvl="0" marL="0" rtl="0" algn="l">
              <a:lnSpc>
                <a:spcPct val="110000"/>
              </a:lnSpc>
              <a:spcBef>
                <a:spcPts val="1000"/>
              </a:spcBef>
              <a:spcAft>
                <a:spcPts val="0"/>
              </a:spcAft>
              <a:buClr>
                <a:schemeClr val="dk1"/>
              </a:buClr>
              <a:buSzPts val="2400"/>
              <a:buNone/>
            </a:pPr>
            <a:r>
              <a:rPr b="0" i="0" lang="en-IN">
                <a:latin typeface="Aharoni"/>
                <a:ea typeface="Aharoni"/>
                <a:cs typeface="Aharoni"/>
                <a:sym typeface="Aharoni"/>
              </a:rPr>
              <a:t>Data is represented in a table . Where Rows can be called </a:t>
            </a:r>
            <a:r>
              <a:rPr b="1" i="0" lang="en-IN">
                <a:latin typeface="Aharoni"/>
                <a:ea typeface="Aharoni"/>
                <a:cs typeface="Aharoni"/>
                <a:sym typeface="Aharoni"/>
              </a:rPr>
              <a:t>entities , observation or instance</a:t>
            </a:r>
            <a:r>
              <a:rPr b="0" i="0" lang="en-IN">
                <a:latin typeface="Aharoni"/>
                <a:ea typeface="Aharoni"/>
                <a:cs typeface="Aharoni"/>
                <a:sym typeface="Aharoni"/>
              </a:rPr>
              <a:t> and Columns can be called </a:t>
            </a:r>
            <a:r>
              <a:rPr b="1" i="0" lang="en-IN">
                <a:latin typeface="Aharoni"/>
                <a:ea typeface="Aharoni"/>
                <a:cs typeface="Aharoni"/>
                <a:sym typeface="Aharoni"/>
              </a:rPr>
              <a:t>properties or features.</a:t>
            </a:r>
            <a:endParaRPr/>
          </a:p>
          <a:p>
            <a:pPr indent="0" lvl="0" marL="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idx="1" type="body"/>
          </p:nvPr>
        </p:nvSpPr>
        <p:spPr>
          <a:xfrm>
            <a:off x="1115568" y="803564"/>
            <a:ext cx="10168128" cy="536863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lang="en-IN" sz="2800" u="sng">
                <a:latin typeface="Aharoni"/>
                <a:ea typeface="Aharoni"/>
                <a:cs typeface="Aharoni"/>
                <a:sym typeface="Aharoni"/>
              </a:rPr>
              <a:t>Statistical :</a:t>
            </a:r>
            <a:endParaRPr/>
          </a:p>
          <a:p>
            <a:pPr indent="-228600" lvl="0" marL="228600" rtl="0" algn="l">
              <a:lnSpc>
                <a:spcPct val="110000"/>
              </a:lnSpc>
              <a:spcBef>
                <a:spcPts val="1000"/>
              </a:spcBef>
              <a:spcAft>
                <a:spcPts val="0"/>
              </a:spcAft>
              <a:buClr>
                <a:schemeClr val="dk1"/>
              </a:buClr>
              <a:buSzPts val="2800"/>
              <a:buChar char="•"/>
            </a:pPr>
            <a:r>
              <a:rPr b="1" i="0" lang="en-IN" sz="2800">
                <a:latin typeface="Aharoni"/>
                <a:ea typeface="Aharoni"/>
                <a:cs typeface="Aharoni"/>
                <a:sym typeface="Aharoni"/>
              </a:rPr>
              <a:t>Perspective : </a:t>
            </a:r>
            <a:r>
              <a:rPr b="0" i="0" lang="en-IN" sz="2800">
                <a:latin typeface="Aharoni"/>
                <a:ea typeface="Aharoni"/>
                <a:cs typeface="Aharoni"/>
                <a:sym typeface="Aharoni"/>
              </a:rPr>
              <a:t>Describe ML as mathematical function that based on independent variable can generate the value of dependent variable </a:t>
            </a:r>
            <a:endParaRPr b="1" i="0" sz="2800">
              <a:latin typeface="Aharoni"/>
              <a:ea typeface="Aharoni"/>
              <a:cs typeface="Aharoni"/>
              <a:sym typeface="Aharoni"/>
            </a:endParaRPr>
          </a:p>
          <a:p>
            <a:pPr indent="-228600" lvl="0" marL="228600" rtl="0" algn="ctr">
              <a:lnSpc>
                <a:spcPct val="110000"/>
              </a:lnSpc>
              <a:spcBef>
                <a:spcPts val="1000"/>
              </a:spcBef>
              <a:spcAft>
                <a:spcPts val="0"/>
              </a:spcAft>
              <a:buClr>
                <a:schemeClr val="dk1"/>
              </a:buClr>
              <a:buSzPts val="2800"/>
              <a:buChar char="•"/>
            </a:pPr>
            <a:r>
              <a:rPr b="1" i="0" lang="en-IN" sz="2800">
                <a:latin typeface="Aharoni"/>
                <a:ea typeface="Aharoni"/>
                <a:cs typeface="Aharoni"/>
                <a:sym typeface="Aharoni"/>
              </a:rPr>
              <a:t>Dependent Variable = f(Independent Variables)</a:t>
            </a:r>
            <a:endParaRPr/>
          </a:p>
          <a:p>
            <a:pPr indent="0" lvl="0" marL="0" rtl="0" algn="l">
              <a:lnSpc>
                <a:spcPct val="110000"/>
              </a:lnSpc>
              <a:spcBef>
                <a:spcPts val="1000"/>
              </a:spcBef>
              <a:spcAft>
                <a:spcPts val="0"/>
              </a:spcAft>
              <a:buClr>
                <a:schemeClr val="dk1"/>
              </a:buClr>
              <a:buSzPts val="2800"/>
              <a:buNone/>
            </a:pPr>
            <a:r>
              <a:rPr b="0" i="0" lang="en-IN" sz="2800">
                <a:latin typeface="Aharoni"/>
                <a:ea typeface="Aharoni"/>
                <a:cs typeface="Aharoni"/>
                <a:sym typeface="Aharoni"/>
              </a:rPr>
              <a:t>Dependent Variable is a variable that depend to one or multiple variables.</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ML Ecosystem:</a:t>
            </a:r>
            <a:endParaRPr/>
          </a:p>
        </p:txBody>
      </p:sp>
      <p:sp>
        <p:nvSpPr>
          <p:cNvPr id="214" name="Google Shape;214;p1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IN">
                <a:latin typeface="Aharoni"/>
                <a:ea typeface="Aharoni"/>
                <a:cs typeface="Aharoni"/>
                <a:sym typeface="Aharoni"/>
              </a:rPr>
              <a:t>Libraries </a:t>
            </a:r>
            <a:endParaRPr/>
          </a:p>
          <a:p>
            <a:pPr indent="-228600" lvl="0" marL="228600" rtl="0" algn="l">
              <a:lnSpc>
                <a:spcPct val="110000"/>
              </a:lnSpc>
              <a:spcBef>
                <a:spcPts val="1000"/>
              </a:spcBef>
              <a:spcAft>
                <a:spcPts val="0"/>
              </a:spcAft>
              <a:buClr>
                <a:schemeClr val="dk1"/>
              </a:buClr>
              <a:buSzPts val="2400"/>
              <a:buChar char="•"/>
            </a:pPr>
            <a:r>
              <a:rPr lang="en-IN">
                <a:latin typeface="Aharoni"/>
                <a:ea typeface="Aharoni"/>
                <a:cs typeface="Aharoni"/>
                <a:sym typeface="Aharoni"/>
              </a:rPr>
              <a:t>Development Environments</a:t>
            </a:r>
            <a:endParaRPr/>
          </a:p>
          <a:p>
            <a:pPr indent="-228600" lvl="0" marL="228600" rtl="0" algn="l">
              <a:lnSpc>
                <a:spcPct val="110000"/>
              </a:lnSpc>
              <a:spcBef>
                <a:spcPts val="1000"/>
              </a:spcBef>
              <a:spcAft>
                <a:spcPts val="0"/>
              </a:spcAft>
              <a:buClr>
                <a:schemeClr val="dk1"/>
              </a:buClr>
              <a:buSzPts val="2400"/>
              <a:buChar char="•"/>
            </a:pPr>
            <a:r>
              <a:rPr lang="en-IN">
                <a:latin typeface="Aharoni"/>
                <a:ea typeface="Aharoni"/>
                <a:cs typeface="Aharoni"/>
                <a:sym typeface="Aharoni"/>
              </a:rPr>
              <a:t>Cloud Services</a:t>
            </a:r>
            <a:endParaRPr/>
          </a:p>
          <a:p>
            <a:pPr indent="-228600" lvl="0" marL="228600" rtl="0" algn="l">
              <a:lnSpc>
                <a:spcPct val="110000"/>
              </a:lnSpc>
              <a:spcBef>
                <a:spcPts val="1000"/>
              </a:spcBef>
              <a:spcAft>
                <a:spcPts val="0"/>
              </a:spcAft>
              <a:buClr>
                <a:schemeClr val="dk1"/>
              </a:buClr>
              <a:buSzPts val="2400"/>
              <a:buChar char="•"/>
            </a:pPr>
            <a:r>
              <a:rPr lang="en-IN">
                <a:latin typeface="Aharoni"/>
                <a:ea typeface="Aharoni"/>
                <a:cs typeface="Aharoni"/>
                <a:sym typeface="Aharoni"/>
              </a:rPr>
              <a:t>Notebooks</a:t>
            </a:r>
            <a:endParaRPr/>
          </a:p>
          <a:p>
            <a:pPr indent="-228600" lvl="0" marL="228600" rtl="0" algn="l">
              <a:lnSpc>
                <a:spcPct val="110000"/>
              </a:lnSpc>
              <a:spcBef>
                <a:spcPts val="1000"/>
              </a:spcBef>
              <a:spcAft>
                <a:spcPts val="0"/>
              </a:spcAft>
              <a:buClr>
                <a:schemeClr val="dk1"/>
              </a:buClr>
              <a:buSzPts val="2400"/>
              <a:buChar char="•"/>
            </a:pPr>
            <a:r>
              <a:rPr lang="en-IN">
                <a:latin typeface="Aharoni"/>
                <a:ea typeface="Aharoni"/>
                <a:cs typeface="Aharoni"/>
                <a:sym typeface="Aharoni"/>
              </a:rPr>
              <a:t>End-to-end with Azure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u="sng"/>
              <a:t>Model vs Algorithm</a:t>
            </a:r>
            <a:endParaRPr/>
          </a:p>
        </p:txBody>
      </p:sp>
      <p:sp>
        <p:nvSpPr>
          <p:cNvPr id="220" name="Google Shape;220;p19"/>
          <p:cNvSpPr txBox="1"/>
          <p:nvPr>
            <p:ph idx="1" type="body"/>
          </p:nvPr>
        </p:nvSpPr>
        <p:spPr>
          <a:xfrm>
            <a:off x="1115568" y="1728216"/>
            <a:ext cx="10168128" cy="4443984"/>
          </a:xfrm>
          <a:prstGeom prst="rect">
            <a:avLst/>
          </a:prstGeom>
          <a:noFill/>
          <a:ln>
            <a:noFill/>
          </a:ln>
        </p:spPr>
        <p:txBody>
          <a:bodyPr anchorCtr="0" anchor="t" bIns="45700" lIns="91425" spcFirstLastPara="1" rIns="91425" wrap="square" tIns="45700">
            <a:normAutofit/>
          </a:bodyPr>
          <a:lstStyle/>
          <a:p>
            <a:pPr indent="-234950" lvl="0" marL="228600" rtl="0" algn="l">
              <a:lnSpc>
                <a:spcPct val="100000"/>
              </a:lnSpc>
              <a:spcBef>
                <a:spcPts val="0"/>
              </a:spcBef>
              <a:spcAft>
                <a:spcPts val="0"/>
              </a:spcAft>
              <a:buClr>
                <a:srgbClr val="000000"/>
              </a:buClr>
              <a:buSzPts val="3700"/>
              <a:buChar char="•"/>
            </a:pPr>
            <a:r>
              <a:rPr b="1" lang="en-IN" sz="3700" u="none" strike="noStrike">
                <a:solidFill>
                  <a:srgbClr val="000000"/>
                </a:solidFill>
                <a:latin typeface="Aharoni"/>
                <a:ea typeface="Aharoni"/>
                <a:cs typeface="Aharoni"/>
                <a:sym typeface="Aharoni"/>
              </a:rPr>
              <a:t>Models </a:t>
            </a:r>
            <a:r>
              <a:rPr b="0" lang="en-IN" sz="3700" u="none" strike="noStrike">
                <a:solidFill>
                  <a:srgbClr val="000000"/>
                </a:solidFill>
                <a:latin typeface="Aharoni"/>
                <a:ea typeface="Aharoni"/>
                <a:cs typeface="Aharoni"/>
                <a:sym typeface="Aharoni"/>
              </a:rPr>
              <a:t>are the </a:t>
            </a:r>
            <a:r>
              <a:rPr b="1" lang="en-IN" sz="3700" u="none" strike="noStrike">
                <a:solidFill>
                  <a:srgbClr val="000000"/>
                </a:solidFill>
                <a:latin typeface="Aharoni"/>
                <a:ea typeface="Aharoni"/>
                <a:cs typeface="Aharoni"/>
                <a:sym typeface="Aharoni"/>
              </a:rPr>
              <a:t>specific representations </a:t>
            </a:r>
            <a:r>
              <a:rPr b="0" lang="en-IN" sz="3700" u="none" strike="noStrike">
                <a:solidFill>
                  <a:srgbClr val="000000"/>
                </a:solidFill>
                <a:latin typeface="Aharoni"/>
                <a:ea typeface="Aharoni"/>
                <a:cs typeface="Aharoni"/>
                <a:sym typeface="Aharoni"/>
              </a:rPr>
              <a:t>learned from data </a:t>
            </a:r>
            <a:endParaRPr/>
          </a:p>
          <a:p>
            <a:pPr indent="-234950" lvl="0" marL="228600" rtl="0" algn="l">
              <a:lnSpc>
                <a:spcPct val="100000"/>
              </a:lnSpc>
              <a:spcBef>
                <a:spcPts val="1000"/>
              </a:spcBef>
              <a:spcAft>
                <a:spcPts val="0"/>
              </a:spcAft>
              <a:buClr>
                <a:srgbClr val="000000"/>
              </a:buClr>
              <a:buSzPts val="3700"/>
              <a:buChar char="•"/>
            </a:pPr>
            <a:r>
              <a:rPr b="1" lang="en-IN" sz="3700" u="none" strike="noStrike">
                <a:solidFill>
                  <a:srgbClr val="000000"/>
                </a:solidFill>
                <a:latin typeface="Aharoni"/>
                <a:ea typeface="Aharoni"/>
                <a:cs typeface="Aharoni"/>
                <a:sym typeface="Aharoni"/>
              </a:rPr>
              <a:t>Algorithms </a:t>
            </a:r>
            <a:r>
              <a:rPr b="0" lang="en-IN" sz="3700" u="none" strike="noStrike">
                <a:solidFill>
                  <a:srgbClr val="000000"/>
                </a:solidFill>
                <a:latin typeface="Aharoni"/>
                <a:ea typeface="Aharoni"/>
                <a:cs typeface="Aharoni"/>
                <a:sym typeface="Aharoni"/>
              </a:rPr>
              <a:t>are the processes of </a:t>
            </a:r>
            <a:r>
              <a:rPr b="1" lang="en-IN" sz="3700" u="none" strike="noStrike">
                <a:solidFill>
                  <a:srgbClr val="000000"/>
                </a:solidFill>
                <a:latin typeface="Aharoni"/>
                <a:ea typeface="Aharoni"/>
                <a:cs typeface="Aharoni"/>
                <a:sym typeface="Aharoni"/>
              </a:rPr>
              <a:t>learning </a:t>
            </a:r>
            <a:endParaRPr b="0" sz="3700" u="none" strike="noStrike">
              <a:solidFill>
                <a:srgbClr val="000000"/>
              </a:solidFill>
              <a:latin typeface="Aharoni"/>
              <a:ea typeface="Aharoni"/>
              <a:cs typeface="Aharoni"/>
              <a:sym typeface="Aharoni"/>
            </a:endParaRPr>
          </a:p>
          <a:p>
            <a:pPr indent="-234950" lvl="0" marL="228600" rtl="0" algn="l">
              <a:lnSpc>
                <a:spcPct val="100000"/>
              </a:lnSpc>
              <a:spcBef>
                <a:spcPts val="1000"/>
              </a:spcBef>
              <a:spcAft>
                <a:spcPts val="0"/>
              </a:spcAft>
              <a:buClr>
                <a:srgbClr val="000000"/>
              </a:buClr>
              <a:buSzPts val="3700"/>
              <a:buChar char="•"/>
            </a:pPr>
            <a:r>
              <a:rPr b="0" lang="en-IN" sz="3700" u="none" strike="noStrike">
                <a:solidFill>
                  <a:srgbClr val="000000"/>
                </a:solidFill>
                <a:latin typeface="Aharoni"/>
                <a:ea typeface="Aharoni"/>
                <a:cs typeface="Aharoni"/>
                <a:sym typeface="Aharoni"/>
              </a:rPr>
              <a:t>We can think of the algorithm as a function—we give the algorithm data and it produces a model: </a:t>
            </a:r>
            <a:endParaRPr/>
          </a:p>
          <a:p>
            <a:pPr indent="-234950" lvl="0" marL="228600" rtl="0" algn="l">
              <a:lnSpc>
                <a:spcPct val="100000"/>
              </a:lnSpc>
              <a:spcBef>
                <a:spcPts val="1000"/>
              </a:spcBef>
              <a:spcAft>
                <a:spcPts val="0"/>
              </a:spcAft>
              <a:buClr>
                <a:srgbClr val="000000"/>
              </a:buClr>
              <a:buSzPts val="3700"/>
              <a:buChar char="•"/>
            </a:pPr>
            <a:r>
              <a:rPr b="0" lang="en-IN" sz="3700" u="none" strike="noStrike">
                <a:solidFill>
                  <a:srgbClr val="000000"/>
                </a:solidFill>
                <a:latin typeface="Aharoni"/>
                <a:ea typeface="Aharoni"/>
                <a:cs typeface="Aharoni"/>
                <a:sym typeface="Aharoni"/>
              </a:rPr>
              <a:t>Model = Algorithm (Data) </a:t>
            </a:r>
            <a:endParaRPr sz="4440">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type="title"/>
          </p:nvPr>
        </p:nvSpPr>
        <p:spPr>
          <a:xfrm>
            <a:off x="720436" y="548640"/>
            <a:ext cx="10563260"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Aharoni"/>
              <a:buNone/>
            </a:pPr>
            <a:r>
              <a:rPr lang="en-IN" sz="3959">
                <a:latin typeface="Aharoni"/>
                <a:ea typeface="Aharoni"/>
                <a:cs typeface="Aharoni"/>
                <a:sym typeface="Aharoni"/>
              </a:rPr>
              <a:t>Lesson 2: Introduction to Machine Learning</a:t>
            </a:r>
            <a:endParaRPr/>
          </a:p>
        </p:txBody>
      </p:sp>
      <p:sp>
        <p:nvSpPr>
          <p:cNvPr id="128" name="Google Shape;128;p2"/>
          <p:cNvSpPr txBox="1"/>
          <p:nvPr>
            <p:ph idx="1" type="body"/>
          </p:nvPr>
        </p:nvSpPr>
        <p:spPr>
          <a:xfrm>
            <a:off x="304800" y="1728216"/>
            <a:ext cx="11582400" cy="444398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00000"/>
              </a:buClr>
              <a:buSzPts val="3200"/>
              <a:buChar char="•"/>
            </a:pPr>
            <a:r>
              <a:rPr b="1" i="0" lang="en-IN" sz="3200" u="none" strike="noStrike">
                <a:solidFill>
                  <a:srgbClr val="000000"/>
                </a:solidFill>
                <a:latin typeface="Aharoni"/>
                <a:ea typeface="Aharoni"/>
                <a:cs typeface="Aharoni"/>
                <a:sym typeface="Aharoni"/>
              </a:rPr>
              <a:t>Arthur Samuel introduces machine learning in his paper as a subfield of computer science that gives computers the ability to learn without being explicitly programmed.</a:t>
            </a:r>
            <a:endParaRPr/>
          </a:p>
          <a:p>
            <a:pPr indent="0" lvl="0" marL="0" rtl="0" algn="l">
              <a:lnSpc>
                <a:spcPct val="100000"/>
              </a:lnSpc>
              <a:spcBef>
                <a:spcPts val="1000"/>
              </a:spcBef>
              <a:spcAft>
                <a:spcPts val="0"/>
              </a:spcAft>
              <a:buClr>
                <a:schemeClr val="dk1"/>
              </a:buClr>
              <a:buSzPts val="3200"/>
              <a:buNone/>
            </a:pPr>
            <a:r>
              <a:t/>
            </a:r>
            <a:endParaRPr b="1" i="0" sz="3200" u="none" strike="noStrike">
              <a:solidFill>
                <a:srgbClr val="000000"/>
              </a:solidFill>
              <a:latin typeface="Aharoni"/>
              <a:ea typeface="Aharoni"/>
              <a:cs typeface="Aharoni"/>
              <a:sym typeface="Aharoni"/>
            </a:endParaRPr>
          </a:p>
          <a:p>
            <a:pPr indent="-228600" lvl="0" marL="228600" rtl="0" algn="l">
              <a:lnSpc>
                <a:spcPct val="100000"/>
              </a:lnSpc>
              <a:spcBef>
                <a:spcPts val="1000"/>
              </a:spcBef>
              <a:spcAft>
                <a:spcPts val="0"/>
              </a:spcAft>
              <a:buClr>
                <a:schemeClr val="dk1"/>
              </a:buClr>
              <a:buSzPts val="3200"/>
              <a:buChar char="•"/>
            </a:pPr>
            <a:r>
              <a:rPr b="1" lang="en-IN" sz="3200">
                <a:latin typeface="Aharoni"/>
                <a:ea typeface="Aharoni"/>
                <a:cs typeface="Aharoni"/>
                <a:sym typeface="Aharoni"/>
              </a:rPr>
              <a:t>Machine learning is a data science technique used to extract patterns from data, allowing computers to identify related data, and forecast future outcomes, behaviours, and trends.</a:t>
            </a:r>
            <a:endParaRPr/>
          </a:p>
          <a:p>
            <a:pPr indent="-50800" lvl="0" marL="228600" rtl="0" algn="l">
              <a:lnSpc>
                <a:spcPct val="100000"/>
              </a:lnSpc>
              <a:spcBef>
                <a:spcPts val="1000"/>
              </a:spcBef>
              <a:spcAft>
                <a:spcPts val="0"/>
              </a:spcAft>
              <a:buClr>
                <a:schemeClr val="dk1"/>
              </a:buClr>
              <a:buSzPts val="2800"/>
              <a:buNone/>
            </a:pPr>
            <a:r>
              <a:t/>
            </a:r>
            <a:endParaRPr b="1" sz="2800">
              <a:latin typeface="Aharoni"/>
              <a:ea typeface="Aharoni"/>
              <a:cs typeface="Aharoni"/>
              <a:sym typeface="Aharon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Linear Regression</a:t>
            </a:r>
            <a:endParaRPr/>
          </a:p>
        </p:txBody>
      </p:sp>
      <p:sp>
        <p:nvSpPr>
          <p:cNvPr id="226" name="Google Shape;226;p20"/>
          <p:cNvSpPr txBox="1"/>
          <p:nvPr>
            <p:ph idx="1" type="body"/>
          </p:nvPr>
        </p:nvSpPr>
        <p:spPr>
          <a:xfrm>
            <a:off x="1011936" y="1524000"/>
            <a:ext cx="10168128" cy="460663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000000"/>
              </a:buClr>
              <a:buSzPts val="2000"/>
              <a:buChar char="•"/>
            </a:pPr>
            <a:r>
              <a:rPr b="0" lang="en-IN" sz="2000" u="none" strike="noStrike">
                <a:solidFill>
                  <a:srgbClr val="000000"/>
                </a:solidFill>
                <a:latin typeface="Aharoni"/>
                <a:ea typeface="Aharoni"/>
                <a:cs typeface="Aharoni"/>
                <a:sym typeface="Aharoni"/>
              </a:rPr>
              <a:t>As the term suggests, </a:t>
            </a:r>
            <a:r>
              <a:rPr b="1" lang="en-IN" sz="2000" u="none" strike="noStrike">
                <a:solidFill>
                  <a:srgbClr val="000000"/>
                </a:solidFill>
                <a:latin typeface="Aharoni"/>
                <a:ea typeface="Aharoni"/>
                <a:cs typeface="Aharoni"/>
                <a:sym typeface="Aharoni"/>
              </a:rPr>
              <a:t>linear regression </a:t>
            </a:r>
            <a:r>
              <a:rPr b="0" lang="en-IN" sz="2000" u="none" strike="noStrike">
                <a:solidFill>
                  <a:srgbClr val="000000"/>
                </a:solidFill>
                <a:latin typeface="Aharoni"/>
                <a:ea typeface="Aharoni"/>
                <a:cs typeface="Aharoni"/>
                <a:sym typeface="Aharoni"/>
              </a:rPr>
              <a:t>is an algorithm that uses a straight line (or plane) to describe relationships between variables </a:t>
            </a:r>
            <a:endParaRPr/>
          </a:p>
          <a:p>
            <a:pPr indent="-228600" lvl="0" marL="228600" rtl="0" algn="l">
              <a:lnSpc>
                <a:spcPct val="110000"/>
              </a:lnSpc>
              <a:spcBef>
                <a:spcPts val="1000"/>
              </a:spcBef>
              <a:spcAft>
                <a:spcPts val="0"/>
              </a:spcAft>
              <a:buClr>
                <a:srgbClr val="000000"/>
              </a:buClr>
              <a:buSzPts val="2000"/>
              <a:buChar char="•"/>
            </a:pPr>
            <a:r>
              <a:rPr b="0" lang="en-IN" sz="2000" u="none" strike="noStrike">
                <a:solidFill>
                  <a:srgbClr val="000000"/>
                </a:solidFill>
                <a:latin typeface="Aharoni"/>
                <a:ea typeface="Aharoni"/>
                <a:cs typeface="Aharoni"/>
                <a:sym typeface="Aharoni"/>
              </a:rPr>
              <a:t>y = mx+b </a:t>
            </a:r>
            <a:endParaRPr/>
          </a:p>
          <a:p>
            <a:pPr indent="-228600" lvl="0" marL="228600" rtl="0" algn="l">
              <a:lnSpc>
                <a:spcPct val="110000"/>
              </a:lnSpc>
              <a:spcBef>
                <a:spcPts val="1000"/>
              </a:spcBef>
              <a:spcAft>
                <a:spcPts val="0"/>
              </a:spcAft>
              <a:buClr>
                <a:srgbClr val="000000"/>
              </a:buClr>
              <a:buSzPts val="2000"/>
              <a:buChar char="•"/>
            </a:pPr>
            <a:r>
              <a:rPr b="0" lang="en-IN" sz="2000" u="none" strike="noStrike">
                <a:solidFill>
                  <a:srgbClr val="000000"/>
                </a:solidFill>
                <a:latin typeface="Aharoni"/>
                <a:ea typeface="Aharoni"/>
                <a:cs typeface="Aharoni"/>
                <a:sym typeface="Aharoni"/>
              </a:rPr>
              <a:t>Where m is, called the slope of the line, and b is the y-intercept. Again, this is the general equation.</a:t>
            </a:r>
            <a:endParaRPr/>
          </a:p>
          <a:p>
            <a:pPr indent="0" lvl="0" marL="0" rtl="0" algn="l">
              <a:lnSpc>
                <a:spcPct val="110000"/>
              </a:lnSpc>
              <a:spcBef>
                <a:spcPts val="1000"/>
              </a:spcBef>
              <a:spcAft>
                <a:spcPts val="0"/>
              </a:spcAft>
              <a:buClr>
                <a:schemeClr val="dk1"/>
              </a:buClr>
              <a:buSzPts val="2400"/>
              <a:buNone/>
            </a:pPr>
            <a:r>
              <a:t/>
            </a:r>
            <a:endParaRPr/>
          </a:p>
        </p:txBody>
      </p:sp>
      <p:pic>
        <p:nvPicPr>
          <p:cNvPr descr="Linear Least Squares Regression with TensorFlow – Alexis Alulema" id="227" name="Google Shape;227;p20"/>
          <p:cNvPicPr preferRelativeResize="0"/>
          <p:nvPr/>
        </p:nvPicPr>
        <p:blipFill rotWithShape="1">
          <a:blip r:embed="rId3">
            <a:alphaModFix/>
          </a:blip>
          <a:srcRect b="0" l="0" r="0" t="0"/>
          <a:stretch/>
        </p:blipFill>
        <p:spPr>
          <a:xfrm>
            <a:off x="3879706" y="3643745"/>
            <a:ext cx="3574039" cy="27889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1011936" y="813539"/>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haroni"/>
              <a:buNone/>
            </a:pPr>
            <a:r>
              <a:rPr b="1" i="0" lang="en-IN" sz="3600" u="none" strike="noStrike">
                <a:solidFill>
                  <a:srgbClr val="000000"/>
                </a:solidFill>
                <a:latin typeface="Aharoni"/>
                <a:ea typeface="Aharoni"/>
                <a:cs typeface="Aharoni"/>
                <a:sym typeface="Aharoni"/>
              </a:rPr>
              <a:t>Multiple Linear Regression </a:t>
            </a:r>
            <a:br>
              <a:rPr b="0" i="0" lang="en-IN" sz="3600" u="none" strike="noStrike">
                <a:solidFill>
                  <a:srgbClr val="000000"/>
                </a:solidFill>
                <a:latin typeface="Aharoni"/>
                <a:ea typeface="Aharoni"/>
                <a:cs typeface="Aharoni"/>
                <a:sym typeface="Aharoni"/>
              </a:rPr>
            </a:br>
            <a:endParaRPr sz="3600">
              <a:latin typeface="Aharoni"/>
              <a:ea typeface="Aharoni"/>
              <a:cs typeface="Aharoni"/>
              <a:sym typeface="Aharoni"/>
            </a:endParaRPr>
          </a:p>
        </p:txBody>
      </p:sp>
      <p:sp>
        <p:nvSpPr>
          <p:cNvPr id="233" name="Google Shape;233;p21"/>
          <p:cNvSpPr txBox="1"/>
          <p:nvPr>
            <p:ph idx="1" type="body"/>
          </p:nvPr>
        </p:nvSpPr>
        <p:spPr>
          <a:xfrm>
            <a:off x="852331" y="1882278"/>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000000"/>
              </a:buClr>
              <a:buSzPts val="1800"/>
              <a:buChar char="•"/>
            </a:pPr>
            <a:r>
              <a:rPr b="0" i="0" lang="en-IN" sz="1800" u="none" strike="noStrike">
                <a:solidFill>
                  <a:srgbClr val="000000"/>
                </a:solidFill>
                <a:latin typeface="Aharoni"/>
                <a:ea typeface="Aharoni"/>
                <a:cs typeface="Aharoni"/>
                <a:sym typeface="Aharoni"/>
              </a:rPr>
              <a:t>In more complex, cases where there is </a:t>
            </a:r>
            <a:r>
              <a:rPr b="0" i="1" lang="en-IN" sz="1800" u="none" strike="noStrike">
                <a:solidFill>
                  <a:srgbClr val="000000"/>
                </a:solidFill>
                <a:latin typeface="Aharoni"/>
                <a:ea typeface="Aharoni"/>
                <a:cs typeface="Aharoni"/>
                <a:sym typeface="Aharoni"/>
              </a:rPr>
              <a:t>more than one </a:t>
            </a:r>
            <a:r>
              <a:rPr b="0" i="0" lang="en-IN" sz="1800" u="none" strike="noStrike">
                <a:solidFill>
                  <a:srgbClr val="000000"/>
                </a:solidFill>
                <a:latin typeface="Aharoni"/>
                <a:ea typeface="Aharoni"/>
                <a:cs typeface="Aharoni"/>
                <a:sym typeface="Aharoni"/>
              </a:rPr>
              <a:t>input variable, we might see something like this: </a:t>
            </a:r>
            <a:endParaRPr/>
          </a:p>
          <a:p>
            <a:pPr indent="-228600" lvl="0" marL="228600" rtl="0" algn="l">
              <a:lnSpc>
                <a:spcPct val="110000"/>
              </a:lnSpc>
              <a:spcBef>
                <a:spcPts val="1000"/>
              </a:spcBef>
              <a:spcAft>
                <a:spcPts val="0"/>
              </a:spcAft>
              <a:buClr>
                <a:srgbClr val="000000"/>
              </a:buClr>
              <a:buSzPts val="1800"/>
              <a:buChar char="•"/>
            </a:pPr>
            <a:r>
              <a:rPr b="0" i="0" lang="en-IN" sz="1800" u="none" strike="noStrike">
                <a:solidFill>
                  <a:srgbClr val="000000"/>
                </a:solidFill>
                <a:latin typeface="Aharoni"/>
                <a:ea typeface="Aharoni"/>
                <a:cs typeface="Aharoni"/>
                <a:sym typeface="Aharoni"/>
              </a:rPr>
              <a:t>In this case, we are using multiple input variables to predict the output. When we have </a:t>
            </a:r>
            <a:r>
              <a:rPr b="0" i="1" lang="en-IN" sz="1800" u="none" strike="noStrike">
                <a:solidFill>
                  <a:srgbClr val="000000"/>
                </a:solidFill>
                <a:latin typeface="Aharoni"/>
                <a:ea typeface="Aharoni"/>
                <a:cs typeface="Aharoni"/>
                <a:sym typeface="Aharoni"/>
              </a:rPr>
              <a:t>multiple </a:t>
            </a:r>
            <a:r>
              <a:rPr b="0" i="0" lang="en-IN" sz="1800" u="none" strike="noStrike">
                <a:solidFill>
                  <a:srgbClr val="000000"/>
                </a:solidFill>
                <a:latin typeface="Aharoni"/>
                <a:ea typeface="Aharoni"/>
                <a:cs typeface="Aharoni"/>
                <a:sym typeface="Aharoni"/>
              </a:rPr>
              <a:t>input variables like this, we call it </a:t>
            </a:r>
            <a:r>
              <a:rPr b="1" i="0" lang="en-IN" sz="1800" u="none" strike="noStrike">
                <a:solidFill>
                  <a:srgbClr val="000000"/>
                </a:solidFill>
                <a:latin typeface="Aharoni"/>
                <a:ea typeface="Aharoni"/>
                <a:cs typeface="Aharoni"/>
                <a:sym typeface="Aharoni"/>
              </a:rPr>
              <a:t>multiple linear regression</a:t>
            </a:r>
            <a:r>
              <a:rPr b="0" i="0" lang="en-IN" sz="1800" u="none" strike="noStrike">
                <a:solidFill>
                  <a:srgbClr val="000000"/>
                </a:solidFill>
                <a:latin typeface="Aharoni"/>
                <a:ea typeface="Aharoni"/>
                <a:cs typeface="Aharoni"/>
                <a:sym typeface="Aharoni"/>
              </a:rPr>
              <a:t>. </a:t>
            </a:r>
            <a:endParaRPr/>
          </a:p>
          <a:p>
            <a:pPr indent="-76200" lvl="0" marL="228600" rtl="0" algn="l">
              <a:lnSpc>
                <a:spcPct val="110000"/>
              </a:lnSpc>
              <a:spcBef>
                <a:spcPts val="1000"/>
              </a:spcBef>
              <a:spcAft>
                <a:spcPts val="0"/>
              </a:spcAft>
              <a:buClr>
                <a:schemeClr val="dk1"/>
              </a:buClr>
              <a:buSzPts val="2400"/>
              <a:buNone/>
            </a:pPr>
            <a:r>
              <a:t/>
            </a:r>
            <a:endParaRPr/>
          </a:p>
        </p:txBody>
      </p:sp>
      <p:pic>
        <p:nvPicPr>
          <p:cNvPr descr="New Aspects to consider while moving from Simple Linear Regression to Multiple  Linear Regression | by Lekha Priya | Analytics Vidhya | Medium" id="234" name="Google Shape;234;p21"/>
          <p:cNvPicPr preferRelativeResize="0"/>
          <p:nvPr/>
        </p:nvPicPr>
        <p:blipFill rotWithShape="1">
          <a:blip r:embed="rId3">
            <a:alphaModFix/>
          </a:blip>
          <a:srcRect b="0" l="0" r="0" t="0"/>
          <a:stretch/>
        </p:blipFill>
        <p:spPr>
          <a:xfrm>
            <a:off x="5285508" y="3220039"/>
            <a:ext cx="5334000" cy="32896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2"/>
          <p:cNvPicPr preferRelativeResize="0"/>
          <p:nvPr>
            <p:ph idx="1" type="body"/>
          </p:nvPr>
        </p:nvPicPr>
        <p:blipFill rotWithShape="1">
          <a:blip r:embed="rId3">
            <a:alphaModFix/>
          </a:blip>
          <a:srcRect b="0" l="0" r="0" t="0"/>
          <a:stretch/>
        </p:blipFill>
        <p:spPr>
          <a:xfrm>
            <a:off x="803564" y="623455"/>
            <a:ext cx="10584872" cy="54303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u="sng"/>
              <a:t>Parametric ML Algorithm</a:t>
            </a:r>
            <a:endParaRPr/>
          </a:p>
        </p:txBody>
      </p:sp>
      <p:sp>
        <p:nvSpPr>
          <p:cNvPr id="245" name="Google Shape;245;p23"/>
          <p:cNvSpPr txBox="1"/>
          <p:nvPr>
            <p:ph idx="1" type="body"/>
          </p:nvPr>
        </p:nvSpPr>
        <p:spPr>
          <a:xfrm>
            <a:off x="1115568" y="2173224"/>
            <a:ext cx="10168128" cy="36941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960"/>
              <a:buNone/>
            </a:pPr>
            <a:r>
              <a:rPr b="0" i="0" lang="en-IN" sz="2960" u="none" strike="noStrike">
                <a:solidFill>
                  <a:srgbClr val="000000"/>
                </a:solidFill>
                <a:latin typeface="Aharoni"/>
                <a:ea typeface="Aharoni"/>
                <a:cs typeface="Aharoni"/>
                <a:sym typeface="Aharoni"/>
              </a:rPr>
              <a:t>Parametric machine learning algorithms make assumptions about the mapping function and have a </a:t>
            </a:r>
            <a:r>
              <a:rPr b="0" i="1" lang="en-IN" sz="2960" u="none" strike="noStrike">
                <a:solidFill>
                  <a:srgbClr val="000000"/>
                </a:solidFill>
                <a:latin typeface="Aharoni"/>
                <a:ea typeface="Aharoni"/>
                <a:cs typeface="Aharoni"/>
                <a:sym typeface="Aharoni"/>
              </a:rPr>
              <a:t>fixed </a:t>
            </a:r>
            <a:r>
              <a:rPr b="0" i="0" lang="en-IN" sz="2960" u="none" strike="noStrike">
                <a:solidFill>
                  <a:srgbClr val="000000"/>
                </a:solidFill>
                <a:latin typeface="Aharoni"/>
                <a:ea typeface="Aharoni"/>
                <a:cs typeface="Aharoni"/>
                <a:sym typeface="Aharoni"/>
              </a:rPr>
              <a:t>number of parameters. </a:t>
            </a:r>
            <a:endParaRPr/>
          </a:p>
          <a:p>
            <a:pPr indent="0" lvl="0" marL="0" rtl="0" algn="l">
              <a:lnSpc>
                <a:spcPct val="90000"/>
              </a:lnSpc>
              <a:spcBef>
                <a:spcPts val="1000"/>
              </a:spcBef>
              <a:spcAft>
                <a:spcPts val="0"/>
              </a:spcAft>
              <a:buClr>
                <a:srgbClr val="000000"/>
              </a:buClr>
              <a:buSzPts val="2960"/>
              <a:buNone/>
            </a:pPr>
            <a:r>
              <a:rPr b="0" i="0" lang="en-IN" sz="2960" u="none" strike="noStrike">
                <a:solidFill>
                  <a:srgbClr val="000000"/>
                </a:solidFill>
                <a:latin typeface="Aharoni"/>
                <a:ea typeface="Aharoni"/>
                <a:cs typeface="Aharoni"/>
                <a:sym typeface="Aharoni"/>
              </a:rPr>
              <a:t>No matter how much data is, used to learn the model, this will not change how many parameters the algorithm has. With a parametric algorithm, we are selecting the form of the function and then learning its coefficients using the training data. </a:t>
            </a:r>
            <a:endParaRPr sz="3700">
              <a:latin typeface="Aharoni"/>
              <a:ea typeface="Aharoni"/>
              <a:cs typeface="Aharoni"/>
              <a:sym typeface="Aharon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idx="1" type="body"/>
          </p:nvPr>
        </p:nvSpPr>
        <p:spPr>
          <a:xfrm>
            <a:off x="1115568" y="858982"/>
            <a:ext cx="10168128" cy="531321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00000"/>
              </a:buClr>
              <a:buSzPts val="2400"/>
              <a:buChar char="•"/>
            </a:pPr>
            <a:r>
              <a:rPr i="0" lang="en-IN" u="sng" strike="noStrike">
                <a:solidFill>
                  <a:srgbClr val="000000"/>
                </a:solidFill>
                <a:latin typeface="Aharoni"/>
                <a:ea typeface="Aharoni"/>
                <a:cs typeface="Aharoni"/>
                <a:sym typeface="Aharoni"/>
              </a:rPr>
              <a:t>Benefits: </a:t>
            </a:r>
            <a:endParaRPr/>
          </a:p>
          <a:p>
            <a:pPr indent="-228600" lvl="0" marL="228600" rtl="0" algn="l">
              <a:lnSpc>
                <a:spcPct val="100000"/>
              </a:lnSpc>
              <a:spcBef>
                <a:spcPts val="1000"/>
              </a:spcBef>
              <a:spcAft>
                <a:spcPts val="0"/>
              </a:spcAft>
              <a:buClr>
                <a:srgbClr val="000000"/>
              </a:buClr>
              <a:buSzPts val="2400"/>
              <a:buChar char="•"/>
            </a:pPr>
            <a:r>
              <a:rPr i="0" lang="en-IN" u="none" strike="noStrike">
                <a:solidFill>
                  <a:srgbClr val="000000"/>
                </a:solidFill>
                <a:latin typeface="Aharoni"/>
                <a:ea typeface="Aharoni"/>
                <a:cs typeface="Aharoni"/>
                <a:sym typeface="Aharoni"/>
              </a:rPr>
              <a:t> Simpler and easier to understand; easier to interpret the results </a:t>
            </a:r>
            <a:endParaRPr/>
          </a:p>
          <a:p>
            <a:pPr indent="-228600" lvl="0" marL="228600" rtl="0" algn="l">
              <a:lnSpc>
                <a:spcPct val="100000"/>
              </a:lnSpc>
              <a:spcBef>
                <a:spcPts val="1000"/>
              </a:spcBef>
              <a:spcAft>
                <a:spcPts val="0"/>
              </a:spcAft>
              <a:buClr>
                <a:srgbClr val="000000"/>
              </a:buClr>
              <a:buSzPts val="2400"/>
              <a:buChar char="•"/>
            </a:pPr>
            <a:r>
              <a:rPr i="0" lang="en-IN" u="none" strike="noStrike">
                <a:solidFill>
                  <a:srgbClr val="000000"/>
                </a:solidFill>
                <a:latin typeface="Aharoni"/>
                <a:ea typeface="Aharoni"/>
                <a:cs typeface="Aharoni"/>
                <a:sym typeface="Aharoni"/>
              </a:rPr>
              <a:t>Faster when talking about learning from data </a:t>
            </a:r>
            <a:endParaRPr/>
          </a:p>
          <a:p>
            <a:pPr indent="-228600" lvl="0" marL="228600" rtl="0" algn="l">
              <a:lnSpc>
                <a:spcPct val="100000"/>
              </a:lnSpc>
              <a:spcBef>
                <a:spcPts val="1000"/>
              </a:spcBef>
              <a:spcAft>
                <a:spcPts val="0"/>
              </a:spcAft>
              <a:buClr>
                <a:srgbClr val="000000"/>
              </a:buClr>
              <a:buSzPts val="2400"/>
              <a:buChar char="•"/>
            </a:pPr>
            <a:r>
              <a:rPr i="0" lang="en-IN" u="none" strike="noStrike">
                <a:solidFill>
                  <a:srgbClr val="000000"/>
                </a:solidFill>
                <a:latin typeface="Aharoni"/>
                <a:ea typeface="Aharoni"/>
                <a:cs typeface="Aharoni"/>
                <a:sym typeface="Aharoni"/>
              </a:rPr>
              <a:t>Less training data required to learn the mapping function, working well even if the fit to data is not perfect </a:t>
            </a:r>
            <a:endParaRPr/>
          </a:p>
          <a:p>
            <a:pPr indent="-76200" lvl="0" marL="228600" rtl="0" algn="l">
              <a:lnSpc>
                <a:spcPct val="100000"/>
              </a:lnSpc>
              <a:spcBef>
                <a:spcPts val="1000"/>
              </a:spcBef>
              <a:spcAft>
                <a:spcPts val="0"/>
              </a:spcAft>
              <a:buClr>
                <a:schemeClr val="dk1"/>
              </a:buClr>
              <a:buSzPts val="2400"/>
              <a:buNone/>
            </a:pPr>
            <a:r>
              <a:t/>
            </a:r>
            <a:endParaRPr i="0" u="sng" strike="noStrike">
              <a:solidFill>
                <a:srgbClr val="000000"/>
              </a:solidFill>
              <a:latin typeface="Aharoni"/>
              <a:ea typeface="Aharoni"/>
              <a:cs typeface="Aharoni"/>
              <a:sym typeface="Aharoni"/>
            </a:endParaRPr>
          </a:p>
          <a:p>
            <a:pPr indent="-228600" lvl="0" marL="228600" rtl="0" algn="l">
              <a:lnSpc>
                <a:spcPct val="100000"/>
              </a:lnSpc>
              <a:spcBef>
                <a:spcPts val="1000"/>
              </a:spcBef>
              <a:spcAft>
                <a:spcPts val="0"/>
              </a:spcAft>
              <a:buClr>
                <a:srgbClr val="000000"/>
              </a:buClr>
              <a:buSzPts val="2400"/>
              <a:buChar char="•"/>
            </a:pPr>
            <a:r>
              <a:rPr i="0" lang="en-IN" u="sng" strike="noStrike">
                <a:solidFill>
                  <a:srgbClr val="000000"/>
                </a:solidFill>
                <a:latin typeface="Aharoni"/>
                <a:ea typeface="Aharoni"/>
                <a:cs typeface="Aharoni"/>
                <a:sym typeface="Aharoni"/>
              </a:rPr>
              <a:t>Limitations: </a:t>
            </a:r>
            <a:endParaRPr/>
          </a:p>
          <a:p>
            <a:pPr indent="-228600" lvl="0" marL="228600" rtl="0" algn="l">
              <a:lnSpc>
                <a:spcPct val="100000"/>
              </a:lnSpc>
              <a:spcBef>
                <a:spcPts val="1000"/>
              </a:spcBef>
              <a:spcAft>
                <a:spcPts val="0"/>
              </a:spcAft>
              <a:buClr>
                <a:srgbClr val="000000"/>
              </a:buClr>
              <a:buSzPts val="2400"/>
              <a:buChar char="•"/>
            </a:pPr>
            <a:r>
              <a:rPr i="0" lang="en-IN" u="none" strike="noStrike">
                <a:solidFill>
                  <a:srgbClr val="000000"/>
                </a:solidFill>
                <a:latin typeface="Aharoni"/>
                <a:ea typeface="Aharoni"/>
                <a:cs typeface="Aharoni"/>
                <a:sym typeface="Aharoni"/>
              </a:rPr>
              <a:t> Highly constrained to the specified form of the simplified function </a:t>
            </a:r>
            <a:endParaRPr/>
          </a:p>
          <a:p>
            <a:pPr indent="-228600" lvl="0" marL="228600" rtl="0" algn="l">
              <a:lnSpc>
                <a:spcPct val="100000"/>
              </a:lnSpc>
              <a:spcBef>
                <a:spcPts val="1000"/>
              </a:spcBef>
              <a:spcAft>
                <a:spcPts val="0"/>
              </a:spcAft>
              <a:buClr>
                <a:srgbClr val="000000"/>
              </a:buClr>
              <a:buSzPts val="2400"/>
              <a:buChar char="•"/>
            </a:pPr>
            <a:r>
              <a:rPr i="0" lang="en-IN" u="none" strike="noStrike">
                <a:solidFill>
                  <a:srgbClr val="000000"/>
                </a:solidFill>
                <a:latin typeface="Aharoni"/>
                <a:ea typeface="Aharoni"/>
                <a:cs typeface="Aharoni"/>
                <a:sym typeface="Aharoni"/>
              </a:rPr>
              <a:t> Limited complexity of the problems they are suitable for </a:t>
            </a:r>
            <a:endParaRPr/>
          </a:p>
          <a:p>
            <a:pPr indent="-228600" lvl="0" marL="228600" rtl="0" algn="l">
              <a:lnSpc>
                <a:spcPct val="100000"/>
              </a:lnSpc>
              <a:spcBef>
                <a:spcPts val="1000"/>
              </a:spcBef>
              <a:spcAft>
                <a:spcPts val="0"/>
              </a:spcAft>
              <a:buClr>
                <a:srgbClr val="000000"/>
              </a:buClr>
              <a:buSzPts val="2400"/>
              <a:buChar char="•"/>
            </a:pPr>
            <a:r>
              <a:rPr i="0" lang="en-IN" u="none" strike="noStrike">
                <a:solidFill>
                  <a:srgbClr val="000000"/>
                </a:solidFill>
                <a:latin typeface="Aharoni"/>
                <a:ea typeface="Aharoni"/>
                <a:cs typeface="Aharoni"/>
                <a:sym typeface="Aharoni"/>
              </a:rPr>
              <a:t>Poor fit in practice, unlikely to match the underlying mapping function. </a:t>
            </a:r>
            <a:endParaRPr/>
          </a:p>
          <a:p>
            <a:pPr indent="-76200" lvl="0" marL="228600" rtl="0" algn="l">
              <a:lnSpc>
                <a:spcPct val="100000"/>
              </a:lnSpc>
              <a:spcBef>
                <a:spcPts val="1000"/>
              </a:spcBef>
              <a:spcAft>
                <a:spcPts val="0"/>
              </a:spcAft>
              <a:buClr>
                <a:schemeClr val="dk1"/>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u="sng"/>
              <a:t>Non- Parametric ML Algorithm</a:t>
            </a:r>
            <a:endParaRPr/>
          </a:p>
        </p:txBody>
      </p:sp>
      <p:sp>
        <p:nvSpPr>
          <p:cNvPr id="256" name="Google Shape;256;p25"/>
          <p:cNvSpPr txBox="1"/>
          <p:nvPr>
            <p:ph idx="1" type="body"/>
          </p:nvPr>
        </p:nvSpPr>
        <p:spPr>
          <a:xfrm>
            <a:off x="1011936" y="1953491"/>
            <a:ext cx="10168128" cy="409401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000000"/>
              </a:buClr>
              <a:buSzPts val="3200"/>
              <a:buNone/>
            </a:pPr>
            <a:r>
              <a:rPr b="0" i="0" lang="en-IN" sz="3200" u="none" strike="noStrike">
                <a:solidFill>
                  <a:srgbClr val="000000"/>
                </a:solidFill>
                <a:latin typeface="Aharoni"/>
                <a:ea typeface="Aharoni"/>
                <a:cs typeface="Aharoni"/>
                <a:sym typeface="Aharoni"/>
              </a:rPr>
              <a:t>Non-parametric algorithms do not make assumptions regarding the form of the mapping function between input data and output. Consequently, they are free to learn any functional form from the training data. </a:t>
            </a:r>
            <a:endParaRPr/>
          </a:p>
          <a:p>
            <a:pPr indent="0" lvl="0" marL="0" rtl="0" algn="l">
              <a:lnSpc>
                <a:spcPct val="110000"/>
              </a:lnSpc>
              <a:spcBef>
                <a:spcPts val="1000"/>
              </a:spcBef>
              <a:spcAft>
                <a:spcPts val="0"/>
              </a:spcAft>
              <a:buClr>
                <a:srgbClr val="000000"/>
              </a:buClr>
              <a:buSzPts val="3200"/>
              <a:buNone/>
            </a:pPr>
            <a:r>
              <a:rPr b="0" i="0" lang="en-IN" sz="3200" u="none" strike="noStrike">
                <a:solidFill>
                  <a:srgbClr val="000000"/>
                </a:solidFill>
                <a:latin typeface="Aharoni"/>
                <a:ea typeface="Aharoni"/>
                <a:cs typeface="Aharoni"/>
                <a:sym typeface="Aharoni"/>
              </a:rPr>
              <a:t>A simple example is the K-nearest neighbours (KNN) algorithm </a:t>
            </a:r>
            <a:endParaRPr sz="4000">
              <a:latin typeface="Aharoni"/>
              <a:ea typeface="Aharoni"/>
              <a:cs typeface="Aharoni"/>
              <a:sym typeface="Aharon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idx="1" type="body"/>
          </p:nvPr>
        </p:nvSpPr>
        <p:spPr>
          <a:xfrm>
            <a:off x="1129423" y="429491"/>
            <a:ext cx="10168128" cy="604058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2380"/>
              <a:buNone/>
            </a:pPr>
            <a:r>
              <a:rPr b="0" i="0" lang="en-IN" sz="2380" u="sng" strike="noStrike">
                <a:solidFill>
                  <a:srgbClr val="000000"/>
                </a:solidFill>
                <a:latin typeface="Aharoni"/>
                <a:ea typeface="Aharoni"/>
                <a:cs typeface="Aharoni"/>
                <a:sym typeface="Aharoni"/>
              </a:rPr>
              <a:t>Benefits:</a:t>
            </a:r>
            <a:endParaRPr/>
          </a:p>
          <a:p>
            <a:pPr indent="-228600" lvl="0" marL="228600" rtl="0" algn="l">
              <a:lnSpc>
                <a:spcPct val="100000"/>
              </a:lnSpc>
              <a:spcBef>
                <a:spcPts val="1000"/>
              </a:spcBef>
              <a:spcAft>
                <a:spcPts val="0"/>
              </a:spcAft>
              <a:buClr>
                <a:srgbClr val="000000"/>
              </a:buClr>
              <a:buSzPts val="2380"/>
              <a:buChar char="•"/>
            </a:pPr>
            <a:r>
              <a:rPr b="1" i="0" lang="en-IN" sz="2380" u="none" strike="noStrike">
                <a:solidFill>
                  <a:srgbClr val="000000"/>
                </a:solidFill>
                <a:latin typeface="Aharoni"/>
                <a:ea typeface="Aharoni"/>
                <a:cs typeface="Aharoni"/>
                <a:sym typeface="Aharoni"/>
              </a:rPr>
              <a:t>High flexibility</a:t>
            </a:r>
            <a:r>
              <a:rPr b="0" i="0" lang="en-IN" sz="2380" u="none" strike="noStrike">
                <a:solidFill>
                  <a:srgbClr val="000000"/>
                </a:solidFill>
                <a:latin typeface="Aharoni"/>
                <a:ea typeface="Aharoni"/>
                <a:cs typeface="Aharoni"/>
                <a:sym typeface="Aharoni"/>
              </a:rPr>
              <a:t>, in the sense that they are capable of fitting a large number of functional forms </a:t>
            </a:r>
            <a:endParaRPr/>
          </a:p>
          <a:p>
            <a:pPr indent="-228600" lvl="0" marL="228600" rtl="0" algn="l">
              <a:lnSpc>
                <a:spcPct val="100000"/>
              </a:lnSpc>
              <a:spcBef>
                <a:spcPts val="1000"/>
              </a:spcBef>
              <a:spcAft>
                <a:spcPts val="0"/>
              </a:spcAft>
              <a:buClr>
                <a:srgbClr val="000000"/>
              </a:buClr>
              <a:buSzPts val="2380"/>
              <a:buChar char="•"/>
            </a:pPr>
            <a:r>
              <a:rPr b="0" i="0" lang="en-IN" sz="2380" u="none" strike="noStrike">
                <a:solidFill>
                  <a:srgbClr val="000000"/>
                </a:solidFill>
                <a:latin typeface="Aharoni"/>
                <a:ea typeface="Aharoni"/>
                <a:cs typeface="Aharoni"/>
                <a:sym typeface="Aharoni"/>
              </a:rPr>
              <a:t> </a:t>
            </a:r>
            <a:r>
              <a:rPr b="1" i="0" lang="en-IN" sz="2380" u="none" strike="noStrike">
                <a:solidFill>
                  <a:srgbClr val="000000"/>
                </a:solidFill>
                <a:latin typeface="Aharoni"/>
                <a:ea typeface="Aharoni"/>
                <a:cs typeface="Aharoni"/>
                <a:sym typeface="Aharoni"/>
              </a:rPr>
              <a:t>Power </a:t>
            </a:r>
            <a:r>
              <a:rPr b="0" i="0" lang="en-IN" sz="2380" u="none" strike="noStrike">
                <a:solidFill>
                  <a:srgbClr val="000000"/>
                </a:solidFill>
                <a:latin typeface="Aharoni"/>
                <a:ea typeface="Aharoni"/>
                <a:cs typeface="Aharoni"/>
                <a:sym typeface="Aharoni"/>
              </a:rPr>
              <a:t>by making weak or no assumptions on the underlying function </a:t>
            </a:r>
            <a:endParaRPr/>
          </a:p>
          <a:p>
            <a:pPr indent="-228600" lvl="0" marL="228600" rtl="0" algn="l">
              <a:lnSpc>
                <a:spcPct val="100000"/>
              </a:lnSpc>
              <a:spcBef>
                <a:spcPts val="1000"/>
              </a:spcBef>
              <a:spcAft>
                <a:spcPts val="0"/>
              </a:spcAft>
              <a:buClr>
                <a:srgbClr val="000000"/>
              </a:buClr>
              <a:buSzPts val="2380"/>
              <a:buChar char="•"/>
            </a:pPr>
            <a:r>
              <a:rPr b="1" i="0" lang="en-IN" sz="2380" u="none" strike="noStrike">
                <a:solidFill>
                  <a:srgbClr val="000000"/>
                </a:solidFill>
                <a:latin typeface="Aharoni"/>
                <a:ea typeface="Aharoni"/>
                <a:cs typeface="Aharoni"/>
                <a:sym typeface="Aharoni"/>
              </a:rPr>
              <a:t>High performance </a:t>
            </a:r>
            <a:r>
              <a:rPr b="0" i="0" lang="en-IN" sz="2380" u="none" strike="noStrike">
                <a:solidFill>
                  <a:srgbClr val="000000"/>
                </a:solidFill>
                <a:latin typeface="Aharoni"/>
                <a:ea typeface="Aharoni"/>
                <a:cs typeface="Aharoni"/>
                <a:sym typeface="Aharoni"/>
              </a:rPr>
              <a:t>in the prediction models that are produced </a:t>
            </a:r>
            <a:endParaRPr/>
          </a:p>
          <a:p>
            <a:pPr indent="0" lvl="0" marL="0" rtl="0" algn="l">
              <a:lnSpc>
                <a:spcPct val="100000"/>
              </a:lnSpc>
              <a:spcBef>
                <a:spcPts val="1000"/>
              </a:spcBef>
              <a:spcAft>
                <a:spcPts val="0"/>
              </a:spcAft>
              <a:buClr>
                <a:schemeClr val="dk1"/>
              </a:buClr>
              <a:buSzPts val="2380"/>
              <a:buNone/>
            </a:pPr>
            <a:r>
              <a:t/>
            </a:r>
            <a:endParaRPr b="1" i="0" sz="2380" u="sng" strike="noStrike">
              <a:solidFill>
                <a:srgbClr val="000000"/>
              </a:solidFill>
              <a:latin typeface="Aharoni"/>
              <a:ea typeface="Aharoni"/>
              <a:cs typeface="Aharoni"/>
              <a:sym typeface="Aharoni"/>
            </a:endParaRPr>
          </a:p>
          <a:p>
            <a:pPr indent="0" lvl="0" marL="0" rtl="0" algn="l">
              <a:lnSpc>
                <a:spcPct val="100000"/>
              </a:lnSpc>
              <a:spcBef>
                <a:spcPts val="1000"/>
              </a:spcBef>
              <a:spcAft>
                <a:spcPts val="0"/>
              </a:spcAft>
              <a:buClr>
                <a:srgbClr val="000000"/>
              </a:buClr>
              <a:buSzPts val="2380"/>
              <a:buNone/>
            </a:pPr>
            <a:r>
              <a:rPr b="1" i="0" lang="en-IN" sz="2380" u="sng" strike="noStrike">
                <a:solidFill>
                  <a:srgbClr val="000000"/>
                </a:solidFill>
                <a:latin typeface="Aharoni"/>
                <a:ea typeface="Aharoni"/>
                <a:cs typeface="Aharoni"/>
                <a:sym typeface="Aharoni"/>
              </a:rPr>
              <a:t>Limitations: </a:t>
            </a:r>
            <a:endParaRPr b="0" i="0" sz="2380" u="sng" strike="noStrike">
              <a:solidFill>
                <a:srgbClr val="000000"/>
              </a:solidFill>
              <a:latin typeface="Aharoni"/>
              <a:ea typeface="Aharoni"/>
              <a:cs typeface="Aharoni"/>
              <a:sym typeface="Aharoni"/>
            </a:endParaRPr>
          </a:p>
          <a:p>
            <a:pPr indent="-228600" lvl="0" marL="228600" rtl="0" algn="l">
              <a:lnSpc>
                <a:spcPct val="100000"/>
              </a:lnSpc>
              <a:spcBef>
                <a:spcPts val="1000"/>
              </a:spcBef>
              <a:spcAft>
                <a:spcPts val="0"/>
              </a:spcAft>
              <a:buClr>
                <a:srgbClr val="000000"/>
              </a:buClr>
              <a:buSzPts val="2380"/>
              <a:buChar char="•"/>
            </a:pPr>
            <a:r>
              <a:rPr b="0" i="0" lang="en-IN" sz="2380" u="none" strike="noStrike">
                <a:solidFill>
                  <a:srgbClr val="000000"/>
                </a:solidFill>
                <a:latin typeface="Aharoni"/>
                <a:ea typeface="Aharoni"/>
                <a:cs typeface="Aharoni"/>
                <a:sym typeface="Aharoni"/>
              </a:rPr>
              <a:t> </a:t>
            </a:r>
            <a:r>
              <a:rPr b="1" i="0" lang="en-IN" sz="2380" u="none" strike="noStrike">
                <a:solidFill>
                  <a:srgbClr val="000000"/>
                </a:solidFill>
                <a:latin typeface="Aharoni"/>
                <a:ea typeface="Aharoni"/>
                <a:cs typeface="Aharoni"/>
                <a:sym typeface="Aharoni"/>
              </a:rPr>
              <a:t>More training data </a:t>
            </a:r>
            <a:r>
              <a:rPr b="0" i="0" lang="en-IN" sz="2380" u="none" strike="noStrike">
                <a:solidFill>
                  <a:srgbClr val="000000"/>
                </a:solidFill>
                <a:latin typeface="Aharoni"/>
                <a:ea typeface="Aharoni"/>
                <a:cs typeface="Aharoni"/>
                <a:sym typeface="Aharoni"/>
              </a:rPr>
              <a:t>is required to estimate the mapping function </a:t>
            </a:r>
            <a:endParaRPr/>
          </a:p>
          <a:p>
            <a:pPr indent="-228600" lvl="0" marL="228600" rtl="0" algn="l">
              <a:lnSpc>
                <a:spcPct val="100000"/>
              </a:lnSpc>
              <a:spcBef>
                <a:spcPts val="1000"/>
              </a:spcBef>
              <a:spcAft>
                <a:spcPts val="0"/>
              </a:spcAft>
              <a:buClr>
                <a:srgbClr val="000000"/>
              </a:buClr>
              <a:buSzPts val="2380"/>
              <a:buChar char="•"/>
            </a:pPr>
            <a:r>
              <a:rPr b="0" i="0" lang="en-IN" sz="2380" u="none" strike="noStrike">
                <a:solidFill>
                  <a:srgbClr val="000000"/>
                </a:solidFill>
                <a:latin typeface="Aharoni"/>
                <a:ea typeface="Aharoni"/>
                <a:cs typeface="Aharoni"/>
                <a:sym typeface="Aharoni"/>
              </a:rPr>
              <a:t> </a:t>
            </a:r>
            <a:r>
              <a:rPr b="1" i="0" lang="en-IN" sz="2380" u="none" strike="noStrike">
                <a:solidFill>
                  <a:srgbClr val="000000"/>
                </a:solidFill>
                <a:latin typeface="Aharoni"/>
                <a:ea typeface="Aharoni"/>
                <a:cs typeface="Aharoni"/>
                <a:sym typeface="Aharoni"/>
              </a:rPr>
              <a:t>Slower </a:t>
            </a:r>
            <a:r>
              <a:rPr b="0" i="0" lang="en-IN" sz="2380" u="none" strike="noStrike">
                <a:solidFill>
                  <a:srgbClr val="000000"/>
                </a:solidFill>
                <a:latin typeface="Aharoni"/>
                <a:ea typeface="Aharoni"/>
                <a:cs typeface="Aharoni"/>
                <a:sym typeface="Aharoni"/>
              </a:rPr>
              <a:t>to train, generally having far more parameters to train </a:t>
            </a:r>
            <a:endParaRPr/>
          </a:p>
          <a:p>
            <a:pPr indent="-228600" lvl="0" marL="228600" rtl="0" algn="l">
              <a:lnSpc>
                <a:spcPct val="100000"/>
              </a:lnSpc>
              <a:spcBef>
                <a:spcPts val="1000"/>
              </a:spcBef>
              <a:spcAft>
                <a:spcPts val="0"/>
              </a:spcAft>
              <a:buClr>
                <a:srgbClr val="000000"/>
              </a:buClr>
              <a:buSzPts val="2380"/>
              <a:buChar char="•"/>
            </a:pPr>
            <a:r>
              <a:rPr b="0" i="0" lang="en-IN" sz="2380" u="none" strike="noStrike">
                <a:solidFill>
                  <a:srgbClr val="000000"/>
                </a:solidFill>
                <a:latin typeface="Aharoni"/>
                <a:ea typeface="Aharoni"/>
                <a:cs typeface="Aharoni"/>
                <a:sym typeface="Aharoni"/>
              </a:rPr>
              <a:t> </a:t>
            </a:r>
            <a:r>
              <a:rPr b="1" i="0" lang="en-IN" sz="2380" u="none" strike="noStrike">
                <a:solidFill>
                  <a:srgbClr val="000000"/>
                </a:solidFill>
                <a:latin typeface="Aharoni"/>
                <a:ea typeface="Aharoni"/>
                <a:cs typeface="Aharoni"/>
                <a:sym typeface="Aharoni"/>
              </a:rPr>
              <a:t>Overfitting </a:t>
            </a:r>
            <a:r>
              <a:rPr b="0" i="0" lang="en-IN" sz="2380" u="none" strike="noStrike">
                <a:solidFill>
                  <a:srgbClr val="000000"/>
                </a:solidFill>
                <a:latin typeface="Aharoni"/>
                <a:ea typeface="Aharoni"/>
                <a:cs typeface="Aharoni"/>
                <a:sym typeface="Aharoni"/>
              </a:rPr>
              <a:t>the training data is a risk; overfitting makes it harder to explain the resulting predictions </a:t>
            </a:r>
            <a:endParaRPr/>
          </a:p>
          <a:p>
            <a:pPr indent="-99060" lvl="0" marL="228600" rtl="0" algn="l">
              <a:lnSpc>
                <a:spcPct val="100000"/>
              </a:lnSpc>
              <a:spcBef>
                <a:spcPts val="1000"/>
              </a:spcBef>
              <a:spcAft>
                <a:spcPts val="0"/>
              </a:spcAft>
              <a:buClr>
                <a:schemeClr val="dk1"/>
              </a:buClr>
              <a:buSzPts val="2040"/>
              <a:buNone/>
            </a:pPr>
            <a:r>
              <a:t/>
            </a:r>
            <a:endParaRPr sz="204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1115568" y="548639"/>
            <a:ext cx="10168128" cy="3967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Lesson 4: </a:t>
            </a:r>
            <a:br>
              <a:rPr lang="en-IN"/>
            </a:br>
            <a:br>
              <a:rPr lang="en-IN"/>
            </a:br>
            <a:br>
              <a:rPr lang="en-IN"/>
            </a:br>
            <a:br>
              <a:rPr lang="en-IN"/>
            </a:br>
            <a:br>
              <a:rPr lang="en-IN"/>
            </a:br>
            <a:r>
              <a:rPr lang="en-IN"/>
              <a:t>Supervised And Unsupervised Learning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1115568" y="0"/>
            <a:ext cx="10168128" cy="11360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Supervised &amp; Unsupervised Learning:</a:t>
            </a:r>
            <a:endParaRPr/>
          </a:p>
        </p:txBody>
      </p:sp>
      <p:sp>
        <p:nvSpPr>
          <p:cNvPr id="272" name="Google Shape;272;p29"/>
          <p:cNvSpPr txBox="1"/>
          <p:nvPr>
            <p:ph idx="1" type="body"/>
          </p:nvPr>
        </p:nvSpPr>
        <p:spPr>
          <a:xfrm>
            <a:off x="1115568" y="1136073"/>
            <a:ext cx="10168128" cy="5008419"/>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000000"/>
              </a:buClr>
              <a:buSzPts val="1800"/>
              <a:buNone/>
            </a:pPr>
            <a:r>
              <a:rPr b="1" i="0" lang="en-IN" sz="1800" u="none" strike="noStrike">
                <a:solidFill>
                  <a:srgbClr val="000000"/>
                </a:solidFill>
                <a:latin typeface="Aharoni"/>
                <a:ea typeface="Aharoni"/>
                <a:cs typeface="Aharoni"/>
                <a:sym typeface="Aharoni"/>
              </a:rPr>
              <a:t>Supervised- Learns from data, that contains both the inputs and expected outputs (e.g., labelled data). </a:t>
            </a:r>
            <a:endParaRPr/>
          </a:p>
          <a:p>
            <a:pPr indent="0" lvl="0" marL="0" rtl="0" algn="l">
              <a:lnSpc>
                <a:spcPct val="110000"/>
              </a:lnSpc>
              <a:spcBef>
                <a:spcPts val="1000"/>
              </a:spcBef>
              <a:spcAft>
                <a:spcPts val="0"/>
              </a:spcAft>
              <a:buClr>
                <a:srgbClr val="000000"/>
              </a:buClr>
              <a:buSzPts val="1800"/>
              <a:buNone/>
            </a:pPr>
            <a:r>
              <a:rPr b="1" i="0" lang="en-IN" sz="1800" u="none" strike="noStrike">
                <a:solidFill>
                  <a:srgbClr val="000000"/>
                </a:solidFill>
                <a:latin typeface="Aharoni"/>
                <a:ea typeface="Aharoni"/>
                <a:cs typeface="Aharoni"/>
                <a:sym typeface="Aharoni"/>
              </a:rPr>
              <a:t>Unsupervise</a:t>
            </a:r>
            <a:r>
              <a:rPr b="1" lang="en-IN" sz="1800">
                <a:solidFill>
                  <a:srgbClr val="000000"/>
                </a:solidFill>
                <a:latin typeface="Aharoni"/>
                <a:ea typeface="Aharoni"/>
                <a:cs typeface="Aharoni"/>
                <a:sym typeface="Aharoni"/>
              </a:rPr>
              <a:t>d -</a:t>
            </a:r>
            <a:r>
              <a:rPr b="1" i="0" lang="en-IN" sz="1800" u="none" strike="noStrike">
                <a:solidFill>
                  <a:srgbClr val="000000"/>
                </a:solidFill>
                <a:latin typeface="Aharoni"/>
                <a:ea typeface="Aharoni"/>
                <a:cs typeface="Aharoni"/>
                <a:sym typeface="Aharoni"/>
              </a:rPr>
              <a:t>Learns from input data only; finds hidden structure in input data. </a:t>
            </a:r>
            <a:endParaRPr>
              <a:latin typeface="Aharoni"/>
              <a:ea typeface="Aharoni"/>
              <a:cs typeface="Aharoni"/>
              <a:sym typeface="Aharoni"/>
            </a:endParaRPr>
          </a:p>
        </p:txBody>
      </p:sp>
      <p:pic>
        <p:nvPicPr>
          <p:cNvPr descr="Supervised Learning vs Unsupervised Learning. Which is better?" id="273" name="Google Shape;273;p29"/>
          <p:cNvPicPr preferRelativeResize="0"/>
          <p:nvPr/>
        </p:nvPicPr>
        <p:blipFill rotWithShape="1">
          <a:blip r:embed="rId3">
            <a:alphaModFix/>
          </a:blip>
          <a:srcRect b="0" l="0" r="0" t="0"/>
          <a:stretch/>
        </p:blipFill>
        <p:spPr>
          <a:xfrm>
            <a:off x="1407209" y="2175163"/>
            <a:ext cx="9377581" cy="46828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idx="1" type="body"/>
          </p:nvPr>
        </p:nvSpPr>
        <p:spPr>
          <a:xfrm>
            <a:off x="1115568" y="484909"/>
            <a:ext cx="10168128" cy="568729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None/>
            </a:pPr>
            <a:r>
              <a:rPr lang="en-IN">
                <a:latin typeface="Aharoni"/>
                <a:ea typeface="Aharoni"/>
                <a:cs typeface="Aharoni"/>
                <a:sym typeface="Aharoni"/>
              </a:rPr>
              <a:t>Reinforcement Learning:</a:t>
            </a:r>
            <a:endParaRPr/>
          </a:p>
          <a:p>
            <a:pPr indent="0" lvl="0" marL="0" rtl="0" algn="l">
              <a:lnSpc>
                <a:spcPct val="110000"/>
              </a:lnSpc>
              <a:spcBef>
                <a:spcPts val="1000"/>
              </a:spcBef>
              <a:spcAft>
                <a:spcPts val="0"/>
              </a:spcAft>
              <a:buClr>
                <a:srgbClr val="000000"/>
              </a:buClr>
              <a:buSzPts val="1800"/>
              <a:buNone/>
            </a:pPr>
            <a:r>
              <a:rPr b="1" i="0" lang="en-IN" sz="1800" u="none" strike="noStrike">
                <a:solidFill>
                  <a:srgbClr val="000000"/>
                </a:solidFill>
                <a:latin typeface="Aharoni"/>
                <a:ea typeface="Aharoni"/>
                <a:cs typeface="Aharoni"/>
                <a:sym typeface="Aharoni"/>
              </a:rPr>
              <a:t>Learns how an agent should take action in an environment in order to maximize a reward function. </a:t>
            </a:r>
            <a:endParaRPr>
              <a:latin typeface="Aharoni"/>
              <a:ea typeface="Aharoni"/>
              <a:cs typeface="Aharoni"/>
              <a:sym typeface="Aharoni"/>
            </a:endParaRPr>
          </a:p>
        </p:txBody>
      </p:sp>
      <p:pic>
        <p:nvPicPr>
          <p:cNvPr descr="5 Things You Need to Know about Reinforcement Learning" id="279" name="Google Shape;279;p30"/>
          <p:cNvPicPr preferRelativeResize="0"/>
          <p:nvPr/>
        </p:nvPicPr>
        <p:blipFill rotWithShape="1">
          <a:blip r:embed="rId3">
            <a:alphaModFix/>
          </a:blip>
          <a:srcRect b="0" l="0" r="0" t="0"/>
          <a:stretch/>
        </p:blipFill>
        <p:spPr>
          <a:xfrm>
            <a:off x="1115568" y="2032289"/>
            <a:ext cx="9529810" cy="36757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In short ML:</a:t>
            </a:r>
            <a:endParaRPr/>
          </a:p>
        </p:txBody>
      </p:sp>
      <p:sp>
        <p:nvSpPr>
          <p:cNvPr id="134" name="Google Shape;134;p3"/>
          <p:cNvSpPr txBox="1"/>
          <p:nvPr>
            <p:ph idx="1" type="body"/>
          </p:nvPr>
        </p:nvSpPr>
        <p:spPr>
          <a:xfrm>
            <a:off x="1115568" y="2394897"/>
            <a:ext cx="10168128" cy="3694176"/>
          </a:xfrm>
          <a:prstGeom prst="rect">
            <a:avLst/>
          </a:prstGeom>
          <a:noFill/>
          <a:ln>
            <a:noFill/>
          </a:ln>
        </p:spPr>
        <p:txBody>
          <a:bodyPr anchorCtr="0" anchor="t" bIns="45700" lIns="91425" spcFirstLastPara="1" rIns="91425" wrap="square" tIns="45700">
            <a:normAutofit/>
          </a:bodyPr>
          <a:lstStyle/>
          <a:p>
            <a:pPr indent="-514350" lvl="0" marL="514350" rtl="0" algn="l">
              <a:lnSpc>
                <a:spcPct val="110000"/>
              </a:lnSpc>
              <a:spcBef>
                <a:spcPts val="0"/>
              </a:spcBef>
              <a:spcAft>
                <a:spcPts val="0"/>
              </a:spcAft>
              <a:buClr>
                <a:srgbClr val="000000"/>
              </a:buClr>
              <a:buSzPts val="4400"/>
              <a:buFont typeface="Arial"/>
              <a:buAutoNum type="arabicPeriod"/>
            </a:pPr>
            <a:r>
              <a:rPr lang="en-IN" sz="4400" u="none" strike="noStrike">
                <a:solidFill>
                  <a:srgbClr val="000000"/>
                </a:solidFill>
                <a:latin typeface="Aharoni"/>
                <a:ea typeface="Aharoni"/>
                <a:cs typeface="Aharoni"/>
                <a:sym typeface="Aharoni"/>
              </a:rPr>
              <a:t>Extract patterns from Data </a:t>
            </a:r>
            <a:endParaRPr/>
          </a:p>
          <a:p>
            <a:pPr indent="-514350" lvl="0" marL="514350" rtl="0" algn="l">
              <a:lnSpc>
                <a:spcPct val="110000"/>
              </a:lnSpc>
              <a:spcBef>
                <a:spcPts val="1000"/>
              </a:spcBef>
              <a:spcAft>
                <a:spcPts val="0"/>
              </a:spcAft>
              <a:buClr>
                <a:srgbClr val="000000"/>
              </a:buClr>
              <a:buSzPts val="4400"/>
              <a:buFont typeface="Arial"/>
              <a:buAutoNum type="arabicPeriod"/>
            </a:pPr>
            <a:r>
              <a:rPr lang="en-IN" sz="4400" u="none" strike="noStrike">
                <a:solidFill>
                  <a:srgbClr val="000000"/>
                </a:solidFill>
                <a:latin typeface="Aharoni"/>
                <a:ea typeface="Aharoni"/>
                <a:cs typeface="Aharoni"/>
                <a:sym typeface="Aharoni"/>
              </a:rPr>
              <a:t>Identify related data </a:t>
            </a:r>
            <a:endParaRPr/>
          </a:p>
          <a:p>
            <a:pPr indent="-514350" lvl="0" marL="514350" rtl="0" algn="l">
              <a:lnSpc>
                <a:spcPct val="110000"/>
              </a:lnSpc>
              <a:spcBef>
                <a:spcPts val="1000"/>
              </a:spcBef>
              <a:spcAft>
                <a:spcPts val="0"/>
              </a:spcAft>
              <a:buClr>
                <a:srgbClr val="000000"/>
              </a:buClr>
              <a:buSzPts val="4400"/>
              <a:buFont typeface="Arial"/>
              <a:buAutoNum type="arabicPeriod"/>
            </a:pPr>
            <a:r>
              <a:rPr lang="en-IN" sz="4400" u="none" strike="noStrike">
                <a:solidFill>
                  <a:srgbClr val="000000"/>
                </a:solidFill>
                <a:latin typeface="Aharoni"/>
                <a:ea typeface="Aharoni"/>
                <a:cs typeface="Aharoni"/>
                <a:sym typeface="Aharoni"/>
              </a:rPr>
              <a:t>Forecast future outcomes, behaviours and trends </a:t>
            </a:r>
            <a:endParaRPr sz="5400">
              <a:latin typeface="Aharoni"/>
              <a:ea typeface="Aharoni"/>
              <a:cs typeface="Aharoni"/>
              <a:sym typeface="Aharon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1"/>
          <p:cNvPicPr preferRelativeResize="0"/>
          <p:nvPr>
            <p:ph idx="1" type="body"/>
          </p:nvPr>
        </p:nvPicPr>
        <p:blipFill rotWithShape="1">
          <a:blip r:embed="rId3">
            <a:alphaModFix/>
          </a:blip>
          <a:srcRect b="0" l="0" r="0" t="0"/>
          <a:stretch/>
        </p:blipFill>
        <p:spPr>
          <a:xfrm>
            <a:off x="651164" y="665018"/>
            <a:ext cx="10889672" cy="57773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2"/>
          <p:cNvPicPr preferRelativeResize="0"/>
          <p:nvPr>
            <p:ph idx="1" type="body"/>
          </p:nvPr>
        </p:nvPicPr>
        <p:blipFill rotWithShape="1">
          <a:blip r:embed="rId3">
            <a:alphaModFix/>
          </a:blip>
          <a:srcRect b="0" l="0" r="0" t="0"/>
          <a:stretch/>
        </p:blipFill>
        <p:spPr>
          <a:xfrm>
            <a:off x="678872" y="718307"/>
            <a:ext cx="11125199" cy="542138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Categories of Algorithms</a:t>
            </a:r>
            <a:endParaRPr/>
          </a:p>
        </p:txBody>
      </p:sp>
      <p:pic>
        <p:nvPicPr>
          <p:cNvPr id="295" name="Google Shape;295;p33"/>
          <p:cNvPicPr preferRelativeResize="0"/>
          <p:nvPr>
            <p:ph idx="1" type="body"/>
          </p:nvPr>
        </p:nvPicPr>
        <p:blipFill rotWithShape="1">
          <a:blip r:embed="rId3">
            <a:alphaModFix/>
          </a:blip>
          <a:srcRect b="0" l="0" r="0" t="0"/>
          <a:stretch/>
        </p:blipFill>
        <p:spPr>
          <a:xfrm>
            <a:off x="900545" y="2064327"/>
            <a:ext cx="10945091" cy="42450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1115568" y="2103951"/>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IN">
                <a:latin typeface="Aharoni"/>
                <a:ea typeface="Aharoni"/>
                <a:cs typeface="Aharoni"/>
                <a:sym typeface="Aharoni"/>
              </a:rPr>
              <a:t>1. Linear Regression</a:t>
            </a:r>
            <a:endParaRPr/>
          </a:p>
        </p:txBody>
      </p:sp>
      <p:sp>
        <p:nvSpPr>
          <p:cNvPr id="301" name="Google Shape;301;p34"/>
          <p:cNvSpPr txBox="1"/>
          <p:nvPr>
            <p:ph idx="1" type="body"/>
          </p:nvPr>
        </p:nvSpPr>
        <p:spPr>
          <a:xfrm>
            <a:off x="1115568" y="3283528"/>
            <a:ext cx="10168128" cy="2888672"/>
          </a:xfrm>
          <a:prstGeom prst="rect">
            <a:avLst/>
          </a:prstGeom>
          <a:noFill/>
          <a:ln>
            <a:noFill/>
          </a:ln>
        </p:spPr>
        <p:txBody>
          <a:bodyPr anchorCtr="0" anchor="t" bIns="45700" lIns="91425" spcFirstLastPara="1" rIns="91425" wrap="square" tIns="45700">
            <a:normAutofit/>
          </a:bodyPr>
          <a:lstStyle/>
          <a:p>
            <a:pPr indent="-87629" lvl="0" marL="228600" rtl="0" algn="l">
              <a:lnSpc>
                <a:spcPct val="100000"/>
              </a:lnSpc>
              <a:spcBef>
                <a:spcPts val="0"/>
              </a:spcBef>
              <a:spcAft>
                <a:spcPts val="0"/>
              </a:spcAft>
              <a:buClr>
                <a:schemeClr val="dk1"/>
              </a:buClr>
              <a:buSzPts val="2220"/>
              <a:buNone/>
            </a:pPr>
            <a:r>
              <a:t/>
            </a:r>
            <a:endParaRPr b="0" i="0" sz="2220" u="none" strike="noStrike">
              <a:solidFill>
                <a:srgbClr val="000000"/>
              </a:solidFill>
              <a:latin typeface="Aharoni"/>
              <a:ea typeface="Aharoni"/>
              <a:cs typeface="Aharoni"/>
              <a:sym typeface="Aharoni"/>
            </a:endParaRPr>
          </a:p>
          <a:p>
            <a:pPr indent="-342900" lvl="0" marL="342900" rtl="0" algn="l">
              <a:lnSpc>
                <a:spcPct val="100000"/>
              </a:lnSpc>
              <a:spcBef>
                <a:spcPts val="1000"/>
              </a:spcBef>
              <a:spcAft>
                <a:spcPts val="0"/>
              </a:spcAft>
              <a:buClr>
                <a:srgbClr val="000000"/>
              </a:buClr>
              <a:buSzPts val="2220"/>
              <a:buAutoNum type="arabicPeriod"/>
            </a:pPr>
            <a:r>
              <a:rPr b="1" i="0" lang="en-IN" sz="2220" u="sng" strike="noStrike">
                <a:solidFill>
                  <a:srgbClr val="000000"/>
                </a:solidFill>
                <a:latin typeface="Aharoni"/>
                <a:ea typeface="Aharoni"/>
                <a:cs typeface="Aharoni"/>
                <a:sym typeface="Aharoni"/>
              </a:rPr>
              <a:t>Ordinary Least square method </a:t>
            </a:r>
            <a:r>
              <a:rPr b="1" i="0" lang="en-IN" sz="2220" u="none" strike="noStrike">
                <a:solidFill>
                  <a:srgbClr val="000000"/>
                </a:solidFill>
                <a:latin typeface="Aharoni"/>
                <a:ea typeface="Aharoni"/>
                <a:cs typeface="Aharoni"/>
                <a:sym typeface="Aharoni"/>
              </a:rPr>
              <a:t>– Computes error as the sum of squares of distance from the actual value to the predicted line. It fits the model by minimizing the squared error. Assumes strong linear relationship between the inputs and the dependent variables. </a:t>
            </a:r>
            <a:endParaRPr sz="2220">
              <a:solidFill>
                <a:srgbClr val="000000"/>
              </a:solidFill>
              <a:latin typeface="Aharoni"/>
              <a:ea typeface="Aharoni"/>
              <a:cs typeface="Aharoni"/>
              <a:sym typeface="Aharoni"/>
            </a:endParaRPr>
          </a:p>
          <a:p>
            <a:pPr indent="-342900" lvl="0" marL="342900" rtl="0" algn="l">
              <a:lnSpc>
                <a:spcPct val="100000"/>
              </a:lnSpc>
              <a:spcBef>
                <a:spcPts val="1000"/>
              </a:spcBef>
              <a:spcAft>
                <a:spcPts val="0"/>
              </a:spcAft>
              <a:buClr>
                <a:srgbClr val="000000"/>
              </a:buClr>
              <a:buSzPts val="2220"/>
              <a:buAutoNum type="arabicPeriod"/>
            </a:pPr>
            <a:r>
              <a:rPr b="1" i="0" lang="en-IN" sz="2220" u="none" strike="noStrike">
                <a:solidFill>
                  <a:srgbClr val="000000"/>
                </a:solidFill>
                <a:latin typeface="Aharoni"/>
                <a:ea typeface="Aharoni"/>
                <a:cs typeface="Aharoni"/>
                <a:sym typeface="Aharoni"/>
              </a:rPr>
              <a:t> </a:t>
            </a:r>
            <a:r>
              <a:rPr b="1" i="0" lang="en-IN" sz="2220" u="sng" strike="noStrike">
                <a:solidFill>
                  <a:srgbClr val="000000"/>
                </a:solidFill>
                <a:latin typeface="Aharoni"/>
                <a:ea typeface="Aharoni"/>
                <a:cs typeface="Aharoni"/>
                <a:sym typeface="Aharoni"/>
              </a:rPr>
              <a:t>Gradient descent </a:t>
            </a:r>
            <a:r>
              <a:rPr b="1" i="0" lang="en-IN" sz="2220" u="none" strike="noStrike">
                <a:solidFill>
                  <a:srgbClr val="000000"/>
                </a:solidFill>
                <a:latin typeface="Aharoni"/>
                <a:ea typeface="Aharoni"/>
                <a:cs typeface="Aharoni"/>
                <a:sym typeface="Aharoni"/>
              </a:rPr>
              <a:t>– Approach is to minimize the amount of error at each step of the model training process. </a:t>
            </a:r>
            <a:endParaRPr b="0" i="0" sz="2220" u="none" strike="noStrike">
              <a:solidFill>
                <a:srgbClr val="000000"/>
              </a:solidFill>
              <a:latin typeface="Aharoni"/>
              <a:ea typeface="Aharoni"/>
              <a:cs typeface="Aharoni"/>
              <a:sym typeface="Aharoni"/>
            </a:endParaRPr>
          </a:p>
          <a:p>
            <a:pPr indent="0" lvl="0" marL="0" rtl="0" algn="l">
              <a:lnSpc>
                <a:spcPct val="100000"/>
              </a:lnSpc>
              <a:spcBef>
                <a:spcPts val="1000"/>
              </a:spcBef>
              <a:spcAft>
                <a:spcPts val="0"/>
              </a:spcAft>
              <a:buClr>
                <a:schemeClr val="dk1"/>
              </a:buClr>
              <a:buSzPts val="2220"/>
              <a:buNone/>
            </a:pPr>
            <a:r>
              <a:t/>
            </a:r>
            <a:endParaRPr sz="2220"/>
          </a:p>
        </p:txBody>
      </p:sp>
      <p:sp>
        <p:nvSpPr>
          <p:cNvPr id="302" name="Google Shape;302;p34"/>
          <p:cNvSpPr txBox="1"/>
          <p:nvPr/>
        </p:nvSpPr>
        <p:spPr>
          <a:xfrm>
            <a:off x="1115568" y="685800"/>
            <a:ext cx="10168128" cy="11795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Arial"/>
              <a:buNone/>
            </a:pPr>
            <a:r>
              <a:rPr b="1" i="0" lang="en-IN" sz="4000" u="none" cap="none" strike="noStrike">
                <a:solidFill>
                  <a:schemeClr val="dk1"/>
                </a:solidFill>
                <a:latin typeface="Arial"/>
                <a:ea typeface="Arial"/>
                <a:cs typeface="Arial"/>
                <a:sym typeface="Arial"/>
              </a:rPr>
              <a:t>Approaches: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IN">
                <a:latin typeface="Aharoni"/>
                <a:ea typeface="Aharoni"/>
                <a:cs typeface="Aharoni"/>
                <a:sym typeface="Aharoni"/>
              </a:rPr>
              <a:t>2.Decision Forest Regression:</a:t>
            </a:r>
            <a:endParaRPr/>
          </a:p>
        </p:txBody>
      </p:sp>
      <p:sp>
        <p:nvSpPr>
          <p:cNvPr id="308" name="Google Shape;308;p35"/>
          <p:cNvSpPr txBox="1"/>
          <p:nvPr>
            <p:ph idx="1" type="body"/>
          </p:nvPr>
        </p:nvSpPr>
        <p:spPr>
          <a:xfrm>
            <a:off x="1115568" y="1728216"/>
            <a:ext cx="10168128" cy="4443984"/>
          </a:xfrm>
          <a:prstGeom prst="rect">
            <a:avLst/>
          </a:prstGeom>
          <a:noFill/>
          <a:ln>
            <a:noFill/>
          </a:ln>
        </p:spPr>
        <p:txBody>
          <a:bodyPr anchorCtr="0" anchor="t" bIns="45700" lIns="91425" spcFirstLastPara="1" rIns="91425" wrap="square" tIns="45700">
            <a:normAutofit/>
          </a:bodyPr>
          <a:lstStyle/>
          <a:p>
            <a:pPr indent="-134619" lvl="2" marL="1143000" rtl="0" algn="l">
              <a:lnSpc>
                <a:spcPct val="100000"/>
              </a:lnSpc>
              <a:spcBef>
                <a:spcPts val="0"/>
              </a:spcBef>
              <a:spcAft>
                <a:spcPts val="0"/>
              </a:spcAft>
              <a:buClr>
                <a:schemeClr val="dk1"/>
              </a:buClr>
              <a:buSzPts val="1480"/>
              <a:buNone/>
            </a:pPr>
            <a:r>
              <a:t/>
            </a:r>
            <a:endParaRPr b="0" i="0" sz="1480" u="none" strike="noStrike">
              <a:solidFill>
                <a:srgbClr val="000000"/>
              </a:solidFill>
              <a:latin typeface="Cambria"/>
              <a:ea typeface="Cambria"/>
              <a:cs typeface="Cambria"/>
              <a:sym typeface="Cambria"/>
            </a:endParaRPr>
          </a:p>
          <a:p>
            <a:pPr indent="0" lvl="0" marL="0" rtl="0" algn="l">
              <a:lnSpc>
                <a:spcPct val="100000"/>
              </a:lnSpc>
              <a:spcBef>
                <a:spcPts val="1000"/>
              </a:spcBef>
              <a:spcAft>
                <a:spcPts val="0"/>
              </a:spcAft>
              <a:buClr>
                <a:srgbClr val="000000"/>
              </a:buClr>
              <a:buSzPts val="2220"/>
              <a:buNone/>
            </a:pPr>
            <a:r>
              <a:rPr b="1" i="0" lang="en-IN" sz="2220" u="sng" strike="noStrike">
                <a:solidFill>
                  <a:srgbClr val="000000"/>
                </a:solidFill>
                <a:latin typeface="Aharoni"/>
                <a:ea typeface="Aharoni"/>
                <a:cs typeface="Aharoni"/>
                <a:sym typeface="Aharoni"/>
              </a:rPr>
              <a:t>Resampling method </a:t>
            </a:r>
            <a:r>
              <a:rPr b="0" i="0" lang="en-IN" sz="2220" u="none" strike="noStrike">
                <a:solidFill>
                  <a:srgbClr val="000000"/>
                </a:solidFill>
                <a:latin typeface="Aharoni"/>
                <a:ea typeface="Aharoni"/>
                <a:cs typeface="Aharoni"/>
                <a:sym typeface="Aharoni"/>
              </a:rPr>
              <a:t>– This controls the method used to create the individual trees. </a:t>
            </a:r>
            <a:endParaRPr/>
          </a:p>
          <a:p>
            <a:pPr indent="0" lvl="0" marL="0" rtl="0" algn="l">
              <a:lnSpc>
                <a:spcPct val="100000"/>
              </a:lnSpc>
              <a:spcBef>
                <a:spcPts val="1000"/>
              </a:spcBef>
              <a:spcAft>
                <a:spcPts val="0"/>
              </a:spcAft>
              <a:buClr>
                <a:srgbClr val="000000"/>
              </a:buClr>
              <a:buSzPts val="2220"/>
              <a:buNone/>
            </a:pPr>
            <a:r>
              <a:rPr b="1" i="0" lang="en-IN" sz="2220" u="sng" strike="noStrike">
                <a:solidFill>
                  <a:srgbClr val="000000"/>
                </a:solidFill>
                <a:latin typeface="Aharoni"/>
                <a:ea typeface="Aharoni"/>
                <a:cs typeface="Aharoni"/>
                <a:sym typeface="Aharoni"/>
              </a:rPr>
              <a:t>Number of decision trees </a:t>
            </a:r>
            <a:r>
              <a:rPr b="0" i="0" lang="en-IN" sz="2220" u="none" strike="noStrike">
                <a:solidFill>
                  <a:srgbClr val="000000"/>
                </a:solidFill>
                <a:latin typeface="Aharoni"/>
                <a:ea typeface="Aharoni"/>
                <a:cs typeface="Aharoni"/>
                <a:sym typeface="Aharoni"/>
              </a:rPr>
              <a:t>– Maximum number of decision trees that can be, created in the ensemble. </a:t>
            </a:r>
            <a:endParaRPr/>
          </a:p>
          <a:p>
            <a:pPr indent="0" lvl="0" marL="0" rtl="0" algn="l">
              <a:lnSpc>
                <a:spcPct val="100000"/>
              </a:lnSpc>
              <a:spcBef>
                <a:spcPts val="1000"/>
              </a:spcBef>
              <a:spcAft>
                <a:spcPts val="0"/>
              </a:spcAft>
              <a:buClr>
                <a:srgbClr val="000000"/>
              </a:buClr>
              <a:buSzPts val="2220"/>
              <a:buNone/>
            </a:pPr>
            <a:r>
              <a:rPr b="1" i="0" lang="en-IN" sz="2220" u="sng" strike="noStrike">
                <a:solidFill>
                  <a:srgbClr val="000000"/>
                </a:solidFill>
                <a:latin typeface="Aharoni"/>
                <a:ea typeface="Aharoni"/>
                <a:cs typeface="Aharoni"/>
                <a:sym typeface="Aharoni"/>
              </a:rPr>
              <a:t>Maximum depth of the decision trees </a:t>
            </a:r>
            <a:r>
              <a:rPr b="0" i="0" lang="en-IN" sz="2220" u="none" strike="noStrike">
                <a:solidFill>
                  <a:srgbClr val="000000"/>
                </a:solidFill>
                <a:latin typeface="Aharoni"/>
                <a:ea typeface="Aharoni"/>
                <a:cs typeface="Aharoni"/>
                <a:sym typeface="Aharoni"/>
              </a:rPr>
              <a:t>– Number to limit the depth of any decision tree. </a:t>
            </a:r>
            <a:endParaRPr/>
          </a:p>
          <a:p>
            <a:pPr indent="0" lvl="0" marL="0" rtl="0" algn="l">
              <a:lnSpc>
                <a:spcPct val="100000"/>
              </a:lnSpc>
              <a:spcBef>
                <a:spcPts val="1000"/>
              </a:spcBef>
              <a:spcAft>
                <a:spcPts val="0"/>
              </a:spcAft>
              <a:buClr>
                <a:srgbClr val="000000"/>
              </a:buClr>
              <a:buSzPts val="2220"/>
              <a:buNone/>
            </a:pPr>
            <a:r>
              <a:rPr b="1" i="0" lang="en-IN" sz="2220" u="sng" strike="noStrike">
                <a:solidFill>
                  <a:srgbClr val="000000"/>
                </a:solidFill>
                <a:latin typeface="Aharoni"/>
                <a:ea typeface="Aharoni"/>
                <a:cs typeface="Aharoni"/>
                <a:sym typeface="Aharoni"/>
              </a:rPr>
              <a:t>Number of random splits per node </a:t>
            </a:r>
            <a:r>
              <a:rPr b="0" i="0" lang="en-IN" sz="2220" u="none" strike="noStrike">
                <a:solidFill>
                  <a:srgbClr val="000000"/>
                </a:solidFill>
                <a:latin typeface="Aharoni"/>
                <a:ea typeface="Aharoni"/>
                <a:cs typeface="Aharoni"/>
                <a:sym typeface="Aharoni"/>
              </a:rPr>
              <a:t>– Number of splits to use while building each node of the tree. </a:t>
            </a:r>
            <a:endParaRPr/>
          </a:p>
          <a:p>
            <a:pPr indent="0" lvl="0" marL="0" rtl="0" algn="l">
              <a:lnSpc>
                <a:spcPct val="100000"/>
              </a:lnSpc>
              <a:spcBef>
                <a:spcPts val="1000"/>
              </a:spcBef>
              <a:spcAft>
                <a:spcPts val="0"/>
              </a:spcAft>
              <a:buClr>
                <a:srgbClr val="000000"/>
              </a:buClr>
              <a:buSzPts val="2220"/>
              <a:buNone/>
            </a:pPr>
            <a:r>
              <a:rPr b="1" i="0" lang="en-IN" sz="2220" u="sng" strike="noStrike">
                <a:solidFill>
                  <a:srgbClr val="000000"/>
                </a:solidFill>
                <a:latin typeface="Aharoni"/>
                <a:ea typeface="Aharoni"/>
                <a:cs typeface="Aharoni"/>
                <a:sym typeface="Aharoni"/>
              </a:rPr>
              <a:t>Minimum number of samples per leaf node </a:t>
            </a:r>
            <a:r>
              <a:rPr b="0" i="0" lang="en-IN" sz="2220" u="none" strike="noStrike">
                <a:solidFill>
                  <a:srgbClr val="000000"/>
                </a:solidFill>
                <a:latin typeface="Aharoni"/>
                <a:ea typeface="Aharoni"/>
                <a:cs typeface="Aharoni"/>
                <a:sym typeface="Aharoni"/>
              </a:rPr>
              <a:t>– Minimum number of cases that are required to create any terminal node in a tree. </a:t>
            </a:r>
            <a:endParaRPr/>
          </a:p>
          <a:p>
            <a:pPr indent="-87629" lvl="0" marL="228600" rtl="0" algn="l">
              <a:lnSpc>
                <a:spcPct val="100000"/>
              </a:lnSpc>
              <a:spcBef>
                <a:spcPts val="1000"/>
              </a:spcBef>
              <a:spcAft>
                <a:spcPts val="0"/>
              </a:spcAft>
              <a:buClr>
                <a:schemeClr val="dk1"/>
              </a:buClr>
              <a:buSzPts val="2220"/>
              <a:buNone/>
            </a:pPr>
            <a:r>
              <a:t/>
            </a:r>
            <a:endParaRPr sz="22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IN">
                <a:latin typeface="Aharoni"/>
                <a:ea typeface="Aharoni"/>
                <a:cs typeface="Aharoni"/>
                <a:sym typeface="Aharoni"/>
              </a:rPr>
              <a:t>3.Neural Network Regression:</a:t>
            </a:r>
            <a:endParaRPr/>
          </a:p>
        </p:txBody>
      </p:sp>
      <p:sp>
        <p:nvSpPr>
          <p:cNvPr id="314" name="Google Shape;314;p36"/>
          <p:cNvSpPr txBox="1"/>
          <p:nvPr>
            <p:ph idx="1" type="body"/>
          </p:nvPr>
        </p:nvSpPr>
        <p:spPr>
          <a:xfrm>
            <a:off x="1115568" y="2159369"/>
            <a:ext cx="10168128" cy="3694176"/>
          </a:xfrm>
          <a:prstGeom prst="rect">
            <a:avLst/>
          </a:prstGeom>
          <a:noFill/>
          <a:ln>
            <a:noFill/>
          </a:ln>
        </p:spPr>
        <p:txBody>
          <a:bodyPr anchorCtr="0" anchor="t" bIns="45700" lIns="91425" spcFirstLastPara="1" rIns="91425" wrap="square" tIns="45700">
            <a:normAutofit/>
          </a:bodyPr>
          <a:lstStyle/>
          <a:p>
            <a:pPr indent="-76200" lvl="0" marL="228600" rtl="0" algn="l">
              <a:lnSpc>
                <a:spcPct val="110000"/>
              </a:lnSpc>
              <a:spcBef>
                <a:spcPts val="0"/>
              </a:spcBef>
              <a:spcAft>
                <a:spcPts val="0"/>
              </a:spcAft>
              <a:buClr>
                <a:schemeClr val="dk1"/>
              </a:buClr>
              <a:buSzPts val="2400"/>
              <a:buNone/>
            </a:pPr>
            <a:r>
              <a:t/>
            </a:r>
            <a:endParaRPr b="0" i="0" u="sng" strike="noStrike">
              <a:solidFill>
                <a:srgbClr val="000000"/>
              </a:solidFill>
              <a:latin typeface="Aharoni"/>
              <a:ea typeface="Aharoni"/>
              <a:cs typeface="Aharoni"/>
              <a:sym typeface="Aharoni"/>
            </a:endParaRPr>
          </a:p>
          <a:p>
            <a:pPr indent="0" lvl="0" marL="0" rtl="0" algn="l">
              <a:lnSpc>
                <a:spcPct val="110000"/>
              </a:lnSpc>
              <a:spcBef>
                <a:spcPts val="1000"/>
              </a:spcBef>
              <a:spcAft>
                <a:spcPts val="0"/>
              </a:spcAft>
              <a:buClr>
                <a:srgbClr val="000000"/>
              </a:buClr>
              <a:buSzPts val="2400"/>
              <a:buNone/>
            </a:pPr>
            <a:r>
              <a:rPr b="1" i="0" lang="en-IN" u="sng" strike="noStrike">
                <a:solidFill>
                  <a:srgbClr val="000000"/>
                </a:solidFill>
                <a:latin typeface="Aharoni"/>
                <a:ea typeface="Aharoni"/>
                <a:cs typeface="Aharoni"/>
                <a:sym typeface="Aharoni"/>
              </a:rPr>
              <a:t>Number of Hidden Nodes </a:t>
            </a:r>
            <a:r>
              <a:rPr b="0" i="0" lang="en-IN" u="none" strike="noStrike">
                <a:solidFill>
                  <a:srgbClr val="000000"/>
                </a:solidFill>
                <a:latin typeface="Aharoni"/>
                <a:ea typeface="Aharoni"/>
                <a:cs typeface="Aharoni"/>
                <a:sym typeface="Aharoni"/>
              </a:rPr>
              <a:t>– Helps in customizing the number of </a:t>
            </a:r>
            <a:r>
              <a:rPr b="0" i="0" lang="en-IN" strike="noStrike">
                <a:solidFill>
                  <a:srgbClr val="000000"/>
                </a:solidFill>
                <a:latin typeface="Aharoni"/>
                <a:ea typeface="Aharoni"/>
                <a:cs typeface="Aharoni"/>
                <a:sym typeface="Aharoni"/>
              </a:rPr>
              <a:t>hidden nodes and the neural network </a:t>
            </a:r>
            <a:endParaRPr/>
          </a:p>
          <a:p>
            <a:pPr indent="0" lvl="0" marL="0" rtl="0" algn="l">
              <a:lnSpc>
                <a:spcPct val="110000"/>
              </a:lnSpc>
              <a:spcBef>
                <a:spcPts val="1000"/>
              </a:spcBef>
              <a:spcAft>
                <a:spcPts val="0"/>
              </a:spcAft>
              <a:buClr>
                <a:srgbClr val="000000"/>
              </a:buClr>
              <a:buSzPts val="2400"/>
              <a:buNone/>
            </a:pPr>
            <a:r>
              <a:rPr b="1" i="0" lang="en-IN" u="sng" strike="noStrike">
                <a:solidFill>
                  <a:srgbClr val="000000"/>
                </a:solidFill>
                <a:latin typeface="Aharoni"/>
                <a:ea typeface="Aharoni"/>
                <a:cs typeface="Aharoni"/>
                <a:sym typeface="Aharoni"/>
              </a:rPr>
              <a:t>Learning Rate </a:t>
            </a:r>
            <a:r>
              <a:rPr b="0" i="0" lang="en-IN" u="none" strike="noStrike">
                <a:solidFill>
                  <a:srgbClr val="000000"/>
                </a:solidFill>
                <a:latin typeface="Aharoni"/>
                <a:ea typeface="Aharoni"/>
                <a:cs typeface="Aharoni"/>
                <a:sym typeface="Aharoni"/>
              </a:rPr>
              <a:t>– This controls the size of the step taken at each iteration before correction. </a:t>
            </a:r>
            <a:endParaRPr/>
          </a:p>
          <a:p>
            <a:pPr indent="0" lvl="0" marL="0" rtl="0" algn="l">
              <a:lnSpc>
                <a:spcPct val="110000"/>
              </a:lnSpc>
              <a:spcBef>
                <a:spcPts val="1000"/>
              </a:spcBef>
              <a:spcAft>
                <a:spcPts val="0"/>
              </a:spcAft>
              <a:buClr>
                <a:srgbClr val="000000"/>
              </a:buClr>
              <a:buSzPts val="2400"/>
              <a:buNone/>
            </a:pPr>
            <a:r>
              <a:rPr b="1" i="0" lang="en-IN" u="sng" strike="noStrike">
                <a:solidFill>
                  <a:srgbClr val="000000"/>
                </a:solidFill>
                <a:latin typeface="Aharoni"/>
                <a:ea typeface="Aharoni"/>
                <a:cs typeface="Aharoni"/>
                <a:sym typeface="Aharoni"/>
              </a:rPr>
              <a:t>Number of Learning Iterations </a:t>
            </a:r>
            <a:r>
              <a:rPr b="0" i="0" lang="en-IN" u="none" strike="noStrike">
                <a:solidFill>
                  <a:srgbClr val="000000"/>
                </a:solidFill>
                <a:latin typeface="Aharoni"/>
                <a:ea typeface="Aharoni"/>
                <a:cs typeface="Aharoni"/>
                <a:sym typeface="Aharoni"/>
              </a:rPr>
              <a:t>– The maximum number of times the algorithm should process the training cases. </a:t>
            </a:r>
            <a:endParaRPr/>
          </a:p>
          <a:p>
            <a:pPr indent="-76200" lvl="0" marL="228600" rtl="0" algn="l">
              <a:lnSpc>
                <a:spcPct val="110000"/>
              </a:lnSpc>
              <a:spcBef>
                <a:spcPts val="1000"/>
              </a:spcBef>
              <a:spcAft>
                <a:spcPts val="0"/>
              </a:spcAft>
              <a:buClr>
                <a:schemeClr val="dk1"/>
              </a:buClr>
              <a:buSzPts val="2400"/>
              <a:buNone/>
            </a:pPr>
            <a:r>
              <a:t/>
            </a:r>
            <a:endParaRPr/>
          </a:p>
        </p:txBody>
      </p:sp>
      <p:sp>
        <p:nvSpPr>
          <p:cNvPr id="315" name="Google Shape;315;p36"/>
          <p:cNvSpPr txBox="1"/>
          <p:nvPr/>
        </p:nvSpPr>
        <p:spPr>
          <a:xfrm>
            <a:off x="3048000" y="3202770"/>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Aharoni"/>
                <a:ea typeface="Aharoni"/>
                <a:cs typeface="Aharoni"/>
                <a:sym typeface="Aharoni"/>
              </a:rPr>
              <a:t>.</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Clustering?</a:t>
            </a:r>
            <a:endParaRPr/>
          </a:p>
        </p:txBody>
      </p:sp>
      <p:sp>
        <p:nvSpPr>
          <p:cNvPr id="321" name="Google Shape;321;p37"/>
          <p:cNvSpPr txBox="1"/>
          <p:nvPr>
            <p:ph idx="1" type="body"/>
          </p:nvPr>
        </p:nvSpPr>
        <p:spPr>
          <a:xfrm>
            <a:off x="1115568" y="2479964"/>
            <a:ext cx="10168128" cy="3692235"/>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3200"/>
              <a:buChar char="•"/>
            </a:pPr>
            <a:r>
              <a:rPr lang="en-IN" sz="3200">
                <a:latin typeface="Aharoni"/>
                <a:ea typeface="Aharoni"/>
                <a:cs typeface="Aharoni"/>
                <a:sym typeface="Aharoni"/>
              </a:rPr>
              <a:t>C</a:t>
            </a:r>
            <a:r>
              <a:rPr b="0" i="0" lang="en-IN" sz="3200">
                <a:latin typeface="Aharoni"/>
                <a:ea typeface="Aharoni"/>
                <a:cs typeface="Aharoni"/>
                <a:sym typeface="Aharoni"/>
              </a:rPr>
              <a:t>lustering is the problem of organizing entities from the input data into a finite number of subsets or clusters</a:t>
            </a:r>
            <a:endParaRPr b="1" i="0" sz="3200" u="none" strike="noStrike">
              <a:latin typeface="Aharoni"/>
              <a:ea typeface="Aharoni"/>
              <a:cs typeface="Aharoni"/>
              <a:sym typeface="Aharoni"/>
            </a:endParaRPr>
          </a:p>
          <a:p>
            <a:pPr indent="0" lvl="0" marL="0" rtl="0" algn="l">
              <a:lnSpc>
                <a:spcPct val="110000"/>
              </a:lnSpc>
              <a:spcBef>
                <a:spcPts val="1000"/>
              </a:spcBef>
              <a:spcAft>
                <a:spcPts val="0"/>
              </a:spcAft>
              <a:buClr>
                <a:schemeClr val="dk1"/>
              </a:buClr>
              <a:buSzPts val="2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76200" lvl="0" marL="228600" rtl="0" algn="l">
              <a:lnSpc>
                <a:spcPct val="110000"/>
              </a:lnSpc>
              <a:spcBef>
                <a:spcPts val="0"/>
              </a:spcBef>
              <a:spcAft>
                <a:spcPts val="0"/>
              </a:spcAft>
              <a:buClr>
                <a:schemeClr val="dk1"/>
              </a:buClr>
              <a:buSzPts val="2400"/>
              <a:buNone/>
            </a:pPr>
            <a:r>
              <a:t/>
            </a:r>
            <a:endParaRPr/>
          </a:p>
        </p:txBody>
      </p:sp>
      <p:pic>
        <p:nvPicPr>
          <p:cNvPr id="327" name="Google Shape;327;p38"/>
          <p:cNvPicPr preferRelativeResize="0"/>
          <p:nvPr/>
        </p:nvPicPr>
        <p:blipFill rotWithShape="1">
          <a:blip r:embed="rId3">
            <a:alphaModFix/>
          </a:blip>
          <a:srcRect b="0" l="0" r="0" t="42588"/>
          <a:stretch/>
        </p:blipFill>
        <p:spPr>
          <a:xfrm>
            <a:off x="706583" y="685800"/>
            <a:ext cx="10972800" cy="57806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K-Means Clustering?</a:t>
            </a:r>
            <a:endParaRPr/>
          </a:p>
        </p:txBody>
      </p:sp>
      <p:sp>
        <p:nvSpPr>
          <p:cNvPr id="333" name="Google Shape;333;p39"/>
          <p:cNvSpPr txBox="1"/>
          <p:nvPr>
            <p:ph idx="1" type="body"/>
          </p:nvPr>
        </p:nvSpPr>
        <p:spPr>
          <a:xfrm>
            <a:off x="1115568" y="2050473"/>
            <a:ext cx="10168128" cy="412172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000000"/>
              </a:buClr>
              <a:buSzPts val="1800"/>
              <a:buChar char="•"/>
            </a:pPr>
            <a:r>
              <a:rPr i="0" lang="en-IN" sz="1800" u="none" strike="noStrike">
                <a:solidFill>
                  <a:srgbClr val="000000"/>
                </a:solidFill>
                <a:latin typeface="Aharoni"/>
                <a:ea typeface="Aharoni"/>
                <a:cs typeface="Aharoni"/>
                <a:sym typeface="Aharoni"/>
              </a:rPr>
              <a:t>K Means Clustering – This is a centroid based unsupervised clustering algorithm. </a:t>
            </a:r>
            <a:endParaRPr/>
          </a:p>
          <a:p>
            <a:pPr indent="0" lvl="0" marL="0" rtl="0" algn="l">
              <a:lnSpc>
                <a:spcPct val="110000"/>
              </a:lnSpc>
              <a:spcBef>
                <a:spcPts val="1000"/>
              </a:spcBef>
              <a:spcAft>
                <a:spcPts val="0"/>
              </a:spcAft>
              <a:buClr>
                <a:srgbClr val="000000"/>
              </a:buClr>
              <a:buSzPts val="2000"/>
              <a:buNone/>
            </a:pPr>
            <a:r>
              <a:rPr b="0" i="0" lang="en-IN" sz="2000" u="none" strike="noStrike">
                <a:solidFill>
                  <a:srgbClr val="000000"/>
                </a:solidFill>
                <a:latin typeface="Aharoni"/>
                <a:ea typeface="Aharoni"/>
                <a:cs typeface="Aharoni"/>
                <a:sym typeface="Aharoni"/>
              </a:rPr>
              <a:t>It creates k number of clusters and group similar members together in a cluster. Objective is to minimize inter-cluster distances.</a:t>
            </a:r>
            <a:endParaRPr/>
          </a:p>
          <a:p>
            <a:pPr indent="0" lvl="0" marL="0" rtl="0" algn="l">
              <a:lnSpc>
                <a:spcPct val="110000"/>
              </a:lnSpc>
              <a:spcBef>
                <a:spcPts val="1000"/>
              </a:spcBef>
              <a:spcAft>
                <a:spcPts val="0"/>
              </a:spcAft>
              <a:buClr>
                <a:srgbClr val="000000"/>
              </a:buClr>
              <a:buSzPts val="2000"/>
              <a:buNone/>
            </a:pPr>
            <a:r>
              <a:rPr b="0" i="0" lang="en-IN" sz="2000" u="none" strike="noStrike">
                <a:solidFill>
                  <a:srgbClr val="000000"/>
                </a:solidFill>
                <a:latin typeface="Aharoni"/>
                <a:ea typeface="Aharoni"/>
                <a:cs typeface="Aharoni"/>
                <a:sym typeface="Aharoni"/>
              </a:rPr>
              <a:t>Square error of the distance between the member of the cluster and its center</a:t>
            </a:r>
            <a:r>
              <a:rPr lang="en-IN" sz="2000">
                <a:solidFill>
                  <a:srgbClr val="000000"/>
                </a:solidFill>
                <a:latin typeface="Aharoni"/>
                <a:ea typeface="Aharoni"/>
                <a:cs typeface="Aharoni"/>
                <a:sym typeface="Aharoni"/>
              </a:rPr>
              <a:t>.</a:t>
            </a:r>
            <a:endParaRPr sz="2800">
              <a:latin typeface="Aharoni"/>
              <a:ea typeface="Aharoni"/>
              <a:cs typeface="Aharoni"/>
              <a:sym typeface="Aharoni"/>
            </a:endParaRPr>
          </a:p>
        </p:txBody>
      </p:sp>
      <p:pic>
        <p:nvPicPr>
          <p:cNvPr id="334" name="Google Shape;334;p39"/>
          <p:cNvPicPr preferRelativeResize="0"/>
          <p:nvPr/>
        </p:nvPicPr>
        <p:blipFill rotWithShape="1">
          <a:blip r:embed="rId3">
            <a:alphaModFix/>
          </a:blip>
          <a:srcRect b="0" l="0" r="0" t="0"/>
          <a:stretch/>
        </p:blipFill>
        <p:spPr>
          <a:xfrm>
            <a:off x="2206988" y="4111336"/>
            <a:ext cx="7778024" cy="21980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1115568" y="68580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F0F0F"/>
              </a:buClr>
              <a:buSzPts val="3959"/>
              <a:buFont typeface="Aharoni"/>
              <a:buNone/>
            </a:pPr>
            <a:r>
              <a:rPr b="1" i="0" lang="en-IN" sz="3959">
                <a:solidFill>
                  <a:srgbClr val="0F0F0F"/>
                </a:solidFill>
                <a:latin typeface="Aharoni"/>
                <a:ea typeface="Aharoni"/>
                <a:cs typeface="Aharoni"/>
                <a:sym typeface="Aharoni"/>
              </a:rPr>
              <a:t>Lesson 6: Managed Service for machine learning</a:t>
            </a:r>
            <a:br>
              <a:rPr b="1" i="0" lang="en-IN" sz="1620">
                <a:solidFill>
                  <a:srgbClr val="0F0F0F"/>
                </a:solidFill>
                <a:latin typeface="Arvo"/>
                <a:ea typeface="Arvo"/>
                <a:cs typeface="Arvo"/>
                <a:sym typeface="Arvo"/>
              </a:rPr>
            </a:br>
            <a:endParaRPr sz="3600"/>
          </a:p>
        </p:txBody>
      </p:sp>
      <p:sp>
        <p:nvSpPr>
          <p:cNvPr id="340" name="Google Shape;340;p41"/>
          <p:cNvSpPr txBox="1"/>
          <p:nvPr>
            <p:ph idx="1" type="body"/>
          </p:nvPr>
        </p:nvSpPr>
        <p:spPr>
          <a:xfrm>
            <a:off x="1011936" y="2048534"/>
            <a:ext cx="10168128" cy="369417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b="1" lang="en-IN" sz="2800">
                <a:latin typeface="Aharoni"/>
                <a:ea typeface="Aharoni"/>
                <a:cs typeface="Aharoni"/>
                <a:sym typeface="Aharoni"/>
              </a:rPr>
              <a:t>M</a:t>
            </a:r>
            <a:r>
              <a:rPr b="1" i="0" lang="en-IN" sz="2800" u="none" strike="noStrike">
                <a:latin typeface="Aharoni"/>
                <a:ea typeface="Aharoni"/>
                <a:cs typeface="Aharoni"/>
                <a:sym typeface="Aharoni"/>
              </a:rPr>
              <a:t>anaged services for machine learning </a:t>
            </a:r>
            <a:r>
              <a:rPr b="0" i="0" lang="en-IN" sz="2800" u="none" strike="noStrike">
                <a:latin typeface="Aharoni"/>
                <a:ea typeface="Aharoni"/>
                <a:cs typeface="Aharoni"/>
                <a:sym typeface="Aharoni"/>
              </a:rPr>
              <a:t>, provide ready-made environment that is pre-optimized for your machine learning development.</a:t>
            </a:r>
            <a:endParaRPr sz="3600">
              <a:latin typeface="Aharoni"/>
              <a:ea typeface="Aharoni"/>
              <a:cs typeface="Aharoni"/>
              <a:sym typeface="Aharon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Artificial Intelligence in Financial Services: Tips for Risk Management |  Kramer Levin" id="139" name="Google Shape;139;p4"/>
          <p:cNvPicPr preferRelativeResize="0"/>
          <p:nvPr/>
        </p:nvPicPr>
        <p:blipFill rotWithShape="1">
          <a:blip r:embed="rId3">
            <a:alphaModFix/>
          </a:blip>
          <a:srcRect b="0" l="0" r="0" t="0"/>
          <a:stretch/>
        </p:blipFill>
        <p:spPr>
          <a:xfrm>
            <a:off x="0" y="536575"/>
            <a:ext cx="12192000" cy="5784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Compute Resources</a:t>
            </a:r>
            <a:endParaRPr/>
          </a:p>
        </p:txBody>
      </p:sp>
      <p:sp>
        <p:nvSpPr>
          <p:cNvPr id="346" name="Google Shape;346;p42"/>
          <p:cNvSpPr txBox="1"/>
          <p:nvPr>
            <p:ph idx="1" type="body"/>
          </p:nvPr>
        </p:nvSpPr>
        <p:spPr>
          <a:xfrm>
            <a:off x="1115568" y="1728216"/>
            <a:ext cx="10168128" cy="444398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b="0" i="0" lang="en-IN" sz="2800" u="none" strike="noStrike">
                <a:latin typeface="Aharoni"/>
                <a:ea typeface="Aharoni"/>
                <a:cs typeface="Aharoni"/>
                <a:sym typeface="Aharoni"/>
              </a:rPr>
              <a:t>Compute Resource is a service that provides virtual equipment (Compute Resources) by combining CPUs, Memory, and Disks to create Virtual Machines. Compute Resources are provided by virtualizing physical servers and storage devices shared by multiple users.</a:t>
            </a:r>
            <a:endParaRPr/>
          </a:p>
          <a:p>
            <a:pPr indent="0" lvl="0" marL="0" rtl="0" algn="l">
              <a:lnSpc>
                <a:spcPct val="110000"/>
              </a:lnSpc>
              <a:spcBef>
                <a:spcPts val="1000"/>
              </a:spcBef>
              <a:spcAft>
                <a:spcPts val="0"/>
              </a:spcAft>
              <a:buClr>
                <a:schemeClr val="dk1"/>
              </a:buClr>
              <a:buSzPts val="2800"/>
              <a:buNone/>
            </a:pPr>
            <a:r>
              <a:t/>
            </a:r>
            <a:endParaRPr b="0" i="0" sz="2800" u="none" strike="noStrike">
              <a:latin typeface="Aharoni"/>
              <a:ea typeface="Aharoni"/>
              <a:cs typeface="Aharoni"/>
              <a:sym typeface="Aharoni"/>
            </a:endParaRPr>
          </a:p>
          <a:p>
            <a:pPr indent="0" lvl="0" marL="0" rtl="0" algn="l">
              <a:lnSpc>
                <a:spcPct val="110000"/>
              </a:lnSpc>
              <a:spcBef>
                <a:spcPts val="1000"/>
              </a:spcBef>
              <a:spcAft>
                <a:spcPts val="0"/>
              </a:spcAft>
              <a:buClr>
                <a:schemeClr val="dk1"/>
              </a:buClr>
              <a:buSzPts val="2800"/>
              <a:buNone/>
            </a:pPr>
            <a:r>
              <a:rPr b="0" lang="en-IN" sz="2800" u="none" strike="noStrike">
                <a:latin typeface="Aharoni"/>
                <a:ea typeface="Aharoni"/>
                <a:cs typeface="Aharoni"/>
                <a:sym typeface="Aharoni"/>
              </a:rPr>
              <a:t>There are two different variations on compute targets : </a:t>
            </a:r>
            <a:r>
              <a:rPr b="1" lang="en-IN" sz="2800" u="none" strike="noStrike">
                <a:latin typeface="Aharoni"/>
                <a:ea typeface="Aharoni"/>
                <a:cs typeface="Aharoni"/>
                <a:sym typeface="Aharoni"/>
              </a:rPr>
              <a:t>training compute targets </a:t>
            </a:r>
            <a:r>
              <a:rPr b="0" lang="en-IN" sz="2800" u="none" strike="noStrike">
                <a:latin typeface="Aharoni"/>
                <a:ea typeface="Aharoni"/>
                <a:cs typeface="Aharoni"/>
                <a:sym typeface="Aharoni"/>
              </a:rPr>
              <a:t>and </a:t>
            </a:r>
            <a:r>
              <a:rPr b="1" lang="en-IN" sz="2800" u="none" strike="noStrike">
                <a:latin typeface="Aharoni"/>
                <a:ea typeface="Aharoni"/>
                <a:cs typeface="Aharoni"/>
                <a:sym typeface="Aharoni"/>
              </a:rPr>
              <a:t>inferencing compute targets </a:t>
            </a:r>
            <a:r>
              <a:rPr b="0" lang="en-IN" sz="2800" u="none" strike="noStrike">
                <a:latin typeface="Aharoni"/>
                <a:ea typeface="Aharoni"/>
                <a:cs typeface="Aharoni"/>
                <a:sym typeface="Aharoni"/>
              </a:rPr>
              <a:t>.</a:t>
            </a:r>
            <a:endParaRPr sz="3600">
              <a:latin typeface="Aharoni"/>
              <a:ea typeface="Aharoni"/>
              <a:cs typeface="Aharoni"/>
              <a:sym typeface="Aharon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Managed Notebook Environments</a:t>
            </a:r>
            <a:endParaRPr/>
          </a:p>
        </p:txBody>
      </p:sp>
      <p:sp>
        <p:nvSpPr>
          <p:cNvPr id="352" name="Google Shape;352;p43"/>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000000"/>
              </a:buClr>
              <a:buSzPts val="2800"/>
              <a:buNone/>
            </a:pPr>
            <a:r>
              <a:rPr b="0" i="0" lang="en-IN" sz="2800" u="none" strike="noStrike">
                <a:solidFill>
                  <a:srgbClr val="000000"/>
                </a:solidFill>
                <a:latin typeface="Aharoni"/>
                <a:ea typeface="Aharoni"/>
                <a:cs typeface="Aharoni"/>
                <a:sym typeface="Aharoni"/>
              </a:rPr>
              <a:t>Notebooks are made up of one or more cells that allow for the execution of the code snippets or commands within those cells.</a:t>
            </a:r>
            <a:endParaRPr/>
          </a:p>
          <a:p>
            <a:pPr indent="0" lvl="0" marL="0" rtl="0" algn="l">
              <a:lnSpc>
                <a:spcPct val="110000"/>
              </a:lnSpc>
              <a:spcBef>
                <a:spcPts val="1000"/>
              </a:spcBef>
              <a:spcAft>
                <a:spcPts val="0"/>
              </a:spcAft>
              <a:buClr>
                <a:srgbClr val="000000"/>
              </a:buClr>
              <a:buSzPts val="2800"/>
              <a:buNone/>
            </a:pPr>
            <a:r>
              <a:rPr b="0" i="0" lang="en-IN" sz="2800" u="none" strike="noStrike">
                <a:solidFill>
                  <a:srgbClr val="000000"/>
                </a:solidFill>
                <a:latin typeface="Aharoni"/>
                <a:ea typeface="Aharoni"/>
                <a:cs typeface="Aharoni"/>
                <a:sym typeface="Aharoni"/>
              </a:rPr>
              <a:t> They store commands and the results of running those commands.</a:t>
            </a:r>
            <a:endParaRPr sz="3600">
              <a:latin typeface="Aharoni"/>
              <a:ea typeface="Aharoni"/>
              <a:cs typeface="Aharoni"/>
              <a:sym typeface="Aharon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1011936" y="275151"/>
            <a:ext cx="10168128" cy="8609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Basic Modelling:</a:t>
            </a:r>
            <a:endParaRPr/>
          </a:p>
        </p:txBody>
      </p:sp>
      <p:sp>
        <p:nvSpPr>
          <p:cNvPr id="358" name="Google Shape;358;p44"/>
          <p:cNvSpPr txBox="1"/>
          <p:nvPr>
            <p:ph idx="1" type="body"/>
          </p:nvPr>
        </p:nvSpPr>
        <p:spPr>
          <a:xfrm>
            <a:off x="720435" y="1136073"/>
            <a:ext cx="11457709" cy="54467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0" i="0" lang="en-IN" u="none" strike="noStrike">
                <a:latin typeface="Aharoni"/>
                <a:ea typeface="Aharoni"/>
                <a:cs typeface="Aharoni"/>
                <a:sym typeface="Aharoni"/>
              </a:rPr>
              <a:t>Training, evaluating, and selecting the right Machine Learning models is at the core of each modern data science process.</a:t>
            </a:r>
            <a:r>
              <a:rPr i="0" lang="en-IN" u="none" strike="noStrike">
                <a:latin typeface="Aharoni"/>
                <a:ea typeface="Aharoni"/>
                <a:cs typeface="Aharoni"/>
                <a:sym typeface="Aharoni"/>
              </a:rPr>
              <a:t> It has three steps:</a:t>
            </a:r>
            <a:endParaRPr>
              <a:latin typeface="Aharoni"/>
              <a:ea typeface="Aharoni"/>
              <a:cs typeface="Aharoni"/>
              <a:sym typeface="Aharoni"/>
            </a:endParaRPr>
          </a:p>
          <a:p>
            <a:pPr indent="0" lvl="0" marL="0" rtl="0" algn="l">
              <a:lnSpc>
                <a:spcPct val="100000"/>
              </a:lnSpc>
              <a:spcBef>
                <a:spcPts val="1000"/>
              </a:spcBef>
              <a:spcAft>
                <a:spcPts val="0"/>
              </a:spcAft>
              <a:buClr>
                <a:schemeClr val="dk1"/>
              </a:buClr>
              <a:buSzPts val="2800"/>
              <a:buNone/>
            </a:pPr>
            <a:r>
              <a:rPr b="1" lang="en-IN" sz="2800" u="sng">
                <a:latin typeface="Aharoni"/>
                <a:ea typeface="Aharoni"/>
                <a:cs typeface="Aharoni"/>
                <a:sym typeface="Aharoni"/>
              </a:rPr>
              <a:t>1.</a:t>
            </a:r>
            <a:r>
              <a:rPr b="1" i="0" lang="en-IN" sz="2800" u="sng" strike="noStrike">
                <a:latin typeface="Aharoni"/>
                <a:ea typeface="Aharoni"/>
                <a:cs typeface="Aharoni"/>
                <a:sym typeface="Aharoni"/>
              </a:rPr>
              <a:t>Experiments:</a:t>
            </a:r>
            <a:endParaRPr/>
          </a:p>
          <a:p>
            <a:pPr indent="0" lvl="0" marL="0" rtl="0" algn="l">
              <a:lnSpc>
                <a:spcPct val="100000"/>
              </a:lnSpc>
              <a:spcBef>
                <a:spcPts val="1000"/>
              </a:spcBef>
              <a:spcAft>
                <a:spcPts val="0"/>
              </a:spcAft>
              <a:buClr>
                <a:schemeClr val="dk1"/>
              </a:buClr>
              <a:buSzPts val="2800"/>
              <a:buNone/>
            </a:pPr>
            <a:r>
              <a:rPr b="0" i="0" lang="en-IN" sz="2800" u="none" strike="noStrike">
                <a:latin typeface="Aharoni"/>
                <a:ea typeface="Aharoni"/>
                <a:cs typeface="Aharoni"/>
                <a:sym typeface="Aharoni"/>
              </a:rPr>
              <a:t>An </a:t>
            </a:r>
            <a:r>
              <a:rPr b="1" i="0" lang="en-IN" sz="2800" u="none" strike="noStrike">
                <a:latin typeface="Aharoni"/>
                <a:ea typeface="Aharoni"/>
                <a:cs typeface="Aharoni"/>
                <a:sym typeface="Aharoni"/>
              </a:rPr>
              <a:t>experiment </a:t>
            </a:r>
            <a:r>
              <a:rPr b="0" i="0" lang="en-IN" sz="2800" u="none" strike="noStrike">
                <a:latin typeface="Aharoni"/>
                <a:ea typeface="Aharoni"/>
                <a:cs typeface="Aharoni"/>
                <a:sym typeface="Aharoni"/>
              </a:rPr>
              <a:t>is a generic context for handling runs. Think about it as a</a:t>
            </a:r>
            <a:endParaRPr/>
          </a:p>
          <a:p>
            <a:pPr indent="0" lvl="0" marL="0" rtl="0" algn="l">
              <a:lnSpc>
                <a:spcPct val="100000"/>
              </a:lnSpc>
              <a:spcBef>
                <a:spcPts val="1000"/>
              </a:spcBef>
              <a:spcAft>
                <a:spcPts val="0"/>
              </a:spcAft>
              <a:buClr>
                <a:schemeClr val="dk1"/>
              </a:buClr>
              <a:buSzPts val="2800"/>
              <a:buNone/>
            </a:pPr>
            <a:r>
              <a:rPr b="0" i="0" lang="en-IN" sz="2800" u="none" strike="noStrike">
                <a:latin typeface="Aharoni"/>
                <a:ea typeface="Aharoni"/>
                <a:cs typeface="Aharoni"/>
                <a:sym typeface="Aharoni"/>
              </a:rPr>
              <a:t>logical entity you can use to organize your model training processes.</a:t>
            </a:r>
            <a:endParaRPr/>
          </a:p>
          <a:p>
            <a:pPr indent="0" lvl="0" marL="0" rtl="0" algn="l">
              <a:lnSpc>
                <a:spcPct val="100000"/>
              </a:lnSpc>
              <a:spcBef>
                <a:spcPts val="1000"/>
              </a:spcBef>
              <a:spcAft>
                <a:spcPts val="0"/>
              </a:spcAft>
              <a:buClr>
                <a:schemeClr val="dk1"/>
              </a:buClr>
              <a:buSzPts val="2800"/>
              <a:buNone/>
            </a:pPr>
            <a:r>
              <a:rPr lang="en-IN" sz="2800" u="sng">
                <a:latin typeface="Aharoni"/>
                <a:ea typeface="Aharoni"/>
                <a:cs typeface="Aharoni"/>
                <a:sym typeface="Aharoni"/>
              </a:rPr>
              <a:t>2.Runs:</a:t>
            </a:r>
            <a:endParaRPr/>
          </a:p>
          <a:p>
            <a:pPr indent="0" lvl="0" marL="0" rtl="0" algn="l">
              <a:lnSpc>
                <a:spcPct val="100000"/>
              </a:lnSpc>
              <a:spcBef>
                <a:spcPts val="1000"/>
              </a:spcBef>
              <a:spcAft>
                <a:spcPts val="0"/>
              </a:spcAft>
              <a:buClr>
                <a:schemeClr val="dk1"/>
              </a:buClr>
              <a:buSzPts val="2800"/>
              <a:buNone/>
            </a:pPr>
            <a:r>
              <a:rPr b="0" i="0" lang="en-IN" sz="2800" u="none" strike="noStrike">
                <a:latin typeface="Aharoni"/>
                <a:ea typeface="Aharoni"/>
                <a:cs typeface="Aharoni"/>
                <a:sym typeface="Aharoni"/>
              </a:rPr>
              <a:t>Once you have an experiment, you can create </a:t>
            </a:r>
            <a:r>
              <a:rPr b="1" i="0" lang="en-IN" sz="2800" u="none" strike="noStrike">
                <a:latin typeface="Aharoni"/>
                <a:ea typeface="Aharoni"/>
                <a:cs typeface="Aharoni"/>
                <a:sym typeface="Aharoni"/>
              </a:rPr>
              <a:t>runs </a:t>
            </a:r>
            <a:r>
              <a:rPr b="0" i="0" lang="en-IN" sz="2800" u="none" strike="noStrike">
                <a:latin typeface="Aharoni"/>
                <a:ea typeface="Aharoni"/>
                <a:cs typeface="Aharoni"/>
                <a:sym typeface="Aharoni"/>
              </a:rPr>
              <a:t>within that experiment. A run contains all artifacts associated with the training process, like output files, metrics, logs etc.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idx="1" type="body"/>
          </p:nvPr>
        </p:nvSpPr>
        <p:spPr>
          <a:xfrm>
            <a:off x="1115568" y="540327"/>
            <a:ext cx="10168128" cy="5631873"/>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b="1" i="0" lang="en-IN" u="none" strike="noStrike">
                <a:latin typeface="Aharoni"/>
                <a:ea typeface="Aharoni"/>
                <a:cs typeface="Aharoni"/>
                <a:sym typeface="Aharoni"/>
              </a:rPr>
              <a:t>Models:</a:t>
            </a:r>
            <a:endParaRPr/>
          </a:p>
          <a:p>
            <a:pPr indent="0" lvl="0" marL="0" rtl="0" algn="l">
              <a:lnSpc>
                <a:spcPct val="110000"/>
              </a:lnSpc>
              <a:spcBef>
                <a:spcPts val="1000"/>
              </a:spcBef>
              <a:spcAft>
                <a:spcPts val="0"/>
              </a:spcAft>
              <a:buClr>
                <a:schemeClr val="dk1"/>
              </a:buClr>
              <a:buSzPts val="2400"/>
              <a:buNone/>
            </a:pPr>
            <a:r>
              <a:rPr b="0" i="0" lang="en-IN" u="none" strike="noStrike">
                <a:latin typeface="Aharoni"/>
                <a:ea typeface="Aharoni"/>
                <a:cs typeface="Aharoni"/>
                <a:sym typeface="Aharoni"/>
              </a:rPr>
              <a:t>A run is used to produce a model . Essentially, a </a:t>
            </a:r>
            <a:r>
              <a:rPr b="1" i="0" lang="en-IN" u="none" strike="noStrike">
                <a:latin typeface="Aharoni"/>
                <a:ea typeface="Aharoni"/>
                <a:cs typeface="Aharoni"/>
                <a:sym typeface="Aharoni"/>
              </a:rPr>
              <a:t>model </a:t>
            </a:r>
            <a:r>
              <a:rPr b="0" i="0" lang="en-IN" u="none" strike="noStrike">
                <a:latin typeface="Aharoni"/>
                <a:ea typeface="Aharoni"/>
                <a:cs typeface="Aharoni"/>
                <a:sym typeface="Aharoni"/>
              </a:rPr>
              <a:t>is a piece of code that takes an input and produces output.</a:t>
            </a:r>
            <a:endParaRPr/>
          </a:p>
          <a:p>
            <a:pPr indent="-228600" lvl="0" marL="228600" rtl="0" algn="l">
              <a:lnSpc>
                <a:spcPct val="110000"/>
              </a:lnSpc>
              <a:spcBef>
                <a:spcPts val="1000"/>
              </a:spcBef>
              <a:spcAft>
                <a:spcPts val="0"/>
              </a:spcAft>
              <a:buClr>
                <a:schemeClr val="dk1"/>
              </a:buClr>
              <a:buSzPts val="2400"/>
              <a:buChar char="•"/>
            </a:pPr>
            <a:r>
              <a:rPr b="1" i="0" lang="en-IN" u="none" strike="noStrike">
                <a:latin typeface="Aharoni"/>
                <a:ea typeface="Aharoni"/>
                <a:cs typeface="Aharoni"/>
                <a:sym typeface="Aharoni"/>
              </a:rPr>
              <a:t>Model = algorithm + data + hyperparameters</a:t>
            </a:r>
            <a:endParaRPr sz="2800">
              <a:latin typeface="Aharoni"/>
              <a:ea typeface="Aharoni"/>
              <a:cs typeface="Aharoni"/>
              <a:sym typeface="Aharoni"/>
            </a:endParaRPr>
          </a:p>
          <a:p>
            <a:pPr indent="0" lvl="0" marL="0" rtl="0" algn="l">
              <a:lnSpc>
                <a:spcPct val="110000"/>
              </a:lnSpc>
              <a:spcBef>
                <a:spcPts val="1000"/>
              </a:spcBef>
              <a:spcAft>
                <a:spcPts val="0"/>
              </a:spcAft>
              <a:buClr>
                <a:schemeClr val="dk1"/>
              </a:buClr>
              <a:buSzPts val="3200"/>
              <a:buNone/>
            </a:pPr>
            <a:r>
              <a:rPr b="1" lang="en-IN" sz="3200" u="sng">
                <a:latin typeface="Arial"/>
                <a:ea typeface="Arial"/>
                <a:cs typeface="Arial"/>
                <a:sym typeface="Arial"/>
              </a:rPr>
              <a:t>3. </a:t>
            </a:r>
            <a:r>
              <a:rPr b="1" i="0" lang="en-IN" sz="3200" u="sng" strike="noStrike">
                <a:latin typeface="Arial"/>
                <a:ea typeface="Arial"/>
                <a:cs typeface="Arial"/>
                <a:sym typeface="Arial"/>
              </a:rPr>
              <a:t>Model Registry</a:t>
            </a:r>
            <a:endParaRPr/>
          </a:p>
          <a:p>
            <a:pPr indent="-228600" lvl="0" marL="228600" rtl="0" algn="l">
              <a:lnSpc>
                <a:spcPct val="110000"/>
              </a:lnSpc>
              <a:spcBef>
                <a:spcPts val="1000"/>
              </a:spcBef>
              <a:spcAft>
                <a:spcPts val="0"/>
              </a:spcAft>
              <a:buClr>
                <a:schemeClr val="dk1"/>
              </a:buClr>
              <a:buSzPts val="2800"/>
              <a:buChar char="•"/>
            </a:pPr>
            <a:r>
              <a:rPr b="0" i="0" lang="en-IN" sz="2800" u="none" strike="noStrike">
                <a:latin typeface="Aharoni"/>
                <a:ea typeface="Aharoni"/>
                <a:cs typeface="Aharoni"/>
                <a:sym typeface="Aharoni"/>
              </a:rPr>
              <a:t>Once we have a trained model, we can turn to the </a:t>
            </a:r>
            <a:r>
              <a:rPr b="1" i="0" lang="en-IN" sz="2800" u="none" strike="noStrike">
                <a:latin typeface="Aharoni"/>
                <a:ea typeface="Aharoni"/>
                <a:cs typeface="Aharoni"/>
                <a:sym typeface="Aharoni"/>
              </a:rPr>
              <a:t>model registry </a:t>
            </a:r>
            <a:r>
              <a:rPr b="0" i="0" lang="en-IN" sz="2800" u="none" strike="noStrike">
                <a:latin typeface="Aharoni"/>
                <a:ea typeface="Aharoni"/>
                <a:cs typeface="Aharoni"/>
                <a:sym typeface="Aharoni"/>
              </a:rPr>
              <a:t>, which</a:t>
            </a:r>
            <a:endParaRPr/>
          </a:p>
          <a:p>
            <a:pPr indent="-228600" lvl="0" marL="228600" rtl="0" algn="l">
              <a:lnSpc>
                <a:spcPct val="110000"/>
              </a:lnSpc>
              <a:spcBef>
                <a:spcPts val="1000"/>
              </a:spcBef>
              <a:spcAft>
                <a:spcPts val="0"/>
              </a:spcAft>
              <a:buClr>
                <a:schemeClr val="dk1"/>
              </a:buClr>
              <a:buSzPts val="2800"/>
              <a:buChar char="•"/>
            </a:pPr>
            <a:r>
              <a:rPr b="0" i="0" lang="en-IN" sz="2800" u="none" strike="noStrike">
                <a:latin typeface="Aharoni"/>
                <a:ea typeface="Aharoni"/>
                <a:cs typeface="Aharoni"/>
                <a:sym typeface="Aharoni"/>
              </a:rPr>
              <a:t>keeps track of all models in an Azure Machine Learning workspace.</a:t>
            </a:r>
            <a:endParaRPr sz="3600">
              <a:latin typeface="Aharoni"/>
              <a:ea typeface="Aharoni"/>
              <a:cs typeface="Aharoni"/>
              <a:sym typeface="Aharon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idx="1" type="body"/>
          </p:nvPr>
        </p:nvSpPr>
        <p:spPr>
          <a:xfrm>
            <a:off x="1115568" y="692727"/>
            <a:ext cx="10168128" cy="5479473"/>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590"/>
              <a:buNone/>
            </a:pPr>
            <a:r>
              <a:rPr b="1" i="0" lang="en-IN" sz="2590" u="sng" strike="noStrike">
                <a:latin typeface="Aharoni"/>
                <a:ea typeface="Aharoni"/>
                <a:cs typeface="Aharoni"/>
                <a:sym typeface="Aharoni"/>
              </a:rPr>
              <a:t>Advanced Modelling</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As the process of building your models becomes more complex, it becomes more</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important to get a handle on the steps to prepare your data and train your</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models in an organized way. In these scenarios, steps involved in the end-to-end</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process are:</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 Data ingestion</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 Data preparation</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 Model building &amp; training</a:t>
            </a:r>
            <a:endParaRPr/>
          </a:p>
          <a:p>
            <a:pPr indent="0" lvl="0" marL="0" rtl="0" algn="l">
              <a:lnSpc>
                <a:spcPct val="110000"/>
              </a:lnSpc>
              <a:spcBef>
                <a:spcPts val="1000"/>
              </a:spcBef>
              <a:spcAft>
                <a:spcPts val="0"/>
              </a:spcAft>
              <a:buClr>
                <a:schemeClr val="dk1"/>
              </a:buClr>
              <a:buSzPts val="2220"/>
              <a:buNone/>
            </a:pPr>
            <a:r>
              <a:rPr b="0" i="0" lang="en-IN" sz="2220" u="none" strike="noStrike">
                <a:latin typeface="Aharoni"/>
                <a:ea typeface="Aharoni"/>
                <a:cs typeface="Aharoni"/>
                <a:sym typeface="Aharoni"/>
              </a:rPr>
              <a:t>● Model deployment.</a:t>
            </a:r>
            <a:endParaRPr sz="2960">
              <a:latin typeface="Aharoni"/>
              <a:ea typeface="Aharoni"/>
              <a:cs typeface="Aharoni"/>
              <a:sym typeface="Aharon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1115568" y="437803"/>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MLOps:</a:t>
            </a:r>
            <a:endParaRPr/>
          </a:p>
        </p:txBody>
      </p:sp>
      <p:sp>
        <p:nvSpPr>
          <p:cNvPr id="374" name="Google Shape;374;p47"/>
          <p:cNvSpPr txBox="1"/>
          <p:nvPr>
            <p:ph idx="1" type="body"/>
          </p:nvPr>
        </p:nvSpPr>
        <p:spPr>
          <a:xfrm>
            <a:off x="1115568" y="1728216"/>
            <a:ext cx="10168128" cy="444398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rgbClr val="2E3D49"/>
              </a:buClr>
              <a:buSzPts val="2400"/>
              <a:buNone/>
            </a:pPr>
            <a:r>
              <a:rPr b="1" i="0" lang="en-IN" u="none" strike="noStrike">
                <a:solidFill>
                  <a:srgbClr val="2E3D49"/>
                </a:solidFill>
                <a:latin typeface="Aharoni"/>
                <a:ea typeface="Aharoni"/>
                <a:cs typeface="Aharoni"/>
                <a:sym typeface="Aharoni"/>
              </a:rPr>
              <a:t>MLOps: Creating Automatic End-to-End Integrated</a:t>
            </a:r>
            <a:endParaRPr/>
          </a:p>
          <a:p>
            <a:pPr indent="0" lvl="0" marL="0" rtl="0" algn="l">
              <a:lnSpc>
                <a:spcPct val="110000"/>
              </a:lnSpc>
              <a:spcBef>
                <a:spcPts val="1000"/>
              </a:spcBef>
              <a:spcAft>
                <a:spcPts val="0"/>
              </a:spcAft>
              <a:buClr>
                <a:srgbClr val="2E3D49"/>
              </a:buClr>
              <a:buSzPts val="2400"/>
              <a:buNone/>
            </a:pPr>
            <a:r>
              <a:rPr b="1" i="0" lang="en-IN" u="none" strike="noStrike">
                <a:solidFill>
                  <a:srgbClr val="2E3D49"/>
                </a:solidFill>
                <a:latin typeface="Aharoni"/>
                <a:ea typeface="Aharoni"/>
                <a:cs typeface="Aharoni"/>
                <a:sym typeface="Aharoni"/>
              </a:rPr>
              <a:t>Processes</a:t>
            </a:r>
            <a:endParaRPr/>
          </a:p>
          <a:p>
            <a:pPr indent="0" lvl="0" marL="0" rtl="0" algn="l">
              <a:lnSpc>
                <a:spcPct val="110000"/>
              </a:lnSpc>
              <a:spcBef>
                <a:spcPts val="1000"/>
              </a:spcBef>
              <a:spcAft>
                <a:spcPts val="0"/>
              </a:spcAft>
              <a:buClr>
                <a:srgbClr val="4F4F4F"/>
              </a:buClr>
              <a:buSzPts val="2400"/>
              <a:buNone/>
            </a:pPr>
            <a:r>
              <a:rPr b="0" i="0" lang="en-IN" u="none" strike="noStrike">
                <a:solidFill>
                  <a:srgbClr val="4F4F4F"/>
                </a:solidFill>
                <a:latin typeface="Aharoni"/>
                <a:ea typeface="Aharoni"/>
                <a:cs typeface="Aharoni"/>
                <a:sym typeface="Aharoni"/>
              </a:rPr>
              <a:t>● Model reproducibility</a:t>
            </a:r>
            <a:endParaRPr/>
          </a:p>
          <a:p>
            <a:pPr indent="0" lvl="0" marL="0" rtl="0" algn="l">
              <a:lnSpc>
                <a:spcPct val="110000"/>
              </a:lnSpc>
              <a:spcBef>
                <a:spcPts val="1000"/>
              </a:spcBef>
              <a:spcAft>
                <a:spcPts val="0"/>
              </a:spcAft>
              <a:buClr>
                <a:srgbClr val="4F4F4F"/>
              </a:buClr>
              <a:buSzPts val="2400"/>
              <a:buNone/>
            </a:pPr>
            <a:r>
              <a:rPr b="0" i="0" lang="en-IN" u="none" strike="noStrike">
                <a:solidFill>
                  <a:srgbClr val="4F4F4F"/>
                </a:solidFill>
                <a:latin typeface="Aharoni"/>
                <a:ea typeface="Aharoni"/>
                <a:cs typeface="Aharoni"/>
                <a:sym typeface="Aharoni"/>
              </a:rPr>
              <a:t>● Model Validation</a:t>
            </a:r>
            <a:endParaRPr/>
          </a:p>
          <a:p>
            <a:pPr indent="0" lvl="0" marL="0" rtl="0" algn="l">
              <a:lnSpc>
                <a:spcPct val="110000"/>
              </a:lnSpc>
              <a:spcBef>
                <a:spcPts val="1000"/>
              </a:spcBef>
              <a:spcAft>
                <a:spcPts val="0"/>
              </a:spcAft>
              <a:buClr>
                <a:srgbClr val="4F4F4F"/>
              </a:buClr>
              <a:buSzPts val="2400"/>
              <a:buNone/>
            </a:pPr>
            <a:r>
              <a:rPr b="0" i="0" lang="en-IN" u="none" strike="noStrike">
                <a:solidFill>
                  <a:srgbClr val="4F4F4F"/>
                </a:solidFill>
                <a:latin typeface="Aharoni"/>
                <a:ea typeface="Aharoni"/>
                <a:cs typeface="Aharoni"/>
                <a:sym typeface="Aharoni"/>
              </a:rPr>
              <a:t>● Model deployment</a:t>
            </a:r>
            <a:endParaRPr/>
          </a:p>
          <a:p>
            <a:pPr indent="0" lvl="0" marL="0" rtl="0" algn="l">
              <a:lnSpc>
                <a:spcPct val="110000"/>
              </a:lnSpc>
              <a:spcBef>
                <a:spcPts val="1000"/>
              </a:spcBef>
              <a:spcAft>
                <a:spcPts val="0"/>
              </a:spcAft>
              <a:buClr>
                <a:srgbClr val="4F4F4F"/>
              </a:buClr>
              <a:buSzPts val="2400"/>
              <a:buNone/>
            </a:pPr>
            <a:r>
              <a:rPr b="0" i="0" lang="en-IN" u="none" strike="noStrike">
                <a:solidFill>
                  <a:srgbClr val="4F4F4F"/>
                </a:solidFill>
                <a:latin typeface="Aharoni"/>
                <a:ea typeface="Aharoni"/>
                <a:cs typeface="Aharoni"/>
                <a:sym typeface="Aharoni"/>
              </a:rPr>
              <a:t>● Model retraining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IN">
                <a:latin typeface="Aharoni"/>
                <a:ea typeface="Aharoni"/>
                <a:cs typeface="Aharoni"/>
                <a:sym typeface="Aharoni"/>
              </a:rPr>
              <a:t>Operationalizing Models:</a:t>
            </a:r>
            <a:endParaRPr/>
          </a:p>
        </p:txBody>
      </p:sp>
      <p:sp>
        <p:nvSpPr>
          <p:cNvPr id="380" name="Google Shape;380;p48"/>
          <p:cNvSpPr txBox="1"/>
          <p:nvPr>
            <p:ph idx="1" type="body"/>
          </p:nvPr>
        </p:nvSpPr>
        <p:spPr>
          <a:xfrm>
            <a:off x="1115568" y="2036618"/>
            <a:ext cx="10168128" cy="4135582"/>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None/>
            </a:pPr>
            <a:r>
              <a:rPr b="0" i="0" lang="en-IN" sz="3200">
                <a:latin typeface="Aharoni"/>
                <a:ea typeface="Aharoni"/>
                <a:cs typeface="Aharoni"/>
                <a:sym typeface="Aharoni"/>
              </a:rPr>
              <a:t>After you have trained your machine learning model and evaluated it to the point where you are ready to use it outside your own development or test environment, you need to deploy it somewhere. Another term for this is </a:t>
            </a:r>
            <a:r>
              <a:rPr b="1" i="0" lang="en-IN" sz="3200">
                <a:latin typeface="Aharoni"/>
                <a:ea typeface="Aharoni"/>
                <a:cs typeface="Aharoni"/>
                <a:sym typeface="Aharoni"/>
              </a:rPr>
              <a:t>operationalization</a:t>
            </a:r>
            <a:r>
              <a:rPr b="0" i="0" lang="en-IN" sz="3200">
                <a:latin typeface="Aharoni"/>
                <a:ea typeface="Aharoni"/>
                <a:cs typeface="Aharoni"/>
                <a:sym typeface="Aharoni"/>
              </a:rPr>
              <a:t>.</a:t>
            </a:r>
            <a:endParaRPr sz="3200">
              <a:latin typeface="Aharoni"/>
              <a:ea typeface="Aharoni"/>
              <a:cs typeface="Aharoni"/>
              <a:sym typeface="Aharon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9"/>
          <p:cNvSpPr txBox="1"/>
          <p:nvPr>
            <p:ph type="title"/>
          </p:nvPr>
        </p:nvSpPr>
        <p:spPr>
          <a:xfrm>
            <a:off x="1115568" y="548640"/>
            <a:ext cx="10168128" cy="54088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haroni"/>
              <a:buNone/>
            </a:pPr>
            <a:r>
              <a:rPr b="0" i="0" lang="en-IN" sz="3200" u="none" strike="noStrike">
                <a:latin typeface="Aharoni"/>
                <a:ea typeface="Aharoni"/>
                <a:cs typeface="Aharoni"/>
                <a:sym typeface="Aharoni"/>
              </a:rPr>
              <a:t>Deploying a model-step by step</a:t>
            </a:r>
            <a:br>
              <a:rPr b="0" i="0" lang="en-IN" sz="3200" u="none" strike="noStrike">
                <a:latin typeface="Aharoni"/>
                <a:ea typeface="Aharoni"/>
                <a:cs typeface="Aharoni"/>
                <a:sym typeface="Aharoni"/>
              </a:rPr>
            </a:br>
            <a:br>
              <a:rPr b="0" i="0" lang="en-IN" sz="3200" u="none" strike="noStrike">
                <a:latin typeface="Aharoni"/>
                <a:ea typeface="Aharoni"/>
                <a:cs typeface="Aharoni"/>
                <a:sym typeface="Aharoni"/>
              </a:rPr>
            </a:br>
            <a:br>
              <a:rPr b="0" i="0" lang="en-IN" sz="3200" u="none" strike="noStrike">
                <a:latin typeface="Aharoni"/>
                <a:ea typeface="Aharoni"/>
                <a:cs typeface="Aharoni"/>
                <a:sym typeface="Aharoni"/>
              </a:rPr>
            </a:br>
            <a:r>
              <a:rPr b="0" i="0" lang="en-IN" sz="3200" u="none" strike="noStrike">
                <a:latin typeface="Aharoni"/>
                <a:ea typeface="Aharoni"/>
                <a:cs typeface="Aharoni"/>
                <a:sym typeface="Aharoni"/>
              </a:rPr>
              <a:t>● Get a model file</a:t>
            </a:r>
            <a:br>
              <a:rPr b="0" i="0" lang="en-IN" sz="3200" u="none" strike="noStrike">
                <a:latin typeface="Aharoni"/>
                <a:ea typeface="Aharoni"/>
                <a:cs typeface="Aharoni"/>
                <a:sym typeface="Aharoni"/>
              </a:rPr>
            </a:br>
            <a:r>
              <a:rPr b="0" i="0" lang="en-IN" sz="3200" u="none" strike="noStrike">
                <a:latin typeface="Aharoni"/>
                <a:ea typeface="Aharoni"/>
                <a:cs typeface="Aharoni"/>
                <a:sym typeface="Aharoni"/>
              </a:rPr>
              <a:t>● Create a scoring script(.py)</a:t>
            </a:r>
            <a:br>
              <a:rPr b="0" i="0" lang="en-IN" sz="3200" u="none" strike="noStrike">
                <a:latin typeface="Aharoni"/>
                <a:ea typeface="Aharoni"/>
                <a:cs typeface="Aharoni"/>
                <a:sym typeface="Aharoni"/>
              </a:rPr>
            </a:br>
            <a:r>
              <a:rPr b="0" i="0" lang="en-IN" sz="3200" u="none" strike="noStrike">
                <a:latin typeface="Aharoni"/>
                <a:ea typeface="Aharoni"/>
                <a:cs typeface="Aharoni"/>
                <a:sym typeface="Aharoni"/>
              </a:rPr>
              <a:t>● Optionally create a schema file describing the web services input(.json)</a:t>
            </a:r>
            <a:br>
              <a:rPr b="0" i="0" lang="en-IN" sz="3200" u="none" strike="noStrike">
                <a:latin typeface="Aharoni"/>
                <a:ea typeface="Aharoni"/>
                <a:cs typeface="Aharoni"/>
                <a:sym typeface="Aharoni"/>
              </a:rPr>
            </a:br>
            <a:r>
              <a:rPr b="0" i="0" lang="en-IN" sz="3200" u="none" strike="noStrike">
                <a:latin typeface="Aharoni"/>
                <a:ea typeface="Aharoni"/>
                <a:cs typeface="Aharoni"/>
                <a:sym typeface="Aharoni"/>
              </a:rPr>
              <a:t>● Create a real time web scoring service</a:t>
            </a:r>
            <a:br>
              <a:rPr b="0" i="0" lang="en-IN" sz="3200" u="none" strike="noStrike">
                <a:latin typeface="Aharoni"/>
                <a:ea typeface="Aharoni"/>
                <a:cs typeface="Aharoni"/>
                <a:sym typeface="Aharoni"/>
              </a:rPr>
            </a:br>
            <a:r>
              <a:rPr b="0" i="0" lang="en-IN" sz="3200" u="none" strike="noStrike">
                <a:latin typeface="Aharoni"/>
                <a:ea typeface="Aharoni"/>
                <a:cs typeface="Aharoni"/>
                <a:sym typeface="Aharoni"/>
              </a:rPr>
              <a:t>● Call the web service from your applications</a:t>
            </a:r>
            <a:br>
              <a:rPr b="0" i="0" lang="en-IN" sz="3200" u="none" strike="noStrike">
                <a:latin typeface="Aharoni"/>
                <a:ea typeface="Aharoni"/>
                <a:cs typeface="Aharoni"/>
                <a:sym typeface="Aharoni"/>
              </a:rPr>
            </a:br>
            <a:r>
              <a:rPr b="0" i="0" lang="en-IN" sz="3200" u="none" strike="noStrike">
                <a:latin typeface="Aharoni"/>
                <a:ea typeface="Aharoni"/>
                <a:cs typeface="Aharoni"/>
                <a:sym typeface="Aharoni"/>
              </a:rPr>
              <a:t>● Repeat the service each time you retrain the model</a:t>
            </a:r>
            <a:endParaRPr b="0" sz="6000">
              <a:latin typeface="Aharoni"/>
              <a:ea typeface="Aharoni"/>
              <a:cs typeface="Aharoni"/>
              <a:sym typeface="Aharon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11936" y="590203"/>
            <a:ext cx="10168128" cy="59352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haroni"/>
              <a:buNone/>
            </a:pPr>
            <a:r>
              <a:rPr b="1" i="0" lang="en-IN" sz="3200" u="none" strike="noStrike">
                <a:latin typeface="Aharoni"/>
                <a:ea typeface="Aharoni"/>
                <a:cs typeface="Aharoni"/>
                <a:sym typeface="Aharoni"/>
              </a:rPr>
              <a:t>Real-time Inferencing</a:t>
            </a:r>
            <a:br>
              <a:rPr b="1" i="0" lang="en-IN" sz="3200" u="none" strike="noStrike">
                <a:latin typeface="Aharoni"/>
                <a:ea typeface="Aharoni"/>
                <a:cs typeface="Aharoni"/>
                <a:sym typeface="Aharoni"/>
              </a:rPr>
            </a:br>
            <a:br>
              <a:rPr b="1" i="0" lang="en-IN" sz="2400" u="none" strike="noStrike">
                <a:latin typeface="Aharoni"/>
                <a:ea typeface="Aharoni"/>
                <a:cs typeface="Aharoni"/>
                <a:sym typeface="Aharoni"/>
              </a:rPr>
            </a:br>
            <a:br>
              <a:rPr b="1" i="0" lang="en-IN" sz="3200" u="none" strike="noStrike">
                <a:latin typeface="Aharoni"/>
                <a:ea typeface="Aharoni"/>
                <a:cs typeface="Aharoni"/>
                <a:sym typeface="Aharoni"/>
              </a:rPr>
            </a:br>
            <a:r>
              <a:rPr b="0" i="0" lang="en-IN" sz="3200" u="none" strike="noStrike">
                <a:latin typeface="Aharoni"/>
                <a:ea typeface="Aharoni"/>
                <a:cs typeface="Aharoni"/>
                <a:sym typeface="Aharoni"/>
              </a:rPr>
              <a:t>The model training process can be very compute-intensive, with training times that can potentially span across many hours, days, or even weeks. A trained model, on the other hand, is used to make decisions on new data quickly. In other words, it infers things about new data it is given based on its training.</a:t>
            </a:r>
            <a:br>
              <a:rPr b="0" i="0" lang="en-IN" sz="3200" u="none" strike="noStrike">
                <a:latin typeface="Aharoni"/>
                <a:ea typeface="Aharoni"/>
                <a:cs typeface="Aharoni"/>
                <a:sym typeface="Aharoni"/>
              </a:rPr>
            </a:br>
            <a:r>
              <a:rPr b="0" i="0" lang="en-IN" sz="3200" u="none" strike="noStrike">
                <a:latin typeface="Aharoni"/>
                <a:ea typeface="Aharoni"/>
                <a:cs typeface="Aharoni"/>
                <a:sym typeface="Aharoni"/>
              </a:rPr>
              <a:t>Making these decisions on new data on-demand is called </a:t>
            </a:r>
            <a:r>
              <a:rPr b="1" i="0" lang="en-IN" sz="3200" u="none" strike="noStrike">
                <a:latin typeface="Aharoni"/>
                <a:ea typeface="Aharoni"/>
                <a:cs typeface="Aharoni"/>
                <a:sym typeface="Aharoni"/>
              </a:rPr>
              <a:t>real-time inferencing.</a:t>
            </a:r>
            <a:endParaRPr sz="4400">
              <a:latin typeface="Aharoni"/>
              <a:ea typeface="Aharoni"/>
              <a:cs typeface="Aharoni"/>
              <a:sym typeface="Aharon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ph idx="1" type="body"/>
          </p:nvPr>
        </p:nvSpPr>
        <p:spPr>
          <a:xfrm>
            <a:off x="1115568" y="457200"/>
            <a:ext cx="10168128" cy="640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None/>
            </a:pPr>
            <a:r>
              <a:rPr b="1" i="0" lang="en-IN" sz="4000" u="none" strike="noStrike">
                <a:latin typeface="Aharoni"/>
                <a:ea typeface="Aharoni"/>
                <a:cs typeface="Aharoni"/>
                <a:sym typeface="Aharoni"/>
              </a:rPr>
              <a:t>Batch Inferencing</a:t>
            </a:r>
            <a:endParaRPr/>
          </a:p>
          <a:p>
            <a:pPr indent="0" lvl="0" marL="0" rtl="0" algn="l">
              <a:lnSpc>
                <a:spcPct val="100000"/>
              </a:lnSpc>
              <a:spcBef>
                <a:spcPts val="1000"/>
              </a:spcBef>
              <a:spcAft>
                <a:spcPts val="0"/>
              </a:spcAft>
              <a:buClr>
                <a:schemeClr val="dk1"/>
              </a:buClr>
              <a:buSzPts val="2600"/>
              <a:buNone/>
            </a:pPr>
            <a:r>
              <a:t/>
            </a:r>
            <a:endParaRPr b="1" i="0" sz="2600" u="none" strike="noStrike">
              <a:latin typeface="Aharoni"/>
              <a:ea typeface="Aharoni"/>
              <a:cs typeface="Aharoni"/>
              <a:sym typeface="Aharoni"/>
            </a:endParaRPr>
          </a:p>
          <a:p>
            <a:pPr indent="0" lvl="0" marL="0" rtl="0" algn="l">
              <a:lnSpc>
                <a:spcPct val="100000"/>
              </a:lnSpc>
              <a:spcBef>
                <a:spcPts val="1000"/>
              </a:spcBef>
              <a:spcAft>
                <a:spcPts val="0"/>
              </a:spcAft>
              <a:buClr>
                <a:schemeClr val="dk1"/>
              </a:buClr>
              <a:buSzPts val="2600"/>
              <a:buNone/>
            </a:pPr>
            <a:r>
              <a:rPr b="0" i="0" lang="en-IN" sz="2600" u="none" strike="noStrike">
                <a:latin typeface="Aharoni"/>
                <a:ea typeface="Aharoni"/>
                <a:cs typeface="Aharoni"/>
                <a:sym typeface="Aharoni"/>
              </a:rPr>
              <a:t>Unlike real-time inferencing, which makes predictions on data as it is received, </a:t>
            </a:r>
            <a:r>
              <a:rPr b="1" i="0" lang="en-IN" sz="2600" u="none" strike="noStrike">
                <a:latin typeface="Aharoni"/>
                <a:ea typeface="Aharoni"/>
                <a:cs typeface="Aharoni"/>
                <a:sym typeface="Aharoni"/>
              </a:rPr>
              <a:t>batch inferencing </a:t>
            </a:r>
            <a:r>
              <a:rPr b="0" i="0" lang="en-IN" sz="2600" u="none" strike="noStrike">
                <a:latin typeface="Aharoni"/>
                <a:ea typeface="Aharoni"/>
                <a:cs typeface="Aharoni"/>
                <a:sym typeface="Aharoni"/>
              </a:rPr>
              <a:t>is run on large quantities (batches) of existing data.</a:t>
            </a:r>
            <a:endParaRPr/>
          </a:p>
          <a:p>
            <a:pPr indent="0" lvl="0" marL="0" rtl="0" algn="l">
              <a:lnSpc>
                <a:spcPct val="100000"/>
              </a:lnSpc>
              <a:spcBef>
                <a:spcPts val="1000"/>
              </a:spcBef>
              <a:spcAft>
                <a:spcPts val="0"/>
              </a:spcAft>
              <a:buClr>
                <a:schemeClr val="dk1"/>
              </a:buClr>
              <a:buSzPts val="2600"/>
              <a:buNone/>
            </a:pPr>
            <a:r>
              <a:rPr b="0" i="0" lang="en-IN" sz="2600" u="none" strike="noStrike">
                <a:latin typeface="Aharoni"/>
                <a:ea typeface="Aharoni"/>
                <a:cs typeface="Aharoni"/>
                <a:sym typeface="Aharoni"/>
              </a:rPr>
              <a:t>Typically, batch inferencing is run on a recurring schedule against data stored in a database or other data store.</a:t>
            </a:r>
            <a:endParaRPr/>
          </a:p>
          <a:p>
            <a:pPr indent="0" lvl="0" marL="0" rtl="0" algn="l">
              <a:lnSpc>
                <a:spcPct val="100000"/>
              </a:lnSpc>
              <a:spcBef>
                <a:spcPts val="1000"/>
              </a:spcBef>
              <a:spcAft>
                <a:spcPts val="0"/>
              </a:spcAft>
              <a:buClr>
                <a:schemeClr val="dk1"/>
              </a:buClr>
              <a:buSzPts val="2600"/>
              <a:buNone/>
            </a:pPr>
            <a:r>
              <a:rPr b="0" i="0" lang="en-IN" sz="2600" u="none" strike="noStrike">
                <a:latin typeface="Aharoni"/>
                <a:ea typeface="Aharoni"/>
                <a:cs typeface="Aharoni"/>
                <a:sym typeface="Aharoni"/>
              </a:rPr>
              <a:t>Batch Inferencing is used when</a:t>
            </a:r>
            <a:endParaRPr/>
          </a:p>
          <a:p>
            <a:pPr indent="0" lvl="0" marL="0" rtl="0" algn="l">
              <a:lnSpc>
                <a:spcPct val="100000"/>
              </a:lnSpc>
              <a:spcBef>
                <a:spcPts val="1000"/>
              </a:spcBef>
              <a:spcAft>
                <a:spcPts val="0"/>
              </a:spcAft>
              <a:buClr>
                <a:schemeClr val="dk1"/>
              </a:buClr>
              <a:buSzPts val="2600"/>
              <a:buNone/>
            </a:pPr>
            <a:r>
              <a:rPr b="0" i="0" lang="en-IN" sz="2600" u="none" strike="noStrike">
                <a:latin typeface="Aharoni"/>
                <a:ea typeface="Aharoni"/>
                <a:cs typeface="Aharoni"/>
                <a:sym typeface="Aharoni"/>
              </a:rPr>
              <a:t>● No need for real-time</a:t>
            </a:r>
            <a:endParaRPr/>
          </a:p>
          <a:p>
            <a:pPr indent="0" lvl="0" marL="0" rtl="0" algn="l">
              <a:lnSpc>
                <a:spcPct val="100000"/>
              </a:lnSpc>
              <a:spcBef>
                <a:spcPts val="1000"/>
              </a:spcBef>
              <a:spcAft>
                <a:spcPts val="0"/>
              </a:spcAft>
              <a:buClr>
                <a:schemeClr val="dk1"/>
              </a:buClr>
              <a:buSzPts val="2600"/>
              <a:buNone/>
            </a:pPr>
            <a:r>
              <a:rPr b="0" i="0" lang="en-IN" sz="2600" u="none" strike="noStrike">
                <a:latin typeface="Aharoni"/>
                <a:ea typeface="Aharoni"/>
                <a:cs typeface="Aharoni"/>
                <a:sym typeface="Aharoni"/>
              </a:rPr>
              <a:t>● Inferencing results can be persisted</a:t>
            </a:r>
            <a:endParaRPr/>
          </a:p>
          <a:p>
            <a:pPr indent="0" lvl="0" marL="0" rtl="0" algn="l">
              <a:lnSpc>
                <a:spcPct val="100000"/>
              </a:lnSpc>
              <a:spcBef>
                <a:spcPts val="1000"/>
              </a:spcBef>
              <a:spcAft>
                <a:spcPts val="0"/>
              </a:spcAft>
              <a:buClr>
                <a:schemeClr val="dk1"/>
              </a:buClr>
              <a:buSzPts val="2600"/>
              <a:buNone/>
            </a:pPr>
            <a:r>
              <a:rPr b="0" i="0" lang="en-IN" sz="2600" u="none" strike="noStrike">
                <a:latin typeface="Aharoni"/>
                <a:ea typeface="Aharoni"/>
                <a:cs typeface="Aharoni"/>
                <a:sym typeface="Aharoni"/>
              </a:rPr>
              <a:t>● Post-processing or analysis on the prediction is needed</a:t>
            </a:r>
            <a:endParaRPr/>
          </a:p>
          <a:p>
            <a:pPr indent="0" lvl="0" marL="0" rtl="0" algn="l">
              <a:lnSpc>
                <a:spcPct val="100000"/>
              </a:lnSpc>
              <a:spcBef>
                <a:spcPts val="1000"/>
              </a:spcBef>
              <a:spcAft>
                <a:spcPts val="0"/>
              </a:spcAft>
              <a:buClr>
                <a:schemeClr val="dk1"/>
              </a:buClr>
              <a:buSzPts val="2600"/>
              <a:buNone/>
            </a:pPr>
            <a:r>
              <a:rPr b="0" i="0" lang="en-IN" sz="2600" u="none" strike="noStrike">
                <a:latin typeface="Aharoni"/>
                <a:ea typeface="Aharoni"/>
                <a:cs typeface="Aharoni"/>
                <a:sym typeface="Aharoni"/>
              </a:rPr>
              <a:t>● Inferencing is complex</a:t>
            </a:r>
            <a:endParaRPr>
              <a:latin typeface="Aharoni"/>
              <a:ea typeface="Aharoni"/>
              <a:cs typeface="Aharoni"/>
              <a:sym typeface="Ahar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idx="1" type="body"/>
          </p:nvPr>
        </p:nvSpPr>
        <p:spPr>
          <a:xfrm>
            <a:off x="1115568" y="775855"/>
            <a:ext cx="10168128" cy="53963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3600"/>
              <a:buNone/>
            </a:pPr>
            <a:r>
              <a:rPr lang="en-IN" sz="3600">
                <a:latin typeface="Aharoni"/>
                <a:ea typeface="Aharoni"/>
                <a:cs typeface="Aharoni"/>
                <a:sym typeface="Aharoni"/>
              </a:rPr>
              <a:t>W</a:t>
            </a:r>
            <a:r>
              <a:rPr b="0" lang="en-IN" sz="3600" u="none" strike="noStrike">
                <a:latin typeface="Aharoni"/>
                <a:ea typeface="Aharoni"/>
                <a:cs typeface="Aharoni"/>
                <a:sym typeface="Aharoni"/>
              </a:rPr>
              <a:t>e can see that Traditional Programming consists of only two steps: </a:t>
            </a:r>
            <a:endParaRPr/>
          </a:p>
          <a:p>
            <a:pPr indent="0" lvl="0" marL="0" rtl="0" algn="l">
              <a:lnSpc>
                <a:spcPct val="110000"/>
              </a:lnSpc>
              <a:spcBef>
                <a:spcPts val="1000"/>
              </a:spcBef>
              <a:spcAft>
                <a:spcPts val="0"/>
              </a:spcAft>
              <a:buClr>
                <a:schemeClr val="dk1"/>
              </a:buClr>
              <a:buSzPts val="3600"/>
              <a:buNone/>
            </a:pPr>
            <a:r>
              <a:rPr b="0" lang="en-IN" sz="3600" u="none" strike="noStrike">
                <a:latin typeface="Aharoni"/>
                <a:ea typeface="Aharoni"/>
                <a:cs typeface="Aharoni"/>
                <a:sym typeface="Aharoni"/>
              </a:rPr>
              <a:t>Command &gt; Action. </a:t>
            </a:r>
            <a:endParaRPr/>
          </a:p>
          <a:p>
            <a:pPr indent="0" lvl="0" marL="0" rtl="0" algn="l">
              <a:lnSpc>
                <a:spcPct val="110000"/>
              </a:lnSpc>
              <a:spcBef>
                <a:spcPts val="1000"/>
              </a:spcBef>
              <a:spcAft>
                <a:spcPts val="0"/>
              </a:spcAft>
              <a:buClr>
                <a:schemeClr val="dk1"/>
              </a:buClr>
              <a:buSzPts val="3600"/>
              <a:buNone/>
            </a:pPr>
            <a:r>
              <a:t/>
            </a:r>
            <a:endParaRPr b="0" sz="3600" u="none" strike="noStrike">
              <a:latin typeface="Aharoni"/>
              <a:ea typeface="Aharoni"/>
              <a:cs typeface="Aharoni"/>
              <a:sym typeface="Aharoni"/>
            </a:endParaRPr>
          </a:p>
          <a:p>
            <a:pPr indent="0" lvl="0" marL="0" rtl="0" algn="l">
              <a:lnSpc>
                <a:spcPct val="110000"/>
              </a:lnSpc>
              <a:spcBef>
                <a:spcPts val="1000"/>
              </a:spcBef>
              <a:spcAft>
                <a:spcPts val="0"/>
              </a:spcAft>
              <a:buClr>
                <a:schemeClr val="dk1"/>
              </a:buClr>
              <a:buSzPts val="3600"/>
              <a:buNone/>
            </a:pPr>
            <a:r>
              <a:rPr b="0" lang="en-IN" sz="3600" u="none" strike="noStrike">
                <a:latin typeface="Aharoni"/>
                <a:ea typeface="Aharoni"/>
                <a:cs typeface="Aharoni"/>
                <a:sym typeface="Aharoni"/>
              </a:rPr>
              <a:t>Machine learning entails a three-step process: Data &gt; Model &gt; 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idx="1" type="body"/>
          </p:nvPr>
        </p:nvSpPr>
        <p:spPr>
          <a:xfrm>
            <a:off x="1115568" y="443345"/>
            <a:ext cx="10168128" cy="572885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3600"/>
              <a:buChar char="•"/>
            </a:pPr>
            <a:r>
              <a:rPr lang="en-IN" sz="3600">
                <a:latin typeface="Aharoni"/>
                <a:ea typeface="Aharoni"/>
                <a:cs typeface="Aharoni"/>
                <a:sym typeface="Aharoni"/>
              </a:rPr>
              <a:t>Traditional Programming:</a:t>
            </a:r>
            <a:endParaRPr/>
          </a:p>
          <a:p>
            <a:pPr indent="0" lvl="0" marL="0" rtl="0" algn="l">
              <a:lnSpc>
                <a:spcPct val="100000"/>
              </a:lnSpc>
              <a:spcBef>
                <a:spcPts val="1000"/>
              </a:spcBef>
              <a:spcAft>
                <a:spcPts val="0"/>
              </a:spcAft>
              <a:buClr>
                <a:srgbClr val="212121"/>
              </a:buClr>
              <a:buSzPts val="3600"/>
              <a:buNone/>
            </a:pPr>
            <a:r>
              <a:rPr lang="en-IN" sz="3600">
                <a:solidFill>
                  <a:srgbClr val="212121"/>
                </a:solidFill>
                <a:latin typeface="Aharoni"/>
                <a:ea typeface="Aharoni"/>
                <a:cs typeface="Aharoni"/>
                <a:sym typeface="Aharoni"/>
              </a:rPr>
              <a:t>T</a:t>
            </a:r>
            <a:r>
              <a:rPr b="0" i="0" lang="en-IN" sz="3600">
                <a:solidFill>
                  <a:srgbClr val="212121"/>
                </a:solidFill>
                <a:latin typeface="Aharoni"/>
                <a:ea typeface="Aharoni"/>
                <a:cs typeface="Aharoni"/>
                <a:sym typeface="Aharoni"/>
              </a:rPr>
              <a:t>akes Rules and data as an input to deliver answer can be used in transactional system ,in library management etc.</a:t>
            </a:r>
            <a:endParaRPr/>
          </a:p>
          <a:p>
            <a:pPr indent="0" lvl="0" marL="0" rtl="0" algn="l">
              <a:lnSpc>
                <a:spcPct val="100000"/>
              </a:lnSpc>
              <a:spcBef>
                <a:spcPts val="1000"/>
              </a:spcBef>
              <a:spcAft>
                <a:spcPts val="0"/>
              </a:spcAft>
              <a:buClr>
                <a:schemeClr val="dk1"/>
              </a:buClr>
              <a:buSzPts val="3600"/>
              <a:buNone/>
            </a:pPr>
            <a:r>
              <a:t/>
            </a:r>
            <a:endParaRPr b="0" i="0" sz="3600">
              <a:solidFill>
                <a:srgbClr val="212121"/>
              </a:solidFill>
              <a:latin typeface="Aharoni"/>
              <a:ea typeface="Aharoni"/>
              <a:cs typeface="Aharoni"/>
              <a:sym typeface="Aharoni"/>
            </a:endParaRPr>
          </a:p>
          <a:p>
            <a:pPr indent="-228600" lvl="0" marL="228600" rtl="0" algn="l">
              <a:lnSpc>
                <a:spcPct val="100000"/>
              </a:lnSpc>
              <a:spcBef>
                <a:spcPts val="1000"/>
              </a:spcBef>
              <a:spcAft>
                <a:spcPts val="0"/>
              </a:spcAft>
              <a:buClr>
                <a:srgbClr val="212121"/>
              </a:buClr>
              <a:buSzPts val="3600"/>
              <a:buChar char="•"/>
            </a:pPr>
            <a:r>
              <a:rPr b="1" i="0" lang="en-IN" sz="3600">
                <a:solidFill>
                  <a:srgbClr val="212121"/>
                </a:solidFill>
                <a:latin typeface="Aharoni"/>
                <a:ea typeface="Aharoni"/>
                <a:cs typeface="Aharoni"/>
                <a:sym typeface="Aharoni"/>
              </a:rPr>
              <a:t>Machine learning : </a:t>
            </a:r>
            <a:endParaRPr/>
          </a:p>
          <a:p>
            <a:pPr indent="0" lvl="0" marL="0" rtl="0" algn="l">
              <a:lnSpc>
                <a:spcPct val="100000"/>
              </a:lnSpc>
              <a:spcBef>
                <a:spcPts val="1000"/>
              </a:spcBef>
              <a:spcAft>
                <a:spcPts val="0"/>
              </a:spcAft>
              <a:buClr>
                <a:srgbClr val="212121"/>
              </a:buClr>
              <a:buSzPts val="3600"/>
              <a:buNone/>
            </a:pPr>
            <a:r>
              <a:rPr b="0" i="0" lang="en-IN" sz="3600">
                <a:solidFill>
                  <a:srgbClr val="212121"/>
                </a:solidFill>
                <a:latin typeface="Aharoni"/>
                <a:ea typeface="Aharoni"/>
                <a:cs typeface="Aharoni"/>
                <a:sym typeface="Aharoni"/>
              </a:rPr>
              <a:t>It takes answers and data as input to deliver rules as an output can be used in fraud detection system ,in anomaly detection etc.</a:t>
            </a:r>
            <a:endParaRPr b="1" i="0" sz="3600">
              <a:solidFill>
                <a:srgbClr val="212121"/>
              </a:solidFill>
              <a:latin typeface="Aharoni"/>
              <a:ea typeface="Aharoni"/>
              <a:cs typeface="Aharoni"/>
              <a:sym typeface="Aharoni"/>
            </a:endParaRPr>
          </a:p>
          <a:p>
            <a:pPr indent="0" lvl="0" marL="0" rtl="0" algn="l">
              <a:lnSpc>
                <a:spcPct val="100000"/>
              </a:lnSpc>
              <a:spcBef>
                <a:spcPts val="1000"/>
              </a:spcBef>
              <a:spcAft>
                <a:spcPts val="0"/>
              </a:spcAft>
              <a:buClr>
                <a:schemeClr val="dk1"/>
              </a:buClr>
              <a:buSzPts val="2400"/>
              <a:buNone/>
            </a:pPr>
            <a:r>
              <a:t/>
            </a:r>
            <a:endParaRPr b="1">
              <a:solidFill>
                <a:srgbClr val="212121"/>
              </a:solidFill>
              <a:latin typeface="Aharoni"/>
              <a:ea typeface="Aharoni"/>
              <a:cs typeface="Aharoni"/>
              <a:sym typeface="Aharoni"/>
            </a:endParaRPr>
          </a:p>
          <a:p>
            <a:pPr indent="0" lvl="0" marL="0" rtl="0" algn="l">
              <a:lnSpc>
                <a:spcPct val="100000"/>
              </a:lnSpc>
              <a:spcBef>
                <a:spcPts val="1000"/>
              </a:spcBef>
              <a:spcAft>
                <a:spcPts val="0"/>
              </a:spcAft>
              <a:buClr>
                <a:schemeClr val="dk1"/>
              </a:buClr>
              <a:buSzPts val="2400"/>
              <a:buNone/>
            </a:pPr>
            <a:r>
              <a:t/>
            </a:r>
            <a:endParaRPr b="1">
              <a:solidFill>
                <a:srgbClr val="212121"/>
              </a:solidFill>
              <a:latin typeface="Aharoni"/>
              <a:ea typeface="Aharoni"/>
              <a:cs typeface="Aharoni"/>
              <a:sym typeface="Aharoni"/>
            </a:endParaRPr>
          </a:p>
          <a:p>
            <a:pPr indent="0" lvl="0" marL="0" rtl="0" algn="l">
              <a:lnSpc>
                <a:spcPct val="100000"/>
              </a:lnSpc>
              <a:spcBef>
                <a:spcPts val="1000"/>
              </a:spcBef>
              <a:spcAft>
                <a:spcPts val="0"/>
              </a:spcAft>
              <a:buClr>
                <a:schemeClr val="dk1"/>
              </a:buClr>
              <a:buSzPts val="2400"/>
              <a:buNone/>
            </a:pPr>
            <a:r>
              <a:t/>
            </a:r>
            <a:endParaRPr b="1" i="0">
              <a:solidFill>
                <a:srgbClr val="212121"/>
              </a:solidFill>
              <a:latin typeface="Aharoni"/>
              <a:ea typeface="Aharoni"/>
              <a:cs typeface="Aharoni"/>
              <a:sym typeface="Aharoni"/>
            </a:endParaRPr>
          </a:p>
          <a:p>
            <a:pPr indent="0" lvl="0" marL="0" rtl="0" algn="l">
              <a:lnSpc>
                <a:spcPct val="100000"/>
              </a:lnSpc>
              <a:spcBef>
                <a:spcPts val="10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idx="1" type="body"/>
          </p:nvPr>
        </p:nvSpPr>
        <p:spPr>
          <a:xfrm>
            <a:off x="1115568" y="415636"/>
            <a:ext cx="10168128" cy="575656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3600"/>
              <a:buChar char="•"/>
            </a:pPr>
            <a:r>
              <a:rPr lang="en-IN" sz="3600">
                <a:latin typeface="Aharoni"/>
                <a:ea typeface="Aharoni"/>
                <a:cs typeface="Aharoni"/>
                <a:sym typeface="Aharoni"/>
              </a:rPr>
              <a:t>If you want to create a function that multiplies two numbers then </a:t>
            </a:r>
            <a:r>
              <a:rPr i="1" lang="en-IN" sz="3600" u="sng">
                <a:latin typeface="Aharoni"/>
                <a:ea typeface="Aharoni"/>
                <a:cs typeface="Aharoni"/>
                <a:sym typeface="Aharoni"/>
              </a:rPr>
              <a:t>Traditional Programming</a:t>
            </a:r>
            <a:r>
              <a:rPr lang="en-IN" sz="3600">
                <a:latin typeface="Aharoni"/>
                <a:ea typeface="Aharoni"/>
                <a:cs typeface="Aharoni"/>
                <a:sym typeface="Aharoni"/>
              </a:rPr>
              <a:t> is Best Approach.</a:t>
            </a:r>
            <a:endParaRPr/>
          </a:p>
          <a:p>
            <a:pPr indent="-228600" lvl="0" marL="228600" rtl="0" algn="l">
              <a:lnSpc>
                <a:spcPct val="110000"/>
              </a:lnSpc>
              <a:spcBef>
                <a:spcPts val="1000"/>
              </a:spcBef>
              <a:spcAft>
                <a:spcPts val="0"/>
              </a:spcAft>
              <a:buClr>
                <a:schemeClr val="dk1"/>
              </a:buClr>
              <a:buSzPts val="3600"/>
              <a:buChar char="•"/>
            </a:pPr>
            <a:r>
              <a:rPr lang="en-IN" sz="3600">
                <a:latin typeface="Aharoni"/>
                <a:ea typeface="Aharoni"/>
                <a:cs typeface="Aharoni"/>
                <a:sym typeface="Aharoni"/>
              </a:rPr>
              <a:t>You have some images that contain handwritten numbers. You want to create a program that will recognize which number is in each picture, but you're not sure exactly what characteristics can be used to best tell the numbers apart. </a:t>
            </a:r>
            <a:r>
              <a:rPr i="1" lang="en-IN" sz="3600" u="sng">
                <a:latin typeface="Aharoni"/>
                <a:ea typeface="Aharoni"/>
                <a:cs typeface="Aharoni"/>
                <a:sym typeface="Aharoni"/>
              </a:rPr>
              <a:t>ML will be used 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IN"/>
              <a:t>History Of ML</a:t>
            </a:r>
            <a:endParaRPr/>
          </a:p>
        </p:txBody>
      </p:sp>
      <p:sp>
        <p:nvSpPr>
          <p:cNvPr id="160" name="Google Shape;160;p8"/>
          <p:cNvSpPr txBox="1"/>
          <p:nvPr>
            <p:ph idx="1" type="body"/>
          </p:nvPr>
        </p:nvSpPr>
        <p:spPr>
          <a:xfrm>
            <a:off x="1115568" y="1898073"/>
            <a:ext cx="10168128" cy="4274127"/>
          </a:xfrm>
          <a:prstGeom prst="rect">
            <a:avLst/>
          </a:prstGeom>
          <a:noFill/>
          <a:ln>
            <a:noFill/>
          </a:ln>
        </p:spPr>
        <p:txBody>
          <a:bodyPr anchorCtr="0" anchor="t" bIns="45700" lIns="91425" spcFirstLastPara="1" rIns="91425" wrap="square" tIns="45700">
            <a:normAutofit/>
          </a:bodyPr>
          <a:lstStyle/>
          <a:p>
            <a:pPr indent="-131445" lvl="0" marL="228600" rtl="0" algn="l">
              <a:lnSpc>
                <a:spcPct val="90000"/>
              </a:lnSpc>
              <a:spcBef>
                <a:spcPts val="0"/>
              </a:spcBef>
              <a:spcAft>
                <a:spcPts val="0"/>
              </a:spcAft>
              <a:buClr>
                <a:schemeClr val="dk1"/>
              </a:buClr>
              <a:buSzPts val="1530"/>
              <a:buNone/>
            </a:pPr>
            <a:r>
              <a:t/>
            </a:r>
            <a:endParaRPr sz="1530" strike="noStrike">
              <a:solidFill>
                <a:srgbClr val="000000"/>
              </a:solidFill>
              <a:latin typeface="Aharoni"/>
              <a:ea typeface="Aharoni"/>
              <a:cs typeface="Aharoni"/>
              <a:sym typeface="Aharoni"/>
            </a:endParaRPr>
          </a:p>
          <a:p>
            <a:pPr indent="-228600" lvl="0" marL="228600" rtl="0" algn="l">
              <a:lnSpc>
                <a:spcPct val="90000"/>
              </a:lnSpc>
              <a:spcBef>
                <a:spcPts val="1000"/>
              </a:spcBef>
              <a:spcAft>
                <a:spcPts val="0"/>
              </a:spcAft>
              <a:buClr>
                <a:srgbClr val="000000"/>
              </a:buClr>
              <a:buSzPts val="2635"/>
              <a:buChar char="•"/>
            </a:pPr>
            <a:r>
              <a:rPr lang="en-IN" sz="2635">
                <a:solidFill>
                  <a:srgbClr val="000000"/>
                </a:solidFill>
                <a:latin typeface="Aharoni"/>
                <a:ea typeface="Aharoni"/>
                <a:cs typeface="Aharoni"/>
                <a:sym typeface="Aharoni"/>
              </a:rPr>
              <a:t>1950’s</a:t>
            </a:r>
            <a:r>
              <a:rPr lang="en-IN" sz="2635" strike="noStrike">
                <a:solidFill>
                  <a:srgbClr val="000000"/>
                </a:solidFill>
                <a:latin typeface="Aharoni"/>
                <a:ea typeface="Aharoni"/>
                <a:cs typeface="Aharoni"/>
                <a:sym typeface="Aharoni"/>
              </a:rPr>
              <a:t> - AI came up where the main motive was building programs that was copying the way humans think and act. </a:t>
            </a:r>
            <a:endParaRPr/>
          </a:p>
          <a:p>
            <a:pPr indent="-228600" lvl="0" marL="228600" rtl="0" algn="l">
              <a:lnSpc>
                <a:spcPct val="90000"/>
              </a:lnSpc>
              <a:spcBef>
                <a:spcPts val="1000"/>
              </a:spcBef>
              <a:spcAft>
                <a:spcPts val="0"/>
              </a:spcAft>
              <a:buClr>
                <a:srgbClr val="000000"/>
              </a:buClr>
              <a:buSzPts val="2635"/>
              <a:buChar char="•"/>
            </a:pPr>
            <a:r>
              <a:rPr lang="en-IN" sz="2635" strike="noStrike">
                <a:solidFill>
                  <a:srgbClr val="000000"/>
                </a:solidFill>
                <a:latin typeface="Aharoni"/>
                <a:ea typeface="Aharoni"/>
                <a:cs typeface="Aharoni"/>
                <a:sym typeface="Aharoni"/>
              </a:rPr>
              <a:t>1980’s - Focus shifted towards specific areas of AI. One of the area is ML, which is writing programs to identify patterns without explicitly being, programmed to do so. Neural nets were, inspired by the structure of human brains. </a:t>
            </a:r>
            <a:endParaRPr/>
          </a:p>
          <a:p>
            <a:pPr indent="-228600" lvl="0" marL="228600" rtl="0" algn="l">
              <a:lnSpc>
                <a:spcPct val="90000"/>
              </a:lnSpc>
              <a:spcBef>
                <a:spcPts val="1000"/>
              </a:spcBef>
              <a:spcAft>
                <a:spcPts val="0"/>
              </a:spcAft>
              <a:buClr>
                <a:srgbClr val="000000"/>
              </a:buClr>
              <a:buSzPts val="2635"/>
              <a:buChar char="•"/>
            </a:pPr>
            <a:r>
              <a:rPr lang="en-IN" sz="2635" strike="noStrike">
                <a:solidFill>
                  <a:srgbClr val="000000"/>
                </a:solidFill>
                <a:latin typeface="Aharoni"/>
                <a:ea typeface="Aharoni"/>
                <a:cs typeface="Aharoni"/>
                <a:sym typeface="Aharoni"/>
              </a:rPr>
              <a:t>2010’s - Power of computers got neural nets back into spotlight. Large neural nets with many hidden layers and hidden nodes. Examples are Language processing and Image classification. That is how the term Deep Learning came into picture. </a:t>
            </a:r>
            <a:endParaRPr/>
          </a:p>
          <a:p>
            <a:pPr indent="-99060" lvl="0" marL="228600" rtl="0" algn="l">
              <a:lnSpc>
                <a:spcPct val="90000"/>
              </a:lnSpc>
              <a:spcBef>
                <a:spcPts val="1000"/>
              </a:spcBef>
              <a:spcAft>
                <a:spcPts val="0"/>
              </a:spcAft>
              <a:buClr>
                <a:schemeClr val="dk1"/>
              </a:buClr>
              <a:buSzPts val="2040"/>
              <a:buNone/>
            </a:pPr>
            <a:r>
              <a:t/>
            </a:r>
            <a:endParaRPr sz="20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9"/>
          <p:cNvPicPr preferRelativeResize="0"/>
          <p:nvPr>
            <p:ph idx="1" type="body"/>
          </p:nvPr>
        </p:nvPicPr>
        <p:blipFill rotWithShape="1">
          <a:blip r:embed="rId3">
            <a:alphaModFix/>
          </a:blip>
          <a:srcRect b="0" l="0" r="0" t="0"/>
          <a:stretch/>
        </p:blipFill>
        <p:spPr>
          <a:xfrm>
            <a:off x="893618" y="1618335"/>
            <a:ext cx="10404764" cy="3621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2020-09-20T05:47:36Z</dcterms:created>
  <dc:creator>Rajesh Guleria</dc:creator>
</cp:coreProperties>
</file>