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8" r:id="rId3"/>
    <p:sldId id="257" r:id="rId4"/>
    <p:sldId id="281" r:id="rId5"/>
    <p:sldId id="259" r:id="rId6"/>
    <p:sldId id="260" r:id="rId7"/>
    <p:sldId id="261" r:id="rId8"/>
    <p:sldId id="263" r:id="rId9"/>
    <p:sldId id="265" r:id="rId10"/>
    <p:sldId id="282" r:id="rId11"/>
    <p:sldId id="270" r:id="rId12"/>
    <p:sldId id="290" r:id="rId13"/>
    <p:sldId id="283" r:id="rId14"/>
    <p:sldId id="286" r:id="rId15"/>
    <p:sldId id="284" r:id="rId16"/>
    <p:sldId id="287" r:id="rId17"/>
    <p:sldId id="269" r:id="rId18"/>
    <p:sldId id="288" r:id="rId19"/>
    <p:sldId id="285" r:id="rId20"/>
    <p:sldId id="289"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178FC5-128D-3513-2F23-0B3D4A1ADF9A}" v="7" dt="2024-04-19T17:13:19.803"/>
    <p1510:client id="{C2EF7245-34BC-59D9-1319-215DAD72462D}" v="218" dt="2024-04-18T20:42:16.777"/>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14"/>
      </p:cViewPr>
      <p:guideLst>
        <p:guide pos="3840"/>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4/19/2024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4/19/2024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4/19/2024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4/19/2024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4/19/2024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4/19/2024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4/19/2024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4/19/2024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4/19/2024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4/19/2024</a:t>
            </a:fld>
            <a:endParaRPr lang="en-US"/>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canada.ca/data/en/dataset/b0e112e9-cf53-4e79-8838-23cd98debe5b"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687" y="-387424"/>
            <a:ext cx="4098175" cy="3177380"/>
          </a:xfrm>
        </p:spPr>
        <p:txBody>
          <a:bodyPr/>
          <a:lstStyle/>
          <a:p>
            <a:r>
              <a:rPr lang="en-US"/>
              <a:t>Work Force Forecasting</a:t>
            </a:r>
          </a:p>
        </p:txBody>
      </p:sp>
      <p:sp>
        <p:nvSpPr>
          <p:cNvPr id="3" name="Subtitle 2"/>
          <p:cNvSpPr>
            <a:spLocks noGrp="1"/>
          </p:cNvSpPr>
          <p:nvPr>
            <p:ph type="subTitle" idx="1"/>
          </p:nvPr>
        </p:nvSpPr>
        <p:spPr>
          <a:xfrm>
            <a:off x="2999656" y="3068960"/>
            <a:ext cx="2160240" cy="504056"/>
          </a:xfrm>
        </p:spPr>
        <p:txBody>
          <a:bodyPr/>
          <a:lstStyle/>
          <a:p>
            <a:r>
              <a:rPr lang="en-US">
                <a:solidFill>
                  <a:schemeClr val="accent1"/>
                </a:solidFill>
              </a:rPr>
              <a:t>Health Canada</a:t>
            </a:r>
          </a:p>
          <a:p>
            <a:endParaRPr lang="en-US"/>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02B7B01-A856-3244-A6D6-D34FF53E1CC3}"/>
              </a:ext>
            </a:extLst>
          </p:cNvPr>
          <p:cNvSpPr>
            <a:spLocks noGrp="1"/>
          </p:cNvSpPr>
          <p:nvPr>
            <p:ph type="title"/>
          </p:nvPr>
        </p:nvSpPr>
        <p:spPr>
          <a:xfrm>
            <a:off x="1066800" y="99220"/>
            <a:ext cx="10058400" cy="1325563"/>
          </a:xfrm>
        </p:spPr>
        <p:txBody>
          <a:bodyPr/>
          <a:lstStyle/>
          <a:p>
            <a:r>
              <a:rPr lang="en-US"/>
              <a:t>Time series</a:t>
            </a:r>
          </a:p>
        </p:txBody>
      </p:sp>
      <p:sp>
        <p:nvSpPr>
          <p:cNvPr id="5" name="Text Placeholder 3"/>
          <p:cNvSpPr>
            <a:spLocks noGrp="1"/>
          </p:cNvSpPr>
          <p:nvPr>
            <p:ph idx="1"/>
          </p:nvPr>
        </p:nvSpPr>
        <p:spPr>
          <a:xfrm>
            <a:off x="1524000" y="1828800"/>
            <a:ext cx="9144000" cy="4192488"/>
          </a:xfrm>
        </p:spPr>
        <p:txBody>
          <a:bodyPr>
            <a:normAutofit/>
          </a:bodyPr>
          <a:lstStyle/>
          <a:p>
            <a:endParaRPr lang="en-US"/>
          </a:p>
          <a:p>
            <a:pPr>
              <a:lnSpc>
                <a:spcPct val="100000"/>
              </a:lnSpc>
            </a:pPr>
            <a:r>
              <a:rPr lang="en-US">
                <a:latin typeface="Amasis MT Pro Medium" panose="02040604050005020304" pitchFamily="18" charset="0"/>
              </a:rPr>
              <a:t>Time series refers to a sequence of data points collected or recorded at successive time intervals, typically uniform in nature.</a:t>
            </a:r>
          </a:p>
          <a:p>
            <a:pPr>
              <a:lnSpc>
                <a:spcPct val="100000"/>
              </a:lnSpc>
            </a:pPr>
            <a:r>
              <a:rPr lang="en-US">
                <a:latin typeface="Amasis MT Pro Medium" panose="02040604050005020304" pitchFamily="18" charset="0"/>
              </a:rPr>
              <a:t>This dashboard on time series is helping us to analyze historical data on staffing levels. By identifying patterns and trends, we can make informed decisions about future staffing needs, resource allocation and strategic workforce planning.</a:t>
            </a:r>
          </a:p>
        </p:txBody>
      </p:sp>
    </p:spTree>
    <p:extLst>
      <p:ext uri="{BB962C8B-B14F-4D97-AF65-F5344CB8AC3E}">
        <p14:creationId xmlns:p14="http://schemas.microsoft.com/office/powerpoint/2010/main" val="407560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6B01-C8AE-BAC1-6E6E-201EA8441473}"/>
              </a:ext>
            </a:extLst>
          </p:cNvPr>
          <p:cNvSpPr>
            <a:spLocks noGrp="1"/>
          </p:cNvSpPr>
          <p:nvPr>
            <p:ph type="title"/>
          </p:nvPr>
        </p:nvSpPr>
        <p:spPr>
          <a:xfrm>
            <a:off x="1066800" y="99220"/>
            <a:ext cx="10058400" cy="1325563"/>
          </a:xfrm>
        </p:spPr>
        <p:txBody>
          <a:bodyPr anchor="ctr">
            <a:normAutofit/>
          </a:bodyPr>
          <a:lstStyle/>
          <a:p>
            <a:r>
              <a:rPr lang="en-US"/>
              <a:t>Time series</a:t>
            </a:r>
            <a:br>
              <a:rPr lang="en-US"/>
            </a:br>
            <a:endParaRPr lang="en-CA"/>
          </a:p>
        </p:txBody>
      </p:sp>
      <p:pic>
        <p:nvPicPr>
          <p:cNvPr id="3" name="Content Placeholder 2" descr="A screenshot of a computer&#10;&#10;Description automatically generated">
            <a:extLst>
              <a:ext uri="{FF2B5EF4-FFF2-40B4-BE49-F238E27FC236}">
                <a16:creationId xmlns:a16="http://schemas.microsoft.com/office/drawing/2014/main" id="{D7660CF8-FAD7-9E96-48FC-9E01BA3A8495}"/>
              </a:ext>
            </a:extLst>
          </p:cNvPr>
          <p:cNvPicPr>
            <a:picLocks noGrp="1" noChangeAspect="1"/>
          </p:cNvPicPr>
          <p:nvPr>
            <p:ph idx="1"/>
          </p:nvPr>
        </p:nvPicPr>
        <p:blipFill>
          <a:blip r:embed="rId2"/>
          <a:stretch>
            <a:fillRect/>
          </a:stretch>
        </p:blipFill>
        <p:spPr>
          <a:xfrm>
            <a:off x="402336" y="1562908"/>
            <a:ext cx="10954512" cy="5295092"/>
          </a:xfrm>
        </p:spPr>
      </p:pic>
    </p:spTree>
    <p:extLst>
      <p:ext uri="{BB962C8B-B14F-4D97-AF65-F5344CB8AC3E}">
        <p14:creationId xmlns:p14="http://schemas.microsoft.com/office/powerpoint/2010/main" val="2340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852B-1D71-A40A-D83A-013807161732}"/>
              </a:ext>
            </a:extLst>
          </p:cNvPr>
          <p:cNvSpPr>
            <a:spLocks noGrp="1"/>
          </p:cNvSpPr>
          <p:nvPr>
            <p:ph type="title"/>
          </p:nvPr>
        </p:nvSpPr>
        <p:spPr/>
        <p:txBody>
          <a:bodyPr/>
          <a:lstStyle/>
          <a:p>
            <a:r>
              <a:rPr lang="en-US" dirty="0"/>
              <a:t>Insights / Observations</a:t>
            </a:r>
          </a:p>
        </p:txBody>
      </p:sp>
      <p:sp>
        <p:nvSpPr>
          <p:cNvPr id="3" name="Content Placeholder 2">
            <a:extLst>
              <a:ext uri="{FF2B5EF4-FFF2-40B4-BE49-F238E27FC236}">
                <a16:creationId xmlns:a16="http://schemas.microsoft.com/office/drawing/2014/main" id="{CF231A1C-5EF3-194C-BFBE-04BA564C5CB5}"/>
              </a:ext>
            </a:extLst>
          </p:cNvPr>
          <p:cNvSpPr>
            <a:spLocks noGrp="1"/>
          </p:cNvSpPr>
          <p:nvPr>
            <p:ph idx="1"/>
          </p:nvPr>
        </p:nvSpPr>
        <p:spPr>
          <a:xfrm>
            <a:off x="0" y="1535722"/>
            <a:ext cx="12191999" cy="5322278"/>
          </a:xfrm>
        </p:spPr>
        <p:txBody>
          <a:bodyPr vert="horz" lIns="91440" tIns="45720" rIns="91440" bIns="45720" rtlCol="0" anchor="t">
            <a:normAutofit/>
          </a:bodyPr>
          <a:lstStyle/>
          <a:p>
            <a:r>
              <a:rPr lang="en-US" dirty="0">
                <a:solidFill>
                  <a:srgbClr val="0D0D0D"/>
                </a:solidFill>
                <a:latin typeface="Arial"/>
                <a:ea typeface="+mn-lt"/>
                <a:cs typeface="+mn-lt"/>
              </a:rPr>
              <a:t>There is a positive trend in job outlooks from 2022 to 2023 among various NOC groups, indicating potential growth or stability in these sectors.</a:t>
            </a:r>
            <a:endParaRPr lang="en-US">
              <a:latin typeface="Arial"/>
              <a:ea typeface="+mn-lt"/>
              <a:cs typeface="+mn-lt"/>
            </a:endParaRPr>
          </a:p>
          <a:p>
            <a:r>
              <a:rPr lang="en-US" dirty="0">
                <a:solidFill>
                  <a:srgbClr val="0D0D0D"/>
                </a:solidFill>
                <a:latin typeface="Arial"/>
                <a:ea typeface="+mn-lt"/>
                <a:cs typeface="+mn-lt"/>
              </a:rPr>
              <a:t>Provinces show a peak in "very good" outlooks around 2023, suggesting favorable conditions or initiatives that may be temporary or expected to change in subsequent years.</a:t>
            </a:r>
            <a:endParaRPr lang="en-US" dirty="0">
              <a:latin typeface="Arial"/>
              <a:ea typeface="+mn-lt"/>
              <a:cs typeface="+mn-lt"/>
            </a:endParaRPr>
          </a:p>
          <a:p>
            <a:r>
              <a:rPr lang="en-US" dirty="0">
                <a:solidFill>
                  <a:srgbClr val="0D0D0D"/>
                </a:solidFill>
                <a:latin typeface="Arial"/>
                <a:ea typeface="+mn-lt"/>
                <a:cs typeface="+mn-lt"/>
              </a:rPr>
              <a:t>The overall decrease in the count of jobs across all outlook categories could indicate a contraction in workforce or a shift in job classifications over time.</a:t>
            </a:r>
            <a:endParaRPr lang="en-US" dirty="0">
              <a:latin typeface="Arial"/>
              <a:ea typeface="+mn-lt"/>
              <a:cs typeface="+mn-lt"/>
            </a:endParaRPr>
          </a:p>
          <a:p>
            <a:r>
              <a:rPr lang="en-US" dirty="0">
                <a:solidFill>
                  <a:srgbClr val="0D0D0D"/>
                </a:solidFill>
                <a:latin typeface="Arial"/>
                <a:ea typeface="+mn-lt"/>
                <a:cs typeface="+mn-lt"/>
              </a:rPr>
              <a:t>The table on the left compares the job outlook in 2023 to 2022 for various NOC (National Occupational Classification) groups. Most groups are showing an improved outlook in 2023 compared to 2022, with many moving from "good" to "very good".</a:t>
            </a:r>
            <a:endParaRPr lang="en-US">
              <a:latin typeface="Arial"/>
              <a:ea typeface="+mn-lt"/>
              <a:cs typeface="+mn-lt"/>
            </a:endParaRPr>
          </a:p>
          <a:p>
            <a:r>
              <a:rPr lang="en-US" dirty="0">
                <a:solidFill>
                  <a:srgbClr val="0D0D0D"/>
                </a:solidFill>
                <a:latin typeface="Arial"/>
                <a:ea typeface="+mn-lt"/>
                <a:cs typeface="+mn-lt"/>
              </a:rPr>
              <a:t>The presence of "very good" outlooks across several NOC groups suggests strong job prospects or positive performance metrics within these groups.</a:t>
            </a:r>
            <a:endParaRPr lang="en-US" dirty="0">
              <a:latin typeface="Arial"/>
              <a:ea typeface="+mn-lt"/>
              <a:cs typeface="+mn-lt"/>
            </a:endParaRPr>
          </a:p>
          <a:p>
            <a:endParaRPr lang="en-US" dirty="0">
              <a:latin typeface="Arial"/>
              <a:ea typeface="+mn-lt"/>
              <a:cs typeface="+mn-lt"/>
            </a:endParaRPr>
          </a:p>
        </p:txBody>
      </p:sp>
    </p:spTree>
    <p:extLst>
      <p:ext uri="{BB962C8B-B14F-4D97-AF65-F5344CB8AC3E}">
        <p14:creationId xmlns:p14="http://schemas.microsoft.com/office/powerpoint/2010/main" val="276559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E3D7-5C84-40D4-1FEC-D0F3FC0D3AAF}"/>
              </a:ext>
            </a:extLst>
          </p:cNvPr>
          <p:cNvSpPr>
            <a:spLocks noGrp="1"/>
          </p:cNvSpPr>
          <p:nvPr>
            <p:ph type="title"/>
          </p:nvPr>
        </p:nvSpPr>
        <p:spPr/>
        <p:txBody>
          <a:bodyPr/>
          <a:lstStyle/>
          <a:p>
            <a:r>
              <a:rPr lang="en-US" dirty="0"/>
              <a:t>Departmental Analysis</a:t>
            </a:r>
          </a:p>
        </p:txBody>
      </p:sp>
      <p:pic>
        <p:nvPicPr>
          <p:cNvPr id="4" name="Picture 3" descr="A graph on a white background&#10;&#10;Description automatically generated">
            <a:extLst>
              <a:ext uri="{FF2B5EF4-FFF2-40B4-BE49-F238E27FC236}">
                <a16:creationId xmlns:a16="http://schemas.microsoft.com/office/drawing/2014/main" id="{82A0256E-A738-749A-0FAD-1E53BC86D537}"/>
              </a:ext>
            </a:extLst>
          </p:cNvPr>
          <p:cNvPicPr>
            <a:picLocks noChangeAspect="1"/>
          </p:cNvPicPr>
          <p:nvPr/>
        </p:nvPicPr>
        <p:blipFill>
          <a:blip r:embed="rId2"/>
          <a:stretch>
            <a:fillRect/>
          </a:stretch>
        </p:blipFill>
        <p:spPr>
          <a:xfrm>
            <a:off x="429768" y="1566349"/>
            <a:ext cx="11119104" cy="5307916"/>
          </a:xfrm>
          <a:prstGeom prst="rect">
            <a:avLst/>
          </a:prstGeom>
        </p:spPr>
      </p:pic>
    </p:spTree>
    <p:extLst>
      <p:ext uri="{BB962C8B-B14F-4D97-AF65-F5344CB8AC3E}">
        <p14:creationId xmlns:p14="http://schemas.microsoft.com/office/powerpoint/2010/main" val="237405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3251-573D-3270-049C-999F5947F68B}"/>
              </a:ext>
            </a:extLst>
          </p:cNvPr>
          <p:cNvSpPr>
            <a:spLocks noGrp="1"/>
          </p:cNvSpPr>
          <p:nvPr>
            <p:ph type="title"/>
          </p:nvPr>
        </p:nvSpPr>
        <p:spPr/>
        <p:txBody>
          <a:bodyPr/>
          <a:lstStyle/>
          <a:p>
            <a:r>
              <a:rPr lang="en-US" dirty="0"/>
              <a:t>Insights / Observations</a:t>
            </a:r>
          </a:p>
        </p:txBody>
      </p:sp>
      <p:sp>
        <p:nvSpPr>
          <p:cNvPr id="3" name="Content Placeholder 2">
            <a:extLst>
              <a:ext uri="{FF2B5EF4-FFF2-40B4-BE49-F238E27FC236}">
                <a16:creationId xmlns:a16="http://schemas.microsoft.com/office/drawing/2014/main" id="{764678AB-9B98-6D9D-5BD0-CDC9B17F6A8E}"/>
              </a:ext>
            </a:extLst>
          </p:cNvPr>
          <p:cNvSpPr>
            <a:spLocks noGrp="1"/>
          </p:cNvSpPr>
          <p:nvPr>
            <p:ph idx="1"/>
          </p:nvPr>
        </p:nvSpPr>
        <p:spPr>
          <a:xfrm>
            <a:off x="0" y="1582616"/>
            <a:ext cx="12192000" cy="5263660"/>
          </a:xfrm>
        </p:spPr>
        <p:txBody>
          <a:bodyPr vert="horz" lIns="91440" tIns="45720" rIns="91440" bIns="45720" rtlCol="0" anchor="t">
            <a:normAutofit/>
          </a:bodyPr>
          <a:lstStyle/>
          <a:p>
            <a:r>
              <a:rPr lang="en-US" dirty="0">
                <a:solidFill>
                  <a:srgbClr val="0D0D0D"/>
                </a:solidFill>
                <a:latin typeface="Arial"/>
                <a:ea typeface="+mn-lt"/>
                <a:cs typeface="+mn-lt"/>
              </a:rPr>
              <a:t>The categories are color-coded at the bottom with the terms "Growth," "Stable," and "Decline," with Decline being the predominant category, based on the trend shown in the graph.</a:t>
            </a:r>
            <a:endParaRPr lang="en-US" dirty="0">
              <a:solidFill>
                <a:srgbClr val="0D0D0D"/>
              </a:solidFill>
              <a:latin typeface="Arial"/>
              <a:cs typeface="Arial"/>
            </a:endParaRPr>
          </a:p>
          <a:p>
            <a:r>
              <a:rPr lang="en-US" dirty="0">
                <a:solidFill>
                  <a:srgbClr val="0D0D0D"/>
                </a:solidFill>
                <a:latin typeface="Arial"/>
                <a:ea typeface="+mn-lt"/>
                <a:cs typeface="+mn-lt"/>
              </a:rPr>
              <a:t>There is a sharp decline in the average of rating change, suggesting that most categories have seen a decrease in ratings.</a:t>
            </a:r>
            <a:endParaRPr lang="en-US" dirty="0">
              <a:solidFill>
                <a:srgbClr val="0D0D0D"/>
              </a:solidFill>
              <a:latin typeface="Arial"/>
              <a:cs typeface="Arial"/>
            </a:endParaRPr>
          </a:p>
          <a:p>
            <a:r>
              <a:rPr lang="en-US" dirty="0">
                <a:solidFill>
                  <a:srgbClr val="0D0D0D"/>
                </a:solidFill>
                <a:latin typeface="Arial"/>
                <a:ea typeface="+mn-lt"/>
                <a:cs typeface="+mn-lt"/>
              </a:rPr>
              <a:t>The categories are color-coded at the bottom with the terms "Growth," "Stable," and "Decline," with Decline being the predominant category, based on the trend shown in the graph.</a:t>
            </a:r>
            <a:endParaRPr lang="en-US" dirty="0">
              <a:solidFill>
                <a:srgbClr val="0D0D0D"/>
              </a:solidFill>
              <a:latin typeface="Arial"/>
              <a:cs typeface="Arial"/>
            </a:endParaRPr>
          </a:p>
          <a:p>
            <a:r>
              <a:rPr lang="en-US" dirty="0">
                <a:solidFill>
                  <a:srgbClr val="0D0D0D"/>
                </a:solidFill>
                <a:latin typeface="Arial"/>
                <a:ea typeface="+mn-lt"/>
                <a:cs typeface="+mn-lt"/>
              </a:rPr>
              <a:t>The entities have experienced a decrease in their outlook rating from 2022 to 2023, with the Public Health Agency of Canada having a slightly higher rating than Health Canada in both years.</a:t>
            </a:r>
            <a:endParaRPr lang="en-US" dirty="0">
              <a:solidFill>
                <a:srgbClr val="0D0D0D"/>
              </a:solidFill>
              <a:latin typeface="Arial"/>
              <a:cs typeface="Arial"/>
            </a:endParaRPr>
          </a:p>
          <a:p>
            <a:endParaRPr lang="en-US" dirty="0">
              <a:solidFill>
                <a:srgbClr val="0D0D0D"/>
              </a:solidFill>
              <a:latin typeface="Arial"/>
              <a:cs typeface="Arial"/>
            </a:endParaRPr>
          </a:p>
          <a:p>
            <a:endParaRPr lang="en-US" dirty="0">
              <a:solidFill>
                <a:srgbClr val="0D0D0D"/>
              </a:solidFill>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57812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11E4-9B8F-A6DD-1EF0-A1E76AF9A054}"/>
              </a:ext>
            </a:extLst>
          </p:cNvPr>
          <p:cNvSpPr>
            <a:spLocks noGrp="1"/>
          </p:cNvSpPr>
          <p:nvPr>
            <p:ph type="title"/>
          </p:nvPr>
        </p:nvSpPr>
        <p:spPr/>
        <p:txBody>
          <a:bodyPr/>
          <a:lstStyle/>
          <a:p>
            <a:r>
              <a:rPr lang="en-US" dirty="0"/>
              <a:t>NOC Analysis</a:t>
            </a:r>
          </a:p>
        </p:txBody>
      </p:sp>
      <p:pic>
        <p:nvPicPr>
          <p:cNvPr id="4" name="Picture 3" descr="A screenshot of a computer">
            <a:extLst>
              <a:ext uri="{FF2B5EF4-FFF2-40B4-BE49-F238E27FC236}">
                <a16:creationId xmlns:a16="http://schemas.microsoft.com/office/drawing/2014/main" id="{A395A84B-0FFA-7FCD-D9EB-350592A65AB9}"/>
              </a:ext>
            </a:extLst>
          </p:cNvPr>
          <p:cNvPicPr>
            <a:picLocks noChangeAspect="1"/>
          </p:cNvPicPr>
          <p:nvPr/>
        </p:nvPicPr>
        <p:blipFill>
          <a:blip r:embed="rId2"/>
          <a:stretch>
            <a:fillRect/>
          </a:stretch>
        </p:blipFill>
        <p:spPr>
          <a:xfrm>
            <a:off x="512064" y="1572768"/>
            <a:ext cx="11164824" cy="5285232"/>
          </a:xfrm>
          <a:prstGeom prst="rect">
            <a:avLst/>
          </a:prstGeom>
        </p:spPr>
      </p:pic>
    </p:spTree>
    <p:extLst>
      <p:ext uri="{BB962C8B-B14F-4D97-AF65-F5344CB8AC3E}">
        <p14:creationId xmlns:p14="http://schemas.microsoft.com/office/powerpoint/2010/main" val="390865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011C-74CA-D3FB-3436-28ACB4F098B3}"/>
              </a:ext>
            </a:extLst>
          </p:cNvPr>
          <p:cNvSpPr>
            <a:spLocks noGrp="1"/>
          </p:cNvSpPr>
          <p:nvPr>
            <p:ph type="title"/>
          </p:nvPr>
        </p:nvSpPr>
        <p:spPr/>
        <p:txBody>
          <a:bodyPr/>
          <a:lstStyle/>
          <a:p>
            <a:r>
              <a:rPr lang="en-US" dirty="0"/>
              <a:t>Insights /  Observations</a:t>
            </a:r>
          </a:p>
        </p:txBody>
      </p:sp>
      <p:sp>
        <p:nvSpPr>
          <p:cNvPr id="3" name="Content Placeholder 2">
            <a:extLst>
              <a:ext uri="{FF2B5EF4-FFF2-40B4-BE49-F238E27FC236}">
                <a16:creationId xmlns:a16="http://schemas.microsoft.com/office/drawing/2014/main" id="{7C139CD8-F6DB-E845-54A9-93CB37A0A46A}"/>
              </a:ext>
            </a:extLst>
          </p:cNvPr>
          <p:cNvSpPr>
            <a:spLocks noGrp="1"/>
          </p:cNvSpPr>
          <p:nvPr>
            <p:ph idx="1"/>
          </p:nvPr>
        </p:nvSpPr>
        <p:spPr>
          <a:xfrm>
            <a:off x="0" y="1594338"/>
            <a:ext cx="12192000" cy="5263662"/>
          </a:xfrm>
        </p:spPr>
        <p:txBody>
          <a:bodyPr vert="horz" lIns="91440" tIns="45720" rIns="91440" bIns="45720" rtlCol="0" anchor="t">
            <a:normAutofit/>
          </a:bodyPr>
          <a:lstStyle/>
          <a:p>
            <a:r>
              <a:rPr lang="en-US" dirty="0">
                <a:solidFill>
                  <a:srgbClr val="0D0D0D"/>
                </a:solidFill>
                <a:latin typeface="Arial"/>
                <a:ea typeface="+mn-lt"/>
                <a:cs typeface="+mn-lt"/>
              </a:rPr>
              <a:t>The pie chart  shows the count of outlooks for 2023 categorized by rating: Decline, Growth, and Stable. A significant majority (64.33%) of outlooks are categorized as Stable, which indicates a large portion of the metrics measured are not expected to change significantly.</a:t>
            </a:r>
            <a:endParaRPr lang="en-US">
              <a:solidFill>
                <a:srgbClr val="0D0D0D"/>
              </a:solidFill>
              <a:latin typeface="Arial"/>
              <a:cs typeface="Arial"/>
            </a:endParaRPr>
          </a:p>
          <a:p>
            <a:r>
              <a:rPr lang="en-US" dirty="0">
                <a:solidFill>
                  <a:srgbClr val="0D0D0D"/>
                </a:solidFill>
                <a:latin typeface="Arial"/>
                <a:ea typeface="+mn-lt"/>
                <a:cs typeface="+mn-lt"/>
              </a:rPr>
              <a:t>The top right corner shows a segmented distribution across various branches and NOC (National Occupational Classification) groups. The Health Products &amp; Food Branch has the highest count (2,322) among the branches listed.</a:t>
            </a:r>
            <a:endParaRPr lang="en-US" dirty="0">
              <a:solidFill>
                <a:srgbClr val="0D0D0D"/>
              </a:solidFill>
              <a:latin typeface="Arial"/>
              <a:cs typeface="Arial"/>
            </a:endParaRPr>
          </a:p>
          <a:p>
            <a:r>
              <a:rPr lang="en-US" dirty="0">
                <a:solidFill>
                  <a:srgbClr val="0D0D0D"/>
                </a:solidFill>
                <a:latin typeface="Arial"/>
                <a:ea typeface="+mn-lt"/>
                <a:cs typeface="+mn-lt"/>
              </a:rPr>
              <a:t>There is also a breakdown by province, with Ontario (ON) having the highest count (8,756), indicating  the province with the most significant involvement or focus for these organizations.</a:t>
            </a:r>
            <a:endParaRPr lang="en-US">
              <a:solidFill>
                <a:srgbClr val="0D0D0D"/>
              </a:solidFill>
              <a:latin typeface="Arial"/>
              <a:cs typeface="Arial"/>
            </a:endParaRPr>
          </a:p>
          <a:p>
            <a:r>
              <a:rPr lang="en-US" dirty="0">
                <a:solidFill>
                  <a:srgbClr val="0D0D0D"/>
                </a:solidFill>
                <a:latin typeface="Arial"/>
                <a:ea typeface="+mn-lt"/>
                <a:cs typeface="+mn-lt"/>
              </a:rPr>
              <a:t>Decline represents 29.28% of the outlook, which could be cause for concern, indicating that nearly a third of the outlooks are expected to worsen.</a:t>
            </a:r>
            <a:endParaRPr lang="en-US" dirty="0">
              <a:solidFill>
                <a:srgbClr val="0D0D0D"/>
              </a:solidFill>
              <a:latin typeface="Arial"/>
              <a:cs typeface="Arial"/>
            </a:endParaRPr>
          </a:p>
          <a:p>
            <a:endParaRPr lang="en-US" dirty="0">
              <a:solidFill>
                <a:srgbClr val="0D0D0D"/>
              </a:solidFill>
              <a:latin typeface="Arial"/>
              <a:cs typeface="Arial"/>
            </a:endParaRPr>
          </a:p>
          <a:p>
            <a:endParaRPr lang="en-US" dirty="0">
              <a:solidFill>
                <a:srgbClr val="0D0D0D"/>
              </a:solidFill>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349587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E815-C0BC-41A5-FEDC-33A70D3646F1}"/>
              </a:ext>
            </a:extLst>
          </p:cNvPr>
          <p:cNvSpPr>
            <a:spLocks noGrp="1"/>
          </p:cNvSpPr>
          <p:nvPr>
            <p:ph type="title"/>
          </p:nvPr>
        </p:nvSpPr>
        <p:spPr>
          <a:xfrm>
            <a:off x="1066800" y="99220"/>
            <a:ext cx="10058400" cy="1325563"/>
          </a:xfrm>
        </p:spPr>
        <p:txBody>
          <a:bodyPr anchor="ctr">
            <a:normAutofit/>
          </a:bodyPr>
          <a:lstStyle/>
          <a:p>
            <a:br>
              <a:rPr lang="en-US"/>
            </a:br>
            <a:r>
              <a:rPr lang="en-US" err="1"/>
              <a:t>Classification_Group</a:t>
            </a:r>
            <a:r>
              <a:rPr lang="en-US"/>
              <a:t> -Analysis</a:t>
            </a:r>
            <a:endParaRPr lang="en-CA"/>
          </a:p>
        </p:txBody>
      </p:sp>
      <p:pic>
        <p:nvPicPr>
          <p:cNvPr id="4" name="Content Placeholder 3" descr="A graph of different colored bars&#10;&#10;Description automatically generated with medium confidence">
            <a:extLst>
              <a:ext uri="{FF2B5EF4-FFF2-40B4-BE49-F238E27FC236}">
                <a16:creationId xmlns:a16="http://schemas.microsoft.com/office/drawing/2014/main" id="{95E8CB31-5FE4-9D60-DFFA-147ACD021F1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p:blipFill>
        <p:spPr>
          <a:xfrm>
            <a:off x="676656" y="1519238"/>
            <a:ext cx="10844784" cy="5338762"/>
          </a:xfrm>
          <a:noFill/>
        </p:spPr>
      </p:pic>
    </p:spTree>
    <p:extLst>
      <p:ext uri="{BB962C8B-B14F-4D97-AF65-F5344CB8AC3E}">
        <p14:creationId xmlns:p14="http://schemas.microsoft.com/office/powerpoint/2010/main" val="427877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6549-71FD-AA04-C98B-C4D5DE03322D}"/>
              </a:ext>
            </a:extLst>
          </p:cNvPr>
          <p:cNvSpPr>
            <a:spLocks noGrp="1"/>
          </p:cNvSpPr>
          <p:nvPr>
            <p:ph type="title"/>
          </p:nvPr>
        </p:nvSpPr>
        <p:spPr/>
        <p:txBody>
          <a:bodyPr/>
          <a:lstStyle/>
          <a:p>
            <a:r>
              <a:rPr lang="en-US" dirty="0"/>
              <a:t>Insights / Observations</a:t>
            </a:r>
          </a:p>
        </p:txBody>
      </p:sp>
      <p:sp>
        <p:nvSpPr>
          <p:cNvPr id="3" name="Content Placeholder 2">
            <a:extLst>
              <a:ext uri="{FF2B5EF4-FFF2-40B4-BE49-F238E27FC236}">
                <a16:creationId xmlns:a16="http://schemas.microsoft.com/office/drawing/2014/main" id="{F1A42B4D-8E29-4697-C9A4-029B70A69F19}"/>
              </a:ext>
            </a:extLst>
          </p:cNvPr>
          <p:cNvSpPr>
            <a:spLocks noGrp="1"/>
          </p:cNvSpPr>
          <p:nvPr>
            <p:ph idx="1"/>
          </p:nvPr>
        </p:nvSpPr>
        <p:spPr>
          <a:xfrm>
            <a:off x="0" y="1570892"/>
            <a:ext cx="12192000" cy="5287108"/>
          </a:xfrm>
        </p:spPr>
        <p:txBody>
          <a:bodyPr vert="horz" lIns="91440" tIns="45720" rIns="91440" bIns="45720" rtlCol="0" anchor="t">
            <a:normAutofit/>
          </a:bodyPr>
          <a:lstStyle/>
          <a:p>
            <a:r>
              <a:rPr lang="en-US" dirty="0">
                <a:solidFill>
                  <a:srgbClr val="0D0D0D"/>
                </a:solidFill>
                <a:latin typeface="Arial"/>
                <a:ea typeface="+mn-lt"/>
                <a:cs typeface="+mn-lt"/>
              </a:rPr>
              <a:t>The pie chart shows the distribution of outlook ratings for 2023 with five categories: "very good," "good," "moderate," "limited," and "undetermined."</a:t>
            </a:r>
            <a:endParaRPr lang="en-US" dirty="0">
              <a:latin typeface="Arial"/>
              <a:cs typeface="Arial"/>
            </a:endParaRPr>
          </a:p>
          <a:p>
            <a:r>
              <a:rPr lang="en-US" dirty="0">
                <a:solidFill>
                  <a:srgbClr val="0D0D0D"/>
                </a:solidFill>
                <a:latin typeface="Arial"/>
                <a:ea typeface="+mn-lt"/>
                <a:cs typeface="+mn-lt"/>
              </a:rPr>
              <a:t>The largest segment is "moderate" at 35.71%, followed by "limited" at 28.57%, and "very good" being the smallest at 14.29%. This suggests that while there are concerns ("limited" ratings), most outlooks are not at the extremes of "very good" or "undetermined."</a:t>
            </a:r>
            <a:endParaRPr lang="en-US">
              <a:solidFill>
                <a:srgbClr val="0D0D0D"/>
              </a:solidFill>
              <a:latin typeface="Arial"/>
              <a:cs typeface="Arial"/>
            </a:endParaRPr>
          </a:p>
          <a:p>
            <a:r>
              <a:rPr lang="en-US" dirty="0">
                <a:solidFill>
                  <a:srgbClr val="0D0D0D"/>
                </a:solidFill>
                <a:latin typeface="Arial"/>
                <a:ea typeface="+mn-lt"/>
                <a:cs typeface="+mn-lt"/>
              </a:rPr>
              <a:t>The horizontal bar chart shows the average of rating change broken down by three rating categories: "Decline," "Growth," and "Stable."</a:t>
            </a:r>
            <a:endParaRPr lang="en-US" dirty="0">
              <a:solidFill>
                <a:srgbClr val="0D0D0D"/>
              </a:solidFill>
              <a:latin typeface="Arial"/>
              <a:cs typeface="Arial"/>
            </a:endParaRPr>
          </a:p>
          <a:p>
            <a:r>
              <a:rPr lang="en-US" dirty="0">
                <a:solidFill>
                  <a:srgbClr val="0D0D0D"/>
                </a:solidFill>
                <a:latin typeface="Arial"/>
                <a:ea typeface="+mn-lt"/>
                <a:cs typeface="+mn-lt"/>
              </a:rPr>
              <a:t>Most categories show a mix of growth and decline, but overall the "Stable" category seems to have the least amount of change, as indicated by the shorter bars.</a:t>
            </a:r>
            <a:endParaRPr lang="en-US" dirty="0">
              <a:solidFill>
                <a:srgbClr val="0D0D0D"/>
              </a:solidFill>
              <a:latin typeface="Arial"/>
              <a:cs typeface="Arial"/>
            </a:endParaRPr>
          </a:p>
          <a:p>
            <a:r>
              <a:rPr lang="en-US" dirty="0">
                <a:solidFill>
                  <a:srgbClr val="0D0D0D"/>
                </a:solidFill>
                <a:latin typeface="Arial"/>
                <a:ea typeface="+mn-lt"/>
                <a:cs typeface="+mn-lt"/>
              </a:rPr>
              <a:t>The "Growth" and "Decline" categories exhibit significant variance, with some job codes experiencing substantial changes.</a:t>
            </a:r>
            <a:endParaRPr lang="en-US" dirty="0">
              <a:latin typeface="Arial"/>
              <a:cs typeface="Arial"/>
            </a:endParaRPr>
          </a:p>
          <a:p>
            <a:endParaRPr lang="en-US" dirty="0">
              <a:solidFill>
                <a:srgbClr val="0D0D0D"/>
              </a:solidFill>
              <a:latin typeface="Arial"/>
              <a:cs typeface="Arial"/>
            </a:endParaRPr>
          </a:p>
          <a:p>
            <a:endParaRPr lang="en-US" dirty="0">
              <a:solidFill>
                <a:srgbClr val="404040"/>
              </a:solidFill>
              <a:latin typeface="Arial"/>
              <a:cs typeface="Arial"/>
            </a:endParaRPr>
          </a:p>
        </p:txBody>
      </p:sp>
    </p:spTree>
    <p:extLst>
      <p:ext uri="{BB962C8B-B14F-4D97-AF65-F5344CB8AC3E}">
        <p14:creationId xmlns:p14="http://schemas.microsoft.com/office/powerpoint/2010/main" val="34000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E2B3-0693-1D07-290B-E4DB218ABA27}"/>
              </a:ext>
            </a:extLst>
          </p:cNvPr>
          <p:cNvSpPr>
            <a:spLocks noGrp="1"/>
          </p:cNvSpPr>
          <p:nvPr>
            <p:ph type="title"/>
          </p:nvPr>
        </p:nvSpPr>
        <p:spPr/>
        <p:txBody>
          <a:bodyPr/>
          <a:lstStyle/>
          <a:p>
            <a:r>
              <a:rPr lang="en-US" dirty="0"/>
              <a:t>Detailed Classification Analysis</a:t>
            </a:r>
          </a:p>
        </p:txBody>
      </p:sp>
      <p:pic>
        <p:nvPicPr>
          <p:cNvPr id="5" name="Picture 4">
            <a:extLst>
              <a:ext uri="{FF2B5EF4-FFF2-40B4-BE49-F238E27FC236}">
                <a16:creationId xmlns:a16="http://schemas.microsoft.com/office/drawing/2014/main" id="{F1839572-42FD-AD47-8509-5D8AA1E6BFEB}"/>
              </a:ext>
            </a:extLst>
          </p:cNvPr>
          <p:cNvPicPr>
            <a:picLocks noChangeAspect="1"/>
          </p:cNvPicPr>
          <p:nvPr/>
        </p:nvPicPr>
        <p:blipFill>
          <a:blip r:embed="rId2"/>
          <a:stretch>
            <a:fillRect/>
          </a:stretch>
        </p:blipFill>
        <p:spPr>
          <a:xfrm>
            <a:off x="585216" y="1545444"/>
            <a:ext cx="10945368" cy="5314558"/>
          </a:xfrm>
          <a:prstGeom prst="rect">
            <a:avLst/>
          </a:prstGeom>
        </p:spPr>
      </p:pic>
    </p:spTree>
    <p:extLst>
      <p:ext uri="{BB962C8B-B14F-4D97-AF65-F5344CB8AC3E}">
        <p14:creationId xmlns:p14="http://schemas.microsoft.com/office/powerpoint/2010/main" val="10808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A071-60A8-CEAC-7022-04AAC7CD9895}"/>
              </a:ext>
            </a:extLst>
          </p:cNvPr>
          <p:cNvSpPr>
            <a:spLocks noGrp="1"/>
          </p:cNvSpPr>
          <p:nvPr>
            <p:ph type="title"/>
          </p:nvPr>
        </p:nvSpPr>
        <p:spPr/>
        <p:txBody>
          <a:bodyPr>
            <a:normAutofit/>
          </a:bodyPr>
          <a:lstStyle/>
          <a:p>
            <a:r>
              <a:rPr lang="en-US"/>
              <a:t>Introduction team members</a:t>
            </a:r>
            <a:endParaRPr lang="en-CA"/>
          </a:p>
        </p:txBody>
      </p:sp>
      <p:sp>
        <p:nvSpPr>
          <p:cNvPr id="3" name="Content Placeholder 2">
            <a:extLst>
              <a:ext uri="{FF2B5EF4-FFF2-40B4-BE49-F238E27FC236}">
                <a16:creationId xmlns:a16="http://schemas.microsoft.com/office/drawing/2014/main" id="{3DEFAB4E-08BA-BAC9-C484-E85CB5739C5E}"/>
              </a:ext>
            </a:extLst>
          </p:cNvPr>
          <p:cNvSpPr>
            <a:spLocks noGrp="1"/>
          </p:cNvSpPr>
          <p:nvPr>
            <p:ph idx="1"/>
          </p:nvPr>
        </p:nvSpPr>
        <p:spPr/>
        <p:txBody>
          <a:bodyPr/>
          <a:lstStyle/>
          <a:p>
            <a:r>
              <a:rPr lang="en-US"/>
              <a:t>Venkata Mukesh </a:t>
            </a:r>
            <a:r>
              <a:rPr lang="en-US" err="1"/>
              <a:t>Chadaram</a:t>
            </a:r>
            <a:r>
              <a:rPr lang="en-US"/>
              <a:t>	</a:t>
            </a:r>
          </a:p>
          <a:p>
            <a:r>
              <a:rPr lang="en-US"/>
              <a:t>Karthik </a:t>
            </a:r>
            <a:r>
              <a:rPr lang="en-US" err="1"/>
              <a:t>Urala</a:t>
            </a:r>
            <a:endParaRPr lang="en-US"/>
          </a:p>
          <a:p>
            <a:r>
              <a:rPr lang="en-US"/>
              <a:t>Shailesh Gupta</a:t>
            </a:r>
          </a:p>
          <a:p>
            <a:r>
              <a:rPr lang="en-US"/>
              <a:t>Srinivas Kurakula</a:t>
            </a:r>
          </a:p>
          <a:p>
            <a:r>
              <a:rPr lang="en-US"/>
              <a:t>Dhruv Paramar</a:t>
            </a:r>
          </a:p>
          <a:p>
            <a:endParaRPr lang="en-CA"/>
          </a:p>
        </p:txBody>
      </p:sp>
    </p:spTree>
    <p:extLst>
      <p:ext uri="{BB962C8B-B14F-4D97-AF65-F5344CB8AC3E}">
        <p14:creationId xmlns:p14="http://schemas.microsoft.com/office/powerpoint/2010/main" val="265677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3531-43FF-6082-2C7B-E835A4D3FF62}"/>
              </a:ext>
            </a:extLst>
          </p:cNvPr>
          <p:cNvSpPr>
            <a:spLocks noGrp="1"/>
          </p:cNvSpPr>
          <p:nvPr>
            <p:ph type="title"/>
          </p:nvPr>
        </p:nvSpPr>
        <p:spPr/>
        <p:txBody>
          <a:bodyPr/>
          <a:lstStyle/>
          <a:p>
            <a:r>
              <a:rPr lang="en-US" dirty="0"/>
              <a:t>Insights /  Observation</a:t>
            </a:r>
          </a:p>
        </p:txBody>
      </p:sp>
      <p:sp>
        <p:nvSpPr>
          <p:cNvPr id="3" name="Content Placeholder 2">
            <a:extLst>
              <a:ext uri="{FF2B5EF4-FFF2-40B4-BE49-F238E27FC236}">
                <a16:creationId xmlns:a16="http://schemas.microsoft.com/office/drawing/2014/main" id="{9636F50A-E7C0-BCAC-CDED-A8183EC756B0}"/>
              </a:ext>
            </a:extLst>
          </p:cNvPr>
          <p:cNvSpPr>
            <a:spLocks noGrp="1"/>
          </p:cNvSpPr>
          <p:nvPr>
            <p:ph idx="1"/>
          </p:nvPr>
        </p:nvSpPr>
        <p:spPr>
          <a:xfrm>
            <a:off x="1" y="1547446"/>
            <a:ext cx="12191999" cy="5322277"/>
          </a:xfrm>
        </p:spPr>
        <p:txBody>
          <a:bodyPr vert="horz" lIns="91440" tIns="45720" rIns="91440" bIns="45720" rtlCol="0" anchor="t">
            <a:normAutofit lnSpcReduction="10000"/>
          </a:bodyPr>
          <a:lstStyle/>
          <a:p>
            <a:r>
              <a:rPr lang="en-US" dirty="0">
                <a:latin typeface="Arial"/>
                <a:ea typeface="+mn-lt"/>
                <a:cs typeface="+mn-lt"/>
              </a:rPr>
              <a:t>While some groups have a high outlook rating for 2023, the presence of decline within those same groups may indicate the need for careful management to sustain or improve their performance.</a:t>
            </a:r>
            <a:endParaRPr lang="en-US" dirty="0">
              <a:latin typeface="Arial"/>
              <a:cs typeface="Arial"/>
            </a:endParaRPr>
          </a:p>
          <a:p>
            <a:r>
              <a:rPr lang="en-US" dirty="0">
                <a:latin typeface="Arial"/>
                <a:ea typeface="+mn-lt"/>
                <a:cs typeface="+mn-lt"/>
              </a:rPr>
              <a:t>Health Canada has a larger variety of classification groups with substantial counts compared to the Public Health Agency of Canada, which could imply a broader scope of operations or more diverse functions within Health Canada.</a:t>
            </a:r>
            <a:endParaRPr lang="en-US" dirty="0">
              <a:latin typeface="Arial"/>
              <a:cs typeface="Arial"/>
            </a:endParaRPr>
          </a:p>
          <a:p>
            <a:r>
              <a:rPr lang="en-US" dirty="0">
                <a:solidFill>
                  <a:srgbClr val="0D0D0D"/>
                </a:solidFill>
                <a:latin typeface="Arial"/>
                <a:ea typeface="+mn-lt"/>
                <a:cs typeface="+mn-lt"/>
              </a:rPr>
              <a:t>The classification group with the code "VM" has the highest average outlook rating for 2023 but also includes a segment indicating decline.</a:t>
            </a:r>
            <a:endParaRPr lang="en-US" dirty="0">
              <a:latin typeface="Arial"/>
              <a:cs typeface="Arial"/>
            </a:endParaRPr>
          </a:p>
          <a:p>
            <a:r>
              <a:rPr lang="en-US" dirty="0">
                <a:solidFill>
                  <a:srgbClr val="0D0D0D"/>
                </a:solidFill>
                <a:latin typeface="Arial"/>
                <a:ea typeface="+mn-lt"/>
                <a:cs typeface="+mn-lt"/>
              </a:rPr>
              <a:t>The groups "MD," "SE," "IT," and "EG" also have high outlook ratings for 2023 but with a substantial part of their ratings in the decline category, suggesting a complex scenario where some aspects are expected to perform well, while others may face challenges.</a:t>
            </a:r>
            <a:endParaRPr lang="en-US" dirty="0">
              <a:latin typeface="Arial"/>
              <a:cs typeface="Arial"/>
            </a:endParaRPr>
          </a:p>
          <a:p>
            <a:pPr marL="0" indent="0">
              <a:buNone/>
            </a:pPr>
            <a:br>
              <a:rPr lang="en-US" dirty="0"/>
            </a:b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364502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D41D-FFB8-678E-476D-4707684F64A5}"/>
              </a:ext>
            </a:extLst>
          </p:cNvPr>
          <p:cNvSpPr>
            <a:spLocks noGrp="1"/>
          </p:cNvSpPr>
          <p:nvPr>
            <p:ph type="title"/>
          </p:nvPr>
        </p:nvSpPr>
        <p:spPr>
          <a:xfrm>
            <a:off x="1066800" y="99220"/>
            <a:ext cx="10058400" cy="1325563"/>
          </a:xfrm>
        </p:spPr>
        <p:txBody>
          <a:bodyPr anchor="ctr">
            <a:normAutofit fontScale="90000"/>
          </a:bodyPr>
          <a:lstStyle/>
          <a:p>
            <a:r>
              <a:rPr lang="en-US"/>
              <a:t>Conclusion</a:t>
            </a:r>
            <a:br>
              <a:rPr lang="en-US"/>
            </a:br>
            <a:br>
              <a:rPr lang="en-US"/>
            </a:br>
            <a:endParaRPr lang="en-CA"/>
          </a:p>
        </p:txBody>
      </p:sp>
      <p:sp>
        <p:nvSpPr>
          <p:cNvPr id="5" name="Picture Placeholder 2">
            <a:extLst>
              <a:ext uri="{FF2B5EF4-FFF2-40B4-BE49-F238E27FC236}">
                <a16:creationId xmlns:a16="http://schemas.microsoft.com/office/drawing/2014/main" id="{73C031C4-C8D7-BA8E-046F-1A2AE826213E}"/>
              </a:ext>
            </a:extLst>
          </p:cNvPr>
          <p:cNvSpPr>
            <a:spLocks noGrp="1"/>
          </p:cNvSpPr>
          <p:nvPr>
            <p:ph idx="1"/>
          </p:nvPr>
        </p:nvSpPr>
        <p:spPr>
          <a:xfrm>
            <a:off x="400" y="1571855"/>
            <a:ext cx="12194504" cy="5283404"/>
          </a:xfrm>
        </p:spPr>
        <p:txBody>
          <a:bodyPr>
            <a:normAutofit/>
          </a:bodyPr>
          <a:lstStyle/>
          <a:p>
            <a:r>
              <a:rPr lang="en-US"/>
              <a:t>By leveraging time series forecasting techniques, organizations can anticipate future workforce demands based on past trends, enabling proactive planning and resource allocation.</a:t>
            </a:r>
          </a:p>
          <a:p>
            <a:r>
              <a:rPr lang="en-US"/>
              <a:t>Integration of National Occupational Classification (NOC) data with internal forecasts has improved the accuracy of workforce planning, ensuring alignment between external </a:t>
            </a:r>
            <a:r>
              <a:rPr lang="en-US" err="1"/>
              <a:t>labour</a:t>
            </a:r>
            <a:r>
              <a:rPr lang="en-US"/>
              <a:t> market trends and internal staffing requirements.</a:t>
            </a:r>
            <a:endParaRPr lang="en-CA"/>
          </a:p>
          <a:p>
            <a:r>
              <a:rPr lang="en-US"/>
              <a:t>This proactive approach to workforce planning facilitated by these methodologies enables organizations to address recruitment challenges preemptively, minimizing disruptions to operations.</a:t>
            </a:r>
          </a:p>
        </p:txBody>
      </p:sp>
    </p:spTree>
    <p:extLst>
      <p:ext uri="{BB962C8B-B14F-4D97-AF65-F5344CB8AC3E}">
        <p14:creationId xmlns:p14="http://schemas.microsoft.com/office/powerpoint/2010/main" val="21667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 </a:t>
            </a:r>
          </a:p>
        </p:txBody>
      </p:sp>
      <p:sp>
        <p:nvSpPr>
          <p:cNvPr id="3" name="Content Placeholder 2"/>
          <p:cNvSpPr>
            <a:spLocks noGrp="1"/>
          </p:cNvSpPr>
          <p:nvPr>
            <p:ph idx="1"/>
          </p:nvPr>
        </p:nvSpPr>
        <p:spPr>
          <a:xfrm>
            <a:off x="609600" y="1828799"/>
            <a:ext cx="11247040" cy="4572001"/>
          </a:xfrm>
        </p:spPr>
        <p:txBody>
          <a:bodyPr/>
          <a:lstStyle/>
          <a:p>
            <a:pPr marL="0" indent="0">
              <a:buNone/>
            </a:pPr>
            <a:r>
              <a:rPr lang="en-US"/>
              <a:t>The objective of the presentation is to comprehensively understand the dynamics of organizational performance by delving into the details of various occupational groups and titles across the organization. By utilizing forecast data on a provincial scale, the analysis aims to provide deeper insights into how different roles and job titles within the workforce contribute to overall performance and productivity. This, in turn, enables strategic decision-making and resource allocation at a more nuanced level, supporting the organization in enhancing its performance and achieving its goals more effectively.</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FE2D-4E98-592F-0E21-84640C0CEEDF}"/>
              </a:ext>
            </a:extLst>
          </p:cNvPr>
          <p:cNvSpPr>
            <a:spLocks noGrp="1"/>
          </p:cNvSpPr>
          <p:nvPr>
            <p:ph type="title"/>
          </p:nvPr>
        </p:nvSpPr>
        <p:spPr/>
        <p:txBody>
          <a:bodyPr/>
          <a:lstStyle/>
          <a:p>
            <a:r>
              <a:rPr lang="en-US"/>
              <a:t>Problem Statement</a:t>
            </a:r>
            <a:endParaRPr lang="en-CA"/>
          </a:p>
        </p:txBody>
      </p:sp>
      <p:sp>
        <p:nvSpPr>
          <p:cNvPr id="3" name="Content Placeholder 2">
            <a:extLst>
              <a:ext uri="{FF2B5EF4-FFF2-40B4-BE49-F238E27FC236}">
                <a16:creationId xmlns:a16="http://schemas.microsoft.com/office/drawing/2014/main" id="{FA20163D-80EC-BA17-A054-237C7BA4F882}"/>
              </a:ext>
            </a:extLst>
          </p:cNvPr>
          <p:cNvSpPr>
            <a:spLocks noGrp="1"/>
          </p:cNvSpPr>
          <p:nvPr>
            <p:ph idx="1"/>
          </p:nvPr>
        </p:nvSpPr>
        <p:spPr>
          <a:xfrm>
            <a:off x="695400" y="1828799"/>
            <a:ext cx="11161240" cy="4840561"/>
          </a:xfrm>
        </p:spPr>
        <p:txBody>
          <a:bodyPr/>
          <a:lstStyle/>
          <a:p>
            <a:r>
              <a:rPr lang="en-US"/>
              <a:t>Tracking workforce shortfall and hard-to-resource areas is vital for effective resource allocation.</a:t>
            </a:r>
          </a:p>
          <a:p>
            <a:r>
              <a:rPr lang="en-US"/>
              <a:t>Analyzing National Occupational Classification (NOC) code trends across Canada provides insights into growth and decline patterns.</a:t>
            </a:r>
          </a:p>
          <a:p>
            <a:r>
              <a:rPr lang="en-US"/>
              <a:t>Integrating NOC data with organizational forecasts is crucial for accurate staffing predictions.</a:t>
            </a:r>
          </a:p>
          <a:p>
            <a:r>
              <a:rPr lang="en-US"/>
              <a:t>The challenge lies in aligning NOC insights with internal needs, particularly in areas with challenging recruitment.</a:t>
            </a:r>
          </a:p>
          <a:p>
            <a:r>
              <a:rPr lang="en-US"/>
              <a:t>Proactive workforce planning based on this integration ensures organizational resilience and adaptability.</a:t>
            </a:r>
            <a:endParaRPr lang="en-CA"/>
          </a:p>
        </p:txBody>
      </p:sp>
    </p:spTree>
    <p:extLst>
      <p:ext uri="{BB962C8B-B14F-4D97-AF65-F5344CB8AC3E}">
        <p14:creationId xmlns:p14="http://schemas.microsoft.com/office/powerpoint/2010/main" val="146671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collection</a:t>
            </a:r>
          </a:p>
        </p:txBody>
      </p:sp>
      <p:sp>
        <p:nvSpPr>
          <p:cNvPr id="3" name="Content Placeholder 2"/>
          <p:cNvSpPr>
            <a:spLocks noGrp="1"/>
          </p:cNvSpPr>
          <p:nvPr>
            <p:ph sz="half" idx="1"/>
          </p:nvPr>
        </p:nvSpPr>
        <p:spPr>
          <a:xfrm>
            <a:off x="623392" y="1825625"/>
            <a:ext cx="10873208" cy="2395464"/>
          </a:xfrm>
        </p:spPr>
        <p:txBody>
          <a:bodyPr>
            <a:normAutofit lnSpcReduction="10000"/>
          </a:bodyPr>
          <a:lstStyle/>
          <a:p>
            <a:pPr marL="0" indent="0">
              <a:buNone/>
            </a:pPr>
            <a:r>
              <a:rPr lang="en-US"/>
              <a:t>During the data collection phase, we rely on Chris Thompson's HC Clean along with data sources found from Open Canada. This crucial step ensured the data collected for our outlook analysis was accurate, reliable, and consistent. By employing HC Clean, we streamlined the cleaning process, eliminating inconsistencies and errors present in the data. Simultaneously, leveraging data from Open Canada, which provided us with a comprehensive and diverse range of information to enrich our dataset.</a:t>
            </a:r>
          </a:p>
        </p:txBody>
      </p:sp>
      <p:sp>
        <p:nvSpPr>
          <p:cNvPr id="8" name="TextBox 7">
            <a:extLst>
              <a:ext uri="{FF2B5EF4-FFF2-40B4-BE49-F238E27FC236}">
                <a16:creationId xmlns:a16="http://schemas.microsoft.com/office/drawing/2014/main" id="{D4CE872E-D0C6-E1CB-E2DB-06013CE47678}"/>
              </a:ext>
            </a:extLst>
          </p:cNvPr>
          <p:cNvSpPr txBox="1"/>
          <p:nvPr/>
        </p:nvSpPr>
        <p:spPr>
          <a:xfrm>
            <a:off x="767408" y="4472544"/>
            <a:ext cx="10357792" cy="830997"/>
          </a:xfrm>
          <a:prstGeom prst="rect">
            <a:avLst/>
          </a:prstGeom>
          <a:noFill/>
        </p:spPr>
        <p:txBody>
          <a:bodyPr wrap="square" rtlCol="0">
            <a:spAutoFit/>
          </a:bodyPr>
          <a:lstStyle/>
          <a:p>
            <a:r>
              <a:rPr lang="en-US" sz="2400" dirty="0"/>
              <a:t>Open Canada Data - </a:t>
            </a:r>
            <a:r>
              <a:rPr lang="en-US" sz="2400" dirty="0">
                <a:hlinkClick r:id="rId2"/>
              </a:rPr>
              <a:t>3-Year Employment Outlooks - Open Government Portal (canada.ca)</a:t>
            </a:r>
            <a:r>
              <a:rPr lang="en-US" sz="2400" dirty="0"/>
              <a:t> </a:t>
            </a:r>
            <a:endParaRPr lang="en-CA" sz="2400"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4E52799E-837C-7D6B-942B-374019E9D047}"/>
              </a:ext>
            </a:extLst>
          </p:cNvPr>
          <p:cNvGraphicFramePr>
            <a:graphicFrameLocks noGrp="1"/>
          </p:cNvGraphicFramePr>
          <p:nvPr>
            <p:extLst>
              <p:ext uri="{D42A27DB-BD31-4B8C-83A1-F6EECF244321}">
                <p14:modId xmlns:p14="http://schemas.microsoft.com/office/powerpoint/2010/main" val="1961683863"/>
              </p:ext>
            </p:extLst>
          </p:nvPr>
        </p:nvGraphicFramePr>
        <p:xfrm>
          <a:off x="0" y="0"/>
          <a:ext cx="12192000" cy="6813376"/>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1925299988"/>
                    </a:ext>
                  </a:extLst>
                </a:gridCol>
                <a:gridCol w="4064000">
                  <a:extLst>
                    <a:ext uri="{9D8B030D-6E8A-4147-A177-3AD203B41FA5}">
                      <a16:colId xmlns:a16="http://schemas.microsoft.com/office/drawing/2014/main" val="2292701495"/>
                    </a:ext>
                  </a:extLst>
                </a:gridCol>
                <a:gridCol w="4064000">
                  <a:extLst>
                    <a:ext uri="{9D8B030D-6E8A-4147-A177-3AD203B41FA5}">
                      <a16:colId xmlns:a16="http://schemas.microsoft.com/office/drawing/2014/main" val="2034699327"/>
                    </a:ext>
                  </a:extLst>
                </a:gridCol>
              </a:tblGrid>
              <a:tr h="613361">
                <a:tc>
                  <a:txBody>
                    <a:bodyPr/>
                    <a:lstStyle/>
                    <a:p>
                      <a:r>
                        <a:rPr lang="en-US"/>
                        <a:t>Attribute</a:t>
                      </a:r>
                      <a:endParaRPr lang="en-CA"/>
                    </a:p>
                  </a:txBody>
                  <a:tcPr/>
                </a:tc>
                <a:tc>
                  <a:txBody>
                    <a:bodyPr/>
                    <a:lstStyle/>
                    <a:p>
                      <a:r>
                        <a:rPr lang="en-US"/>
                        <a:t>Description</a:t>
                      </a:r>
                      <a:endParaRPr lang="en-CA"/>
                    </a:p>
                  </a:txBody>
                  <a:tcPr/>
                </a:tc>
                <a:tc>
                  <a:txBody>
                    <a:bodyPr/>
                    <a:lstStyle/>
                    <a:p>
                      <a:r>
                        <a:rPr lang="en-US"/>
                        <a:t>Data Type</a:t>
                      </a:r>
                    </a:p>
                  </a:txBody>
                  <a:tcPr/>
                </a:tc>
                <a:extLst>
                  <a:ext uri="{0D108BD9-81ED-4DB2-BD59-A6C34878D82A}">
                    <a16:rowId xmlns:a16="http://schemas.microsoft.com/office/drawing/2014/main" val="1335614200"/>
                  </a:ext>
                </a:extLst>
              </a:tr>
              <a:tr h="687731">
                <a:tc>
                  <a:txBody>
                    <a:bodyPr/>
                    <a:lstStyle/>
                    <a:p>
                      <a:r>
                        <a:rPr lang="en-CA"/>
                        <a:t>ORGANIZATION_DESCR_EN</a:t>
                      </a:r>
                    </a:p>
                  </a:txBody>
                  <a:tcPr/>
                </a:tc>
                <a:tc>
                  <a:txBody>
                    <a:bodyPr/>
                    <a:lstStyle/>
                    <a:p>
                      <a:r>
                        <a:rPr lang="en-US" dirty="0"/>
                        <a:t>Company</a:t>
                      </a:r>
                      <a:endParaRPr lang="en-CA" dirty="0"/>
                    </a:p>
                  </a:txBody>
                  <a:tcPr/>
                </a:tc>
                <a:tc>
                  <a:txBody>
                    <a:bodyPr/>
                    <a:lstStyle/>
                    <a:p>
                      <a:r>
                        <a:rPr lang="en-US"/>
                        <a:t>String</a:t>
                      </a:r>
                      <a:endParaRPr lang="en-CA"/>
                    </a:p>
                  </a:txBody>
                  <a:tcPr/>
                </a:tc>
                <a:extLst>
                  <a:ext uri="{0D108BD9-81ED-4DB2-BD59-A6C34878D82A}">
                    <a16:rowId xmlns:a16="http://schemas.microsoft.com/office/drawing/2014/main" val="1538696606"/>
                  </a:ext>
                </a:extLst>
              </a:tr>
              <a:tr h="764710">
                <a:tc>
                  <a:txBody>
                    <a:bodyPr/>
                    <a:lstStyle/>
                    <a:p>
                      <a:r>
                        <a:rPr lang="en-CA"/>
                        <a:t>BRANCH_DESCR_EN</a:t>
                      </a:r>
                    </a:p>
                  </a:txBody>
                  <a:tcPr/>
                </a:tc>
                <a:tc>
                  <a:txBody>
                    <a:bodyPr/>
                    <a:lstStyle/>
                    <a:p>
                      <a:r>
                        <a:rPr lang="en-US" dirty="0"/>
                        <a:t>Categories of branch of an organization</a:t>
                      </a:r>
                      <a:endParaRPr lang="en-CA" dirty="0"/>
                    </a:p>
                  </a:txBody>
                  <a:tcPr/>
                </a:tc>
                <a:tc>
                  <a:txBody>
                    <a:bodyPr/>
                    <a:lstStyle/>
                    <a:p>
                      <a:r>
                        <a:rPr lang="en-US"/>
                        <a:t>String</a:t>
                      </a:r>
                      <a:endParaRPr lang="en-CA"/>
                    </a:p>
                  </a:txBody>
                  <a:tcPr/>
                </a:tc>
                <a:extLst>
                  <a:ext uri="{0D108BD9-81ED-4DB2-BD59-A6C34878D82A}">
                    <a16:rowId xmlns:a16="http://schemas.microsoft.com/office/drawing/2014/main" val="3108979246"/>
                  </a:ext>
                </a:extLst>
              </a:tr>
              <a:tr h="613361">
                <a:tc>
                  <a:txBody>
                    <a:bodyPr/>
                    <a:lstStyle/>
                    <a:p>
                      <a:r>
                        <a:rPr lang="en-US"/>
                        <a:t>Province</a:t>
                      </a:r>
                      <a:endParaRPr lang="en-CA"/>
                    </a:p>
                  </a:txBody>
                  <a:tcPr/>
                </a:tc>
                <a:tc>
                  <a:txBody>
                    <a:bodyPr/>
                    <a:lstStyle/>
                    <a:p>
                      <a:r>
                        <a:rPr lang="en-US"/>
                        <a:t>Location</a:t>
                      </a:r>
                      <a:endParaRPr lang="en-CA"/>
                    </a:p>
                  </a:txBody>
                  <a:tcPr/>
                </a:tc>
                <a:tc>
                  <a:txBody>
                    <a:bodyPr/>
                    <a:lstStyle/>
                    <a:p>
                      <a:r>
                        <a:rPr lang="en-US"/>
                        <a:t>String</a:t>
                      </a:r>
                      <a:endParaRPr lang="en-CA"/>
                    </a:p>
                  </a:txBody>
                  <a:tcPr/>
                </a:tc>
                <a:extLst>
                  <a:ext uri="{0D108BD9-81ED-4DB2-BD59-A6C34878D82A}">
                    <a16:rowId xmlns:a16="http://schemas.microsoft.com/office/drawing/2014/main" val="3058886681"/>
                  </a:ext>
                </a:extLst>
              </a:tr>
              <a:tr h="613361">
                <a:tc>
                  <a:txBody>
                    <a:bodyPr/>
                    <a:lstStyle/>
                    <a:p>
                      <a:r>
                        <a:rPr lang="en-US" dirty="0" err="1"/>
                        <a:t>NOC_Description</a:t>
                      </a:r>
                      <a:endParaRPr lang="en-CA" dirty="0"/>
                    </a:p>
                  </a:txBody>
                  <a:tcPr/>
                </a:tc>
                <a:tc>
                  <a:txBody>
                    <a:bodyPr/>
                    <a:lstStyle/>
                    <a:p>
                      <a:r>
                        <a:rPr lang="en-US"/>
                        <a:t>Titles of the job</a:t>
                      </a:r>
                      <a:endParaRPr lang="en-CA"/>
                    </a:p>
                  </a:txBody>
                  <a:tcPr/>
                </a:tc>
                <a:tc>
                  <a:txBody>
                    <a:bodyPr/>
                    <a:lstStyle/>
                    <a:p>
                      <a:r>
                        <a:rPr lang="en-US"/>
                        <a:t>String</a:t>
                      </a:r>
                      <a:endParaRPr lang="en-CA"/>
                    </a:p>
                  </a:txBody>
                  <a:tcPr/>
                </a:tc>
                <a:extLst>
                  <a:ext uri="{0D108BD9-81ED-4DB2-BD59-A6C34878D82A}">
                    <a16:rowId xmlns:a16="http://schemas.microsoft.com/office/drawing/2014/main" val="2249561685"/>
                  </a:ext>
                </a:extLst>
              </a:tr>
              <a:tr h="613361">
                <a:tc>
                  <a:txBody>
                    <a:bodyPr/>
                    <a:lstStyle/>
                    <a:p>
                      <a:r>
                        <a:rPr lang="en-US"/>
                        <a:t>CAN_NOC_CD</a:t>
                      </a:r>
                      <a:endParaRPr lang="en-CA"/>
                    </a:p>
                  </a:txBody>
                  <a:tcPr/>
                </a:tc>
                <a:tc>
                  <a:txBody>
                    <a:bodyPr/>
                    <a:lstStyle/>
                    <a:p>
                      <a:r>
                        <a:rPr lang="en-US"/>
                        <a:t>Unique NOC Code</a:t>
                      </a:r>
                      <a:endParaRPr lang="en-CA"/>
                    </a:p>
                  </a:txBody>
                  <a:tcPr/>
                </a:tc>
                <a:tc>
                  <a:txBody>
                    <a:bodyPr/>
                    <a:lstStyle/>
                    <a:p>
                      <a:r>
                        <a:rPr lang="en-US"/>
                        <a:t>Integer</a:t>
                      </a:r>
                      <a:endParaRPr lang="en-CA"/>
                    </a:p>
                  </a:txBody>
                  <a:tcPr/>
                </a:tc>
                <a:extLst>
                  <a:ext uri="{0D108BD9-81ED-4DB2-BD59-A6C34878D82A}">
                    <a16:rowId xmlns:a16="http://schemas.microsoft.com/office/drawing/2014/main" val="478284680"/>
                  </a:ext>
                </a:extLst>
              </a:tr>
              <a:tr h="613361">
                <a:tc>
                  <a:txBody>
                    <a:bodyPr/>
                    <a:lstStyle/>
                    <a:p>
                      <a:r>
                        <a:rPr lang="en-US"/>
                        <a:t>CLASSIFICATION_GROUP</a:t>
                      </a:r>
                      <a:endParaRPr lang="en-CA"/>
                    </a:p>
                  </a:txBody>
                  <a:tcPr/>
                </a:tc>
                <a:tc>
                  <a:txBody>
                    <a:bodyPr/>
                    <a:lstStyle/>
                    <a:p>
                      <a:r>
                        <a:rPr lang="en-US"/>
                        <a:t>Occupational Group</a:t>
                      </a:r>
                      <a:endParaRPr lang="en-CA"/>
                    </a:p>
                  </a:txBody>
                  <a:tcPr/>
                </a:tc>
                <a:tc>
                  <a:txBody>
                    <a:bodyPr/>
                    <a:lstStyle/>
                    <a:p>
                      <a:r>
                        <a:rPr lang="en-US"/>
                        <a:t>String</a:t>
                      </a:r>
                      <a:endParaRPr lang="en-CA"/>
                    </a:p>
                  </a:txBody>
                  <a:tcPr/>
                </a:tc>
                <a:extLst>
                  <a:ext uri="{0D108BD9-81ED-4DB2-BD59-A6C34878D82A}">
                    <a16:rowId xmlns:a16="http://schemas.microsoft.com/office/drawing/2014/main" val="3329808902"/>
                  </a:ext>
                </a:extLst>
              </a:tr>
              <a:tr h="764710">
                <a:tc>
                  <a:txBody>
                    <a:bodyPr/>
                    <a:lstStyle/>
                    <a:p>
                      <a:r>
                        <a:rPr lang="en-US"/>
                        <a:t>ID</a:t>
                      </a:r>
                      <a:endParaRPr lang="en-CA"/>
                    </a:p>
                  </a:txBody>
                  <a:tcPr/>
                </a:tc>
                <a:tc>
                  <a:txBody>
                    <a:bodyPr/>
                    <a:lstStyle/>
                    <a:p>
                      <a:r>
                        <a:rPr lang="en-US"/>
                        <a:t>Unique identifier of an employee</a:t>
                      </a:r>
                      <a:endParaRPr lang="en-CA"/>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Integer</a:t>
                      </a:r>
                      <a:endParaRPr lang="en-CA"/>
                    </a:p>
                    <a:p>
                      <a:endParaRPr lang="en-CA"/>
                    </a:p>
                  </a:txBody>
                  <a:tcPr/>
                </a:tc>
                <a:extLst>
                  <a:ext uri="{0D108BD9-81ED-4DB2-BD59-A6C34878D82A}">
                    <a16:rowId xmlns:a16="http://schemas.microsoft.com/office/drawing/2014/main" val="2929641790"/>
                  </a:ext>
                </a:extLst>
              </a:tr>
              <a:tr h="764710">
                <a:tc>
                  <a:txBody>
                    <a:bodyPr/>
                    <a:lstStyle/>
                    <a:p>
                      <a:r>
                        <a:rPr lang="en-US"/>
                        <a:t>OUTLOOK</a:t>
                      </a:r>
                      <a:endParaRPr lang="en-CA"/>
                    </a:p>
                  </a:txBody>
                  <a:tcPr/>
                </a:tc>
                <a:tc>
                  <a:txBody>
                    <a:bodyPr/>
                    <a:lstStyle/>
                    <a:p>
                      <a:r>
                        <a:rPr lang="en-US"/>
                        <a:t>How well the job is performed over time.</a:t>
                      </a:r>
                      <a:endParaRPr lang="en-CA"/>
                    </a:p>
                  </a:txBody>
                  <a:tcPr/>
                </a:tc>
                <a:tc>
                  <a:txBody>
                    <a:bodyPr/>
                    <a:lstStyle/>
                    <a:p>
                      <a:r>
                        <a:rPr lang="en-US"/>
                        <a:t>String</a:t>
                      </a:r>
                      <a:endParaRPr lang="en-CA"/>
                    </a:p>
                  </a:txBody>
                  <a:tcPr/>
                </a:tc>
                <a:extLst>
                  <a:ext uri="{0D108BD9-81ED-4DB2-BD59-A6C34878D82A}">
                    <a16:rowId xmlns:a16="http://schemas.microsoft.com/office/drawing/2014/main" val="2685375607"/>
                  </a:ext>
                </a:extLst>
              </a:tr>
              <a:tr h="764710">
                <a:tc>
                  <a:txBody>
                    <a:bodyPr/>
                    <a:lstStyle/>
                    <a:p>
                      <a:r>
                        <a:rPr lang="en-US"/>
                        <a:t>OUTLOOK RATING</a:t>
                      </a:r>
                      <a:endParaRPr lang="en-CA"/>
                    </a:p>
                  </a:txBody>
                  <a:tcPr/>
                </a:tc>
                <a:tc>
                  <a:txBody>
                    <a:bodyPr/>
                    <a:lstStyle/>
                    <a:p>
                      <a:r>
                        <a:rPr lang="en-US"/>
                        <a:t>Rating based on job performance.</a:t>
                      </a:r>
                      <a:endParaRPr lang="en-CA"/>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Integer</a:t>
                      </a:r>
                      <a:endParaRPr lang="en-CA" dirty="0"/>
                    </a:p>
                    <a:p>
                      <a:endParaRPr lang="en-CA" dirty="0"/>
                    </a:p>
                  </a:txBody>
                  <a:tcPr/>
                </a:tc>
                <a:extLst>
                  <a:ext uri="{0D108BD9-81ED-4DB2-BD59-A6C34878D82A}">
                    <a16:rowId xmlns:a16="http://schemas.microsoft.com/office/drawing/2014/main" val="307380592"/>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230928"/>
            <a:ext cx="7772400" cy="1008112"/>
          </a:xfrm>
        </p:spPr>
        <p:txBody>
          <a:bodyPr>
            <a:normAutofit/>
          </a:bodyPr>
          <a:lstStyle/>
          <a:p>
            <a:pPr algn="ctr"/>
            <a:r>
              <a:rPr lang="en-US" sz="3200" dirty="0"/>
              <a:t>Data Modeling</a:t>
            </a:r>
            <a:br>
              <a:rPr lang="en-US" sz="3200" dirty="0"/>
            </a:br>
            <a:endParaRPr lang="en-US" sz="3200" dirty="0"/>
          </a:p>
        </p:txBody>
      </p:sp>
      <p:pic>
        <p:nvPicPr>
          <p:cNvPr id="4" name="Picture 3" descr="A screenshot of a computer&#10;&#10;Description automatically generated">
            <a:extLst>
              <a:ext uri="{FF2B5EF4-FFF2-40B4-BE49-F238E27FC236}">
                <a16:creationId xmlns:a16="http://schemas.microsoft.com/office/drawing/2014/main" id="{22912778-50FE-ECA6-518A-90B4C6B2863E}"/>
              </a:ext>
            </a:extLst>
          </p:cNvPr>
          <p:cNvPicPr>
            <a:picLocks noChangeAspect="1"/>
          </p:cNvPicPr>
          <p:nvPr/>
        </p:nvPicPr>
        <p:blipFill>
          <a:blip r:embed="rId2"/>
          <a:stretch>
            <a:fillRect/>
          </a:stretch>
        </p:blipFill>
        <p:spPr>
          <a:xfrm>
            <a:off x="589136" y="836089"/>
            <a:ext cx="11013727" cy="5533293"/>
          </a:xfrm>
          <a:prstGeom prst="rect">
            <a:avLst/>
          </a:prstGeom>
        </p:spPr>
      </p:pic>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8" name="TextBox 7">
            <a:extLst>
              <a:ext uri="{FF2B5EF4-FFF2-40B4-BE49-F238E27FC236}">
                <a16:creationId xmlns:a16="http://schemas.microsoft.com/office/drawing/2014/main" id="{5493C5BE-D64E-D744-44F1-0C56AA72C2DB}"/>
              </a:ext>
            </a:extLst>
          </p:cNvPr>
          <p:cNvSpPr txBox="1"/>
          <p:nvPr/>
        </p:nvSpPr>
        <p:spPr>
          <a:xfrm>
            <a:off x="0" y="1628800"/>
            <a:ext cx="12192000" cy="4247317"/>
          </a:xfrm>
          <a:prstGeom prst="rect">
            <a:avLst/>
          </a:prstGeom>
          <a:noFill/>
        </p:spPr>
        <p:txBody>
          <a:bodyPr wrap="square" rtlCol="0">
            <a:spAutoFit/>
          </a:bodyPr>
          <a:lstStyle/>
          <a:p>
            <a:pPr marL="342900" indent="-342900">
              <a:buAutoNum type="arabicParenR"/>
            </a:pPr>
            <a:r>
              <a:rPr lang="en-US"/>
              <a:t>Branch Desc to Province as certain types of branches are more available in certain provinces and vice versa.</a:t>
            </a:r>
          </a:p>
          <a:p>
            <a:pPr marL="342900" indent="-342900">
              <a:buAutoNum type="arabicParenR"/>
            </a:pPr>
            <a:r>
              <a:rPr lang="en-US"/>
              <a:t>NOC Group Desc is directly proportional, for instance, healthcare services have higher demand, and it’s expected that NOC Group Desc related to the healthcare field will be more prevalent in those provinces. </a:t>
            </a:r>
          </a:p>
          <a:p>
            <a:pPr marL="342900" indent="-342900">
              <a:buAutoNum type="arabicParenR"/>
            </a:pPr>
            <a:r>
              <a:rPr lang="en-US"/>
              <a:t>Classification Group may vary with NOC Group Desc</a:t>
            </a:r>
          </a:p>
          <a:p>
            <a:pPr marL="742950" lvl="1" indent="-285750">
              <a:buFont typeface="Arial" panose="020B0604020202020204" pitchFamily="34" charset="0"/>
              <a:buChar char="•"/>
            </a:pPr>
            <a:r>
              <a:rPr lang="en-US"/>
              <a:t>Case 1: Certain Classification Groups encompass a wide range of NOC Group Desc where it is directly proportional.</a:t>
            </a:r>
          </a:p>
          <a:p>
            <a:pPr marL="742950" lvl="1" indent="-285750">
              <a:buFont typeface="Arial" panose="020B0604020202020204" pitchFamily="34" charset="0"/>
              <a:buChar char="•"/>
            </a:pPr>
            <a:r>
              <a:rPr lang="en-US"/>
              <a:t>Case 2: The other Classification Groups are narrowly defined and aligned with only a subset of NOC Group Desc.</a:t>
            </a:r>
          </a:p>
          <a:p>
            <a:pPr marL="342900" indent="-342900">
              <a:buAutoNum type="arabicParenR" startAt="4"/>
            </a:pPr>
            <a:r>
              <a:rPr lang="en-US"/>
              <a:t>Organizational Desc is directly proportional to Branch Desc because the organizational descriptions oversee branches with specialized functions or roles which implies there is a direct alignment between them.</a:t>
            </a:r>
          </a:p>
          <a:p>
            <a:pPr marL="342900" indent="-342900">
              <a:buAutoNum type="arabicParenR" startAt="4"/>
            </a:pPr>
            <a:r>
              <a:rPr lang="en-US"/>
              <a:t>NOC Group Desc is directly proportional to Classification Group because classification group are designed to categorize jobs based on NOC Group Desc and Classification Group.</a:t>
            </a:r>
          </a:p>
          <a:p>
            <a:pPr marL="342900" indent="-342900">
              <a:buAutoNum type="arabicParenR" startAt="4"/>
            </a:pPr>
            <a:r>
              <a:rPr lang="en-US"/>
              <a:t>Organization Desc may vary with Classification Group</a:t>
            </a:r>
          </a:p>
          <a:p>
            <a:pPr marL="742950" lvl="1" indent="-285750">
              <a:buFont typeface="Arial" panose="020B0604020202020204" pitchFamily="34" charset="0"/>
              <a:buChar char="•"/>
            </a:pPr>
            <a:r>
              <a:rPr lang="en-US"/>
              <a:t>Case 1: Certain Organizational descriptions consistently align with specific Classification Group which implies directly proportional.</a:t>
            </a:r>
          </a:p>
          <a:p>
            <a:pPr marL="742950" lvl="1" indent="-285750">
              <a:buFont typeface="Arial" panose="020B0604020202020204" pitchFamily="34" charset="0"/>
              <a:buChar char="•"/>
            </a:pPr>
            <a:r>
              <a:rPr lang="en-US"/>
              <a:t>Case 2: Whereas if there’s no clear alignment then it will be indirectly proportional.</a:t>
            </a:r>
          </a:p>
          <a:p>
            <a:endParaRPr lang="en-CA"/>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3373016" cy="1325563"/>
          </a:xfrm>
        </p:spPr>
        <p:txBody>
          <a:bodyPr anchor="ctr">
            <a:normAutofit/>
          </a:bodyPr>
          <a:lstStyle/>
          <a:p>
            <a:r>
              <a:rPr lang="en-US"/>
              <a:t>Data Cleaning</a:t>
            </a:r>
            <a:br>
              <a:rPr lang="en-US"/>
            </a:br>
            <a:endParaRPr lang="en-US"/>
          </a:p>
        </p:txBody>
      </p:sp>
      <p:sp>
        <p:nvSpPr>
          <p:cNvPr id="3" name="Content Placeholder 2"/>
          <p:cNvSpPr>
            <a:spLocks noGrp="1"/>
          </p:cNvSpPr>
          <p:nvPr>
            <p:ph sz="half" idx="2"/>
          </p:nvPr>
        </p:nvSpPr>
        <p:spPr>
          <a:xfrm>
            <a:off x="0" y="1628800"/>
            <a:ext cx="12192000" cy="5129980"/>
          </a:xfrm>
        </p:spPr>
        <p:txBody>
          <a:bodyPr>
            <a:normAutofit/>
          </a:bodyPr>
          <a:lstStyle/>
          <a:p>
            <a:r>
              <a:rPr lang="en-US" sz="3200"/>
              <a:t>In HC clean data, we identified and eliminated null values and incomplete entries.</a:t>
            </a:r>
          </a:p>
          <a:p>
            <a:r>
              <a:rPr lang="en-US" sz="3200"/>
              <a:t>We manipulated “undetermined” in Outlook data according to the HC Clean </a:t>
            </a:r>
            <a:r>
              <a:rPr lang="en-US" sz="3200" err="1"/>
              <a:t>NOC_Desc</a:t>
            </a:r>
            <a:r>
              <a:rPr lang="en-US" sz="3200"/>
              <a:t>.</a:t>
            </a:r>
          </a:p>
          <a:p>
            <a:r>
              <a:rPr lang="en-US" sz="3200"/>
              <a:t>Flexing structural errors by </a:t>
            </a:r>
            <a:r>
              <a:rPr lang="en-US" sz="3200" err="1"/>
              <a:t>standardising</a:t>
            </a:r>
            <a:r>
              <a:rPr lang="en-US" sz="3200"/>
              <a:t> data formats and units. This ensures consistency across the dataset.</a:t>
            </a:r>
          </a:p>
          <a:p>
            <a:r>
              <a:rPr lang="en-US" sz="3200"/>
              <a:t>We manipulated the “string” datatype of some variables to the “int” datatype.</a:t>
            </a:r>
          </a:p>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c1bd924-0a6a-4aa9-aa89-c980316c0449}" enabled="0" method="" siteId="{ec1bd924-0a6a-4aa9-aa89-c980316c0449}" removed="1"/>
</clbl:labelList>
</file>

<file path=docProps/app.xml><?xml version="1.0" encoding="utf-8"?>
<Properties xmlns="http://schemas.openxmlformats.org/officeDocument/2006/extended-properties" xmlns:vt="http://schemas.openxmlformats.org/officeDocument/2006/docPropsVTypes">
  <Template>Medical design presentation (widescreen)</Template>
  <TotalTime>0</TotalTime>
  <Words>1575</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Amasis MT Pro Medium</vt:lpstr>
      <vt:lpstr>Arial</vt:lpstr>
      <vt:lpstr>Franklin Gothic Medium</vt:lpstr>
      <vt:lpstr>Medical Design 16x9</vt:lpstr>
      <vt:lpstr>Work Force Forecasting</vt:lpstr>
      <vt:lpstr>Introduction team members</vt:lpstr>
      <vt:lpstr>Objective </vt:lpstr>
      <vt:lpstr>Problem Statement</vt:lpstr>
      <vt:lpstr>Data collection</vt:lpstr>
      <vt:lpstr>PowerPoint Presentation</vt:lpstr>
      <vt:lpstr>Data Modeling </vt:lpstr>
      <vt:lpstr>Data Analysis</vt:lpstr>
      <vt:lpstr>Data Cleaning </vt:lpstr>
      <vt:lpstr>Time series</vt:lpstr>
      <vt:lpstr>Time series </vt:lpstr>
      <vt:lpstr>Insights / Observations</vt:lpstr>
      <vt:lpstr>Departmental Analysis</vt:lpstr>
      <vt:lpstr>Insights / Observations</vt:lpstr>
      <vt:lpstr>NOC Analysis</vt:lpstr>
      <vt:lpstr>Insights /  Observations</vt:lpstr>
      <vt:lpstr> Classification_Group -Analysis</vt:lpstr>
      <vt:lpstr>Insights / Observations</vt:lpstr>
      <vt:lpstr>Detailed Classification Analysis</vt:lpstr>
      <vt:lpstr>Insights /  Observation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Force Forecasting</dc:title>
  <dc:creator>Srinivas Kurakula</dc:creator>
  <cp:lastModifiedBy>Venkatamukes Chadaram</cp:lastModifiedBy>
  <cp:revision>106</cp:revision>
  <dcterms:created xsi:type="dcterms:W3CDTF">2024-04-10T16:07:07Z</dcterms:created>
  <dcterms:modified xsi:type="dcterms:W3CDTF">2024-04-19T17:30:21Z</dcterms:modified>
</cp:coreProperties>
</file>