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909f753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09f753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909f7533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909f7533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909f7533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909f7533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909f7533c_1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909f7533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8e8153c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e8153c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8e8153c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e8153c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8e8153c6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8e8153c6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8e8153c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8e8153c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3"/>
          <p:cNvPicPr preferRelativeResize="0"/>
          <p:nvPr/>
        </p:nvPicPr>
        <p:blipFill rotWithShape="1">
          <a:blip r:embed="rId3">
            <a:alphaModFix/>
          </a:blip>
          <a:srcRect b="-15410" l="-9690" r="9689" t="15410"/>
          <a:stretch/>
        </p:blipFill>
        <p:spPr>
          <a:xfrm>
            <a:off x="-469300" y="555150"/>
            <a:ext cx="9191076" cy="4800600"/>
          </a:xfrm>
          <a:prstGeom prst="rect">
            <a:avLst/>
          </a:prstGeom>
          <a:noFill/>
          <a:ln>
            <a:noFill/>
          </a:ln>
        </p:spPr>
      </p:pic>
      <p:sp>
        <p:nvSpPr>
          <p:cNvPr id="73" name="Google Shape;73;p13"/>
          <p:cNvSpPr txBox="1"/>
          <p:nvPr>
            <p:ph type="ctrTitle"/>
          </p:nvPr>
        </p:nvSpPr>
        <p:spPr>
          <a:xfrm>
            <a:off x="2439275" y="555150"/>
            <a:ext cx="4521000" cy="1521300"/>
          </a:xfrm>
          <a:prstGeom prst="rect">
            <a:avLst/>
          </a:prstGeom>
          <a:ln>
            <a:noFill/>
          </a:ln>
          <a:effectLst>
            <a:outerShdw blurRad="57150" rotWithShape="0" algn="bl" dir="5400000" dist="304800">
              <a:srgbClr val="000000">
                <a:alpha val="50000"/>
              </a:srgbClr>
            </a:outerShdw>
            <a:reflection blurRad="0" dir="5400000" dist="76200" endA="0" fadeDir="5400012" kx="0" rotWithShape="0" algn="bl" stA="68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lang="es" sz="6000"/>
              <a:t>ROOTKIT</a:t>
            </a:r>
            <a:endParaRPr sz="6000"/>
          </a:p>
        </p:txBody>
      </p:sp>
      <p:sp>
        <p:nvSpPr>
          <p:cNvPr id="74" name="Google Shape;74;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Gabino Sansores Saúl Alberto</a:t>
            </a:r>
            <a:endParaRPr sz="2400"/>
          </a:p>
          <a:p>
            <a:pPr indent="0" lvl="0" marL="0" rtl="0" algn="l">
              <a:spcBef>
                <a:spcPts val="0"/>
              </a:spcBef>
              <a:spcAft>
                <a:spcPts val="0"/>
              </a:spcAft>
              <a:buNone/>
            </a:pPr>
            <a:r>
              <a:rPr lang="es" sz="2400"/>
              <a:t>Muñoz Tenorio Ricardo</a:t>
            </a:r>
            <a:endParaRPr sz="2400"/>
          </a:p>
        </p:txBody>
      </p:sp>
      <p:sp>
        <p:nvSpPr>
          <p:cNvPr id="75" name="Google Shape;75;p13"/>
          <p:cNvSpPr txBox="1"/>
          <p:nvPr/>
        </p:nvSpPr>
        <p:spPr>
          <a:xfrm>
            <a:off x="9583525" y="922725"/>
            <a:ext cx="52623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pic>
        <p:nvPicPr>
          <p:cNvPr id="153" name="Google Shape;153;p22"/>
          <p:cNvPicPr preferRelativeResize="0"/>
          <p:nvPr/>
        </p:nvPicPr>
        <p:blipFill rotWithShape="1">
          <a:blip r:embed="rId3">
            <a:alphaModFix/>
          </a:blip>
          <a:srcRect b="0" l="22259" r="22259" t="0"/>
          <a:stretch/>
        </p:blipFill>
        <p:spPr>
          <a:xfrm>
            <a:off x="-1" y="0"/>
            <a:ext cx="4567199" cy="5143500"/>
          </a:xfrm>
          <a:prstGeom prst="rect">
            <a:avLst/>
          </a:prstGeom>
          <a:noFill/>
          <a:ln>
            <a:noFill/>
          </a:ln>
        </p:spPr>
      </p:pic>
      <p:sp>
        <p:nvSpPr>
          <p:cNvPr id="154" name="Google Shape;154;p22"/>
          <p:cNvSpPr txBox="1"/>
          <p:nvPr>
            <p:ph idx="1" type="body"/>
          </p:nvPr>
        </p:nvSpPr>
        <p:spPr>
          <a:xfrm>
            <a:off x="4869275" y="770275"/>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000">
                <a:solidFill>
                  <a:schemeClr val="dk1"/>
                </a:solidFill>
              </a:rPr>
              <a:t>Rootkits en modo kernel</a:t>
            </a:r>
            <a:endParaRPr sz="3000">
              <a:solidFill>
                <a:schemeClr val="dk1"/>
              </a:solidFill>
            </a:endParaRPr>
          </a:p>
          <a:p>
            <a:pPr indent="0" lvl="0" marL="0" rtl="0" algn="l">
              <a:spcBef>
                <a:spcPts val="1600"/>
              </a:spcBef>
              <a:spcAft>
                <a:spcPts val="1600"/>
              </a:spcAft>
              <a:buClr>
                <a:schemeClr val="dk2"/>
              </a:buClr>
              <a:buSzPts val="1100"/>
              <a:buFont typeface="Arial"/>
              <a:buNone/>
            </a:pPr>
            <a:r>
              <a:rPr lang="es" sz="1400">
                <a:solidFill>
                  <a:srgbClr val="000000"/>
                </a:solidFill>
              </a:rPr>
              <a:t>Cuando se habla de rootkits, suele hacerse referencia a este tipo. Los rootkits en modo kernel anidan en el núcleo del sistema operativo. Este núcleo, también llamado Ring-0, tiene los permisos más avanzados sobre el ordenador, permitiendo así un acceso profundo a todos los componentes del hardware, así como cambios en la configuración del sistema. Eso significa que, si un atacante coloca ahí un rootkit, consigue el control total sobre todo el sistema.</a:t>
            </a:r>
            <a:endParaRPr sz="1400">
              <a:solidFill>
                <a:srgbClr val="000000"/>
              </a:solidFill>
            </a:endParaRPr>
          </a:p>
        </p:txBody>
      </p:sp>
      <p:grpSp>
        <p:nvGrpSpPr>
          <p:cNvPr id="155" name="Google Shape;155;p22"/>
          <p:cNvGrpSpPr/>
          <p:nvPr/>
        </p:nvGrpSpPr>
        <p:grpSpPr>
          <a:xfrm>
            <a:off x="134988" y="2464035"/>
            <a:ext cx="2212050" cy="2537076"/>
            <a:chOff x="6803275" y="395363"/>
            <a:chExt cx="2212050" cy="2537076"/>
          </a:xfrm>
        </p:grpSpPr>
        <p:pic>
          <p:nvPicPr>
            <p:cNvPr id="156" name="Google Shape;156;p2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57" name="Google Shape;157;p22"/>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58" name="Google Shape;158;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chemeClr val="dk1"/>
                  </a:solidFill>
                  <a:latin typeface="Raleway"/>
                  <a:ea typeface="Raleway"/>
                  <a:cs typeface="Raleway"/>
                  <a:sym typeface="Raleway"/>
                </a:rPr>
                <a:t>Consejo</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b="1" lang="es" sz="900">
                  <a:solidFill>
                    <a:schemeClr val="dk2"/>
                  </a:solidFill>
                  <a:latin typeface="Raleway"/>
                  <a:ea typeface="Raleway"/>
                  <a:cs typeface="Raleway"/>
                  <a:sym typeface="Raleway"/>
                </a:rPr>
                <a:t>Dicha complejidad, además, hace a los rootkits en modo kernel más propensos a tener fallos de programación, que en algunos casos pueden desestabilizar el sistema. En tal caso, el software malicioso puede mostrar indicios al usuario como las frecuentes pantallas azules o los fallos del sistema.</a:t>
              </a:r>
              <a:r>
                <a:rPr b="1" lang="es" sz="900">
                  <a:solidFill>
                    <a:schemeClr val="dk2"/>
                  </a:solidFill>
                  <a:latin typeface="Raleway"/>
                  <a:ea typeface="Raleway"/>
                  <a:cs typeface="Raleway"/>
                  <a:sym typeface="Raleway"/>
                </a:rPr>
                <a:t>  </a:t>
              </a:r>
              <a:endParaRPr b="1" sz="900">
                <a:solidFill>
                  <a:schemeClr val="dk1"/>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256375"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3000">
                <a:solidFill>
                  <a:schemeClr val="dk1"/>
                </a:solidFill>
              </a:rPr>
              <a:t>Rootkit en modo usuario</a:t>
            </a:r>
            <a:endParaRPr b="1" sz="3000">
              <a:solidFill>
                <a:schemeClr val="dk1"/>
              </a:solidFill>
            </a:endParaRPr>
          </a:p>
          <a:p>
            <a:pPr indent="0" lvl="0" marL="0" rtl="0" algn="l">
              <a:lnSpc>
                <a:spcPct val="115000"/>
              </a:lnSpc>
              <a:spcBef>
                <a:spcPts val="1600"/>
              </a:spcBef>
              <a:spcAft>
                <a:spcPts val="0"/>
              </a:spcAft>
              <a:buNone/>
            </a:pPr>
            <a:r>
              <a:rPr lang="es" sz="1400"/>
              <a:t>Al contrario que los rootkits en modo kernel, este tipo solo actúa en el nivel de usuario del ordenador, en el que también se encuentran todos los programas ejecutables. Puesto que este nivel posee el grado más bajo de autorización de la CPU (Ring-3), los rootkits en modo usuario solo proporcionan al atacante un acceso limitado al ordenador. Por ello también son, a la vez, menos complejos y más comunes que los rootkits en modo kernel, sobre todo en sistemas Windows.</a:t>
            </a:r>
            <a:endParaRPr sz="1400"/>
          </a:p>
          <a:p>
            <a:pPr indent="0" lvl="0" marL="0" rtl="0" algn="l">
              <a:lnSpc>
                <a:spcPct val="115000"/>
              </a:lnSpc>
              <a:spcBef>
                <a:spcPts val="1600"/>
              </a:spcBef>
              <a:spcAft>
                <a:spcPts val="1600"/>
              </a:spcAft>
              <a:buNone/>
            </a:pPr>
            <a:r>
              <a:t/>
            </a:r>
            <a:endParaRPr sz="1800"/>
          </a:p>
        </p:txBody>
      </p:sp>
      <p:pic>
        <p:nvPicPr>
          <p:cNvPr id="164" name="Google Shape;164;p23"/>
          <p:cNvPicPr preferRelativeResize="0"/>
          <p:nvPr/>
        </p:nvPicPr>
        <p:blipFill rotWithShape="1">
          <a:blip r:embed="rId3">
            <a:alphaModFix/>
          </a:blip>
          <a:srcRect b="0" l="21727" r="21721" t="0"/>
          <a:stretch/>
        </p:blipFill>
        <p:spPr>
          <a:xfrm>
            <a:off x="4488725" y="0"/>
            <a:ext cx="4655273" cy="5143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278700" y="580750"/>
            <a:ext cx="8586600" cy="15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Ejemplos de rootkits conocidos</a:t>
            </a:r>
            <a:endParaRPr/>
          </a:p>
        </p:txBody>
      </p:sp>
      <p:sp>
        <p:nvSpPr>
          <p:cNvPr id="170" name="Google Shape;170;p24"/>
          <p:cNvSpPr txBox="1"/>
          <p:nvPr/>
        </p:nvSpPr>
        <p:spPr>
          <a:xfrm>
            <a:off x="278575" y="2196300"/>
            <a:ext cx="8586600" cy="26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Hoy en día existen rootkits para todo tipo de sistemas operativos. A continuación, se presentan dos ejemplos de rootkit que amenazan los sistemas Windows.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s">
                <a:solidFill>
                  <a:schemeClr val="dk1"/>
                </a:solidFill>
                <a:latin typeface="Lato"/>
                <a:ea typeface="Lato"/>
                <a:cs typeface="Lato"/>
                <a:sym typeface="Lato"/>
              </a:rPr>
              <a:t>TDSS o Alureon (descubierto en 2007)</a:t>
            </a:r>
            <a:r>
              <a:rPr lang="es">
                <a:solidFill>
                  <a:schemeClr val="dk1"/>
                </a:solidFill>
                <a:latin typeface="Lato"/>
                <a:ea typeface="Lato"/>
                <a:cs typeface="Lato"/>
                <a:sym typeface="Lato"/>
              </a:rPr>
              <a:t>: </a:t>
            </a:r>
            <a:r>
              <a:rPr lang="es">
                <a:solidFill>
                  <a:srgbClr val="FFFFFF"/>
                </a:solidFill>
                <a:latin typeface="Lato"/>
                <a:ea typeface="Lato"/>
                <a:cs typeface="Lato"/>
                <a:sym typeface="Lato"/>
              </a:rPr>
              <a:t>también se clasifica como troyano, un indicio de lo poco clara que es la frontera entre ambos tipos de parásitos. Este rootkit manipula el Registro de Windows para desactivar, por ejemplo, el administrador de tareas, la función de actualización o, dado el caso, los antivirus, para después crear una botnet.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chemeClr val="dk1"/>
                </a:solidFill>
                <a:latin typeface="Lato"/>
                <a:ea typeface="Lato"/>
                <a:cs typeface="Lato"/>
                <a:sym typeface="Lato"/>
              </a:rPr>
              <a:t>ZeroAccess (descubierto en 2011): </a:t>
            </a:r>
            <a:r>
              <a:rPr lang="es">
                <a:solidFill>
                  <a:srgbClr val="FFFFFF"/>
                </a:solidFill>
                <a:latin typeface="Lato"/>
                <a:ea typeface="Lato"/>
                <a:cs typeface="Lato"/>
                <a:sym typeface="Lato"/>
              </a:rPr>
              <a:t>otro troyano con atributos de rootkit. Este infecta el registro de arranque principal o MBR, además de una unidad de sistema aleatoria, y desactiva luego el Windows Security Center, el Windows Defender y el Firewall. Si eso ocurre, el ordenador pasará a ser usado para el bitcoin mining y los fraudes de clic como parte de una botnet.</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273725" y="336725"/>
            <a:ext cx="8699100" cy="16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¿Cómo protegerse contra los rootkits?</a:t>
            </a:r>
            <a:endParaRPr/>
          </a:p>
        </p:txBody>
      </p:sp>
      <p:sp>
        <p:nvSpPr>
          <p:cNvPr id="176" name="Google Shape;176;p25"/>
          <p:cNvSpPr txBox="1"/>
          <p:nvPr/>
        </p:nvSpPr>
        <p:spPr>
          <a:xfrm>
            <a:off x="273825" y="2083675"/>
            <a:ext cx="8699100" cy="29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Las medidas de seguridad frente a los rootkits son básicamente las mismas que también sirven para otros tipos de parásitos comunes: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Usa programas de seguridad en tu ordenador.</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Cuida tu sistema con actualizaciones regulares.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Amplía tu conocimiento sobre las formas más comunes de fraude en Internet, como por ejemplo el phishing.</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Utiliza contraseñas fuertes.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s">
                <a:solidFill>
                  <a:schemeClr val="dk1"/>
                </a:solidFill>
                <a:latin typeface="Lato"/>
                <a:ea typeface="Lato"/>
                <a:cs typeface="Lato"/>
                <a:sym typeface="Lato"/>
              </a:rPr>
              <a:t>Consejo para legos en informática: </a:t>
            </a:r>
            <a:r>
              <a:rPr lang="es">
                <a:solidFill>
                  <a:srgbClr val="FFFFFF"/>
                </a:solidFill>
                <a:latin typeface="Lato"/>
                <a:ea typeface="Lato"/>
                <a:cs typeface="Lato"/>
                <a:sym typeface="Lato"/>
              </a:rPr>
              <a:t>usa tu cuenta de administrador lo menos posible, especialmente si estás navegando en Internet. Esa cuenta tiene muchos menos mecanismos de seguridad que la cuenta de usuario convencional. Puesto que la cuenta de usuario, además, solo tiene autorizaciones limitadas, los daños en caso de rootkit serán menores.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23600" y="37077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¿Cómo reconocer un rootkit?</a:t>
            </a:r>
            <a:endParaRPr/>
          </a:p>
        </p:txBody>
      </p:sp>
      <p:sp>
        <p:nvSpPr>
          <p:cNvPr id="182" name="Google Shape;182;p26"/>
          <p:cNvSpPr txBox="1"/>
          <p:nvPr/>
        </p:nvSpPr>
        <p:spPr>
          <a:xfrm>
            <a:off x="441150" y="1924125"/>
            <a:ext cx="8353500" cy="26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Existen herramientas técnicas diseñadas especialmente contra los rootkits como, por ejemplo, el llamado rootkit scan: se trata de una función que algunos programas de seguridad ya contienen, pero para la cual también existen programas concretos. Algunos ejemplos son el Sophos Anti Rootkit y el Rootkit Remover de Bitdefender, ambos se pueden obtener gratis.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Este tipo de rootkit scan también se puede ejecutar mediante un boot CD. Este inicia el sistema independientemente del sistema operativo, de manera que un rootkit inactivo permanece y, con suerte, puede ser detectado por el rastreador de virus en el CD.</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p27"/>
          <p:cNvSpPr txBox="1"/>
          <p:nvPr>
            <p:ph idx="1" type="subTitle"/>
          </p:nvPr>
        </p:nvSpPr>
        <p:spPr>
          <a:xfrm>
            <a:off x="256375"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3000">
                <a:solidFill>
                  <a:schemeClr val="dk1"/>
                </a:solidFill>
              </a:rPr>
              <a:t>Eliminar un rootkit</a:t>
            </a:r>
            <a:endParaRPr b="1" sz="3000">
              <a:solidFill>
                <a:schemeClr val="dk1"/>
              </a:solidFill>
            </a:endParaRPr>
          </a:p>
          <a:p>
            <a:pPr indent="0" lvl="0" marL="0" rtl="0" algn="l">
              <a:lnSpc>
                <a:spcPct val="115000"/>
              </a:lnSpc>
              <a:spcBef>
                <a:spcPts val="1600"/>
              </a:spcBef>
              <a:spcAft>
                <a:spcPts val="0"/>
              </a:spcAft>
              <a:buNone/>
            </a:pPr>
            <a:r>
              <a:rPr lang="es" sz="1400">
                <a:solidFill>
                  <a:srgbClr val="3C3C3C"/>
                </a:solidFill>
                <a:highlight>
                  <a:srgbClr val="FFFFFF"/>
                </a:highlight>
              </a:rPr>
              <a:t>Por desgracia, aún no existe ninguna opción cien por cien segura para eliminar un rootkit de un ordenador. El índice de éxito incluso en los programas de rastreo profesionales como AntiVir, Kapersky o Microsoft deja mucho que desear, según varios estudios. Por ello, la revista Computerbild recomienda usar al menos una combinación de tres de esos programas.</a:t>
            </a:r>
            <a:endParaRPr sz="1400"/>
          </a:p>
          <a:p>
            <a:pPr indent="0" lvl="0" marL="0" rtl="0" algn="l">
              <a:lnSpc>
                <a:spcPct val="115000"/>
              </a:lnSpc>
              <a:spcBef>
                <a:spcPts val="1600"/>
              </a:spcBef>
              <a:spcAft>
                <a:spcPts val="1600"/>
              </a:spcAft>
              <a:buNone/>
            </a:pPr>
            <a:r>
              <a:t/>
            </a:r>
            <a:endParaRPr sz="1800"/>
          </a:p>
        </p:txBody>
      </p:sp>
      <p:pic>
        <p:nvPicPr>
          <p:cNvPr id="188" name="Google Shape;188;p27"/>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lnSpc>
                <a:spcPct val="123529"/>
              </a:lnSpc>
              <a:spcBef>
                <a:spcPts val="800"/>
              </a:spcBef>
              <a:spcAft>
                <a:spcPts val="0"/>
              </a:spcAft>
              <a:buClr>
                <a:schemeClr val="dk2"/>
              </a:buClr>
              <a:buSzPts val="1100"/>
              <a:buFont typeface="Arial"/>
              <a:buNone/>
            </a:pPr>
            <a:r>
              <a:rPr b="0" lang="es">
                <a:solidFill>
                  <a:schemeClr val="dk1"/>
                </a:solidFill>
                <a:highlight>
                  <a:srgbClr val="FFFFFF"/>
                </a:highlight>
                <a:latin typeface="Arial"/>
                <a:ea typeface="Arial"/>
                <a:cs typeface="Arial"/>
                <a:sym typeface="Arial"/>
              </a:rPr>
              <a:t>¿Qué es un rootkit?</a:t>
            </a:r>
            <a:endParaRPr b="0">
              <a:solidFill>
                <a:schemeClr val="dk1"/>
              </a:solidFill>
              <a:highlight>
                <a:srgbClr val="FFFFFF"/>
              </a:highlight>
              <a:latin typeface="Arial"/>
              <a:ea typeface="Arial"/>
              <a:cs typeface="Arial"/>
              <a:sym typeface="Arial"/>
            </a:endParaRPr>
          </a:p>
          <a:p>
            <a:pPr indent="0" lvl="0" marL="0" rtl="0" algn="l">
              <a:spcBef>
                <a:spcPts val="1700"/>
              </a:spcBef>
              <a:spcAft>
                <a:spcPts val="1600"/>
              </a:spcAft>
              <a:buNone/>
            </a:pPr>
            <a:r>
              <a:t/>
            </a:r>
            <a:endParaRPr sz="3600">
              <a:solidFill>
                <a:schemeClr val="dk1"/>
              </a:solidFill>
            </a:endParaRPr>
          </a:p>
        </p:txBody>
      </p:sp>
      <p:sp>
        <p:nvSpPr>
          <p:cNvPr id="81" name="Google Shape;81;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s" sz="1400">
                <a:solidFill>
                  <a:srgbClr val="3C3C3C"/>
                </a:solidFill>
                <a:highlight>
                  <a:srgbClr val="FFFFFF"/>
                </a:highlight>
              </a:rPr>
              <a:t>Los rootkits no son malwares individuales, sino todo un conjunto de programas maliciosos que anidan en los ordenadores a través de huecos en el sistema de seguridad, concediendo así a los atacantes acceso remoto permanente (remote access) a ellos. Una característica esencial de los rootkits es que se ocultan a sí mismos y a otros parásitos frente a detectores de virus y programas de seguridad, de manera que el usuario no se percata de su existencia.</a:t>
            </a:r>
            <a:endParaRPr b="0" sz="1400"/>
          </a:p>
        </p:txBody>
      </p:sp>
      <p:pic>
        <p:nvPicPr>
          <p:cNvPr id="82" name="Google Shape;82;p14"/>
          <p:cNvPicPr preferRelativeResize="0"/>
          <p:nvPr/>
        </p:nvPicPr>
        <p:blipFill>
          <a:blip r:embed="rId3">
            <a:alphaModFix/>
          </a:blip>
          <a:stretch>
            <a:fillRect/>
          </a:stretch>
        </p:blipFill>
        <p:spPr>
          <a:xfrm>
            <a:off x="5839700" y="2829200"/>
            <a:ext cx="3106226" cy="2070817"/>
          </a:xfrm>
          <a:prstGeom prst="rect">
            <a:avLst/>
          </a:prstGeom>
          <a:noFill/>
          <a:ln>
            <a:noFill/>
          </a:ln>
        </p:spPr>
      </p:pic>
      <p:pic>
        <p:nvPicPr>
          <p:cNvPr id="83" name="Google Shape;83;p14"/>
          <p:cNvPicPr preferRelativeResize="0"/>
          <p:nvPr/>
        </p:nvPicPr>
        <p:blipFill rotWithShape="1">
          <a:blip r:embed="rId4">
            <a:alphaModFix/>
          </a:blip>
          <a:srcRect b="-109499" l="-178421" r="6312" t="-22196"/>
          <a:stretch/>
        </p:blipFill>
        <p:spPr>
          <a:xfrm>
            <a:off x="-73075" y="152400"/>
            <a:ext cx="9019000" cy="499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89" name="Google Shape;89;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0" name="Google Shape;90;p15"/>
          <p:cNvSpPr txBox="1"/>
          <p:nvPr/>
        </p:nvSpPr>
        <p:spPr>
          <a:xfrm>
            <a:off x="3520475" y="7056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solidFill>
                  <a:schemeClr val="dk1"/>
                </a:solidFill>
                <a:highlight>
                  <a:srgbClr val="F2F2F2"/>
                </a:highlight>
                <a:latin typeface="Raleway"/>
                <a:ea typeface="Raleway"/>
                <a:cs typeface="Raleway"/>
                <a:sym typeface="Raleway"/>
              </a:rPr>
              <a:t>Definición    </a:t>
            </a:r>
            <a:endParaRPr b="1" sz="3000">
              <a:solidFill>
                <a:schemeClr val="dk1"/>
              </a:solidFill>
              <a:latin typeface="Raleway"/>
              <a:ea typeface="Raleway"/>
              <a:cs typeface="Raleway"/>
              <a:sym typeface="Raleway"/>
            </a:endParaRPr>
          </a:p>
        </p:txBody>
      </p:sp>
      <p:sp>
        <p:nvSpPr>
          <p:cNvPr id="91" name="Google Shape;91;p15"/>
          <p:cNvSpPr txBox="1"/>
          <p:nvPr>
            <p:ph idx="4294967295" type="body"/>
          </p:nvPr>
        </p:nvSpPr>
        <p:spPr>
          <a:xfrm>
            <a:off x="2864675" y="1815600"/>
            <a:ext cx="3579000" cy="3327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700"/>
              </a:spcAft>
              <a:buClr>
                <a:srgbClr val="000000"/>
              </a:buClr>
              <a:buSzPts val="1400"/>
              <a:buFont typeface="Raleway"/>
              <a:buChar char="➔"/>
            </a:pPr>
            <a:r>
              <a:rPr b="1" lang="es" sz="1400">
                <a:solidFill>
                  <a:srgbClr val="000000"/>
                </a:solidFill>
                <a:highlight>
                  <a:srgbClr val="F2F2F2"/>
                </a:highlight>
                <a:latin typeface="Raleway"/>
                <a:ea typeface="Raleway"/>
                <a:cs typeface="Raleway"/>
                <a:sym typeface="Raleway"/>
              </a:rPr>
              <a:t>Rootkit</a:t>
            </a:r>
            <a:r>
              <a:rPr lang="es" sz="1400">
                <a:solidFill>
                  <a:srgbClr val="000000"/>
                </a:solidFill>
                <a:highlight>
                  <a:srgbClr val="F2F2F2"/>
                </a:highlight>
                <a:latin typeface="Raleway"/>
                <a:ea typeface="Raleway"/>
                <a:cs typeface="Raleway"/>
                <a:sym typeface="Raleway"/>
              </a:rPr>
              <a:t> es un conjunto de varios programas maliciosos que pueden infiltrarse en distintos niveles de autorización de un ordenador, encubrir las acciones de virus y malware y facilitar así en adelante el acceso al sistema para los delincuentes.</a:t>
            </a:r>
            <a:endParaRPr sz="1400">
              <a:solidFill>
                <a:srgbClr val="000000"/>
              </a:solidFill>
              <a:latin typeface="Raleway"/>
              <a:ea typeface="Raleway"/>
              <a:cs typeface="Raleway"/>
              <a:sym typeface="Raleway"/>
            </a:endParaRPr>
          </a:p>
        </p:txBody>
      </p:sp>
      <p:pic>
        <p:nvPicPr>
          <p:cNvPr id="92" name="Google Shape;92;p15"/>
          <p:cNvPicPr preferRelativeResize="0"/>
          <p:nvPr/>
        </p:nvPicPr>
        <p:blipFill>
          <a:blip r:embed="rId5">
            <a:alphaModFix/>
          </a:blip>
          <a:stretch>
            <a:fillRect/>
          </a:stretch>
        </p:blipFill>
        <p:spPr>
          <a:xfrm>
            <a:off x="216350" y="1501800"/>
            <a:ext cx="2139900" cy="2139900"/>
          </a:xfrm>
          <a:prstGeom prst="rect">
            <a:avLst/>
          </a:prstGeom>
          <a:noFill/>
          <a:ln>
            <a:noFill/>
          </a:ln>
        </p:spPr>
      </p:pic>
      <p:pic>
        <p:nvPicPr>
          <p:cNvPr id="93" name="Google Shape;93;p15"/>
          <p:cNvPicPr preferRelativeResize="0"/>
          <p:nvPr/>
        </p:nvPicPr>
        <p:blipFill>
          <a:blip r:embed="rId5">
            <a:alphaModFix/>
          </a:blip>
          <a:stretch>
            <a:fillRect/>
          </a:stretch>
        </p:blipFill>
        <p:spPr>
          <a:xfrm>
            <a:off x="6699300" y="1501800"/>
            <a:ext cx="2139900" cy="213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216750" y="0"/>
            <a:ext cx="8710500" cy="1598100"/>
          </a:xfrm>
          <a:prstGeom prst="rect">
            <a:avLst/>
          </a:prstGeom>
        </p:spPr>
        <p:txBody>
          <a:bodyPr anchorCtr="0" anchor="t" bIns="91425" lIns="91425" spcFirstLastPara="1" rIns="91425" wrap="square" tIns="91425">
            <a:noAutofit/>
          </a:bodyPr>
          <a:lstStyle/>
          <a:p>
            <a:pPr indent="0" lvl="0" marL="0" rtl="0" algn="l">
              <a:lnSpc>
                <a:spcPct val="123529"/>
              </a:lnSpc>
              <a:spcBef>
                <a:spcPts val="800"/>
              </a:spcBef>
              <a:spcAft>
                <a:spcPts val="0"/>
              </a:spcAft>
              <a:buClr>
                <a:schemeClr val="dk2"/>
              </a:buClr>
              <a:buSzPts val="1100"/>
              <a:buFont typeface="Arial"/>
              <a:buNone/>
            </a:pPr>
            <a:r>
              <a:t/>
            </a:r>
            <a:endParaRPr b="0" sz="1800">
              <a:solidFill>
                <a:srgbClr val="003D8D"/>
              </a:solidFill>
              <a:highlight>
                <a:srgbClr val="FFFFFF"/>
              </a:highlight>
            </a:endParaRPr>
          </a:p>
          <a:p>
            <a:pPr indent="0" lvl="0" marL="0" rtl="0" algn="l">
              <a:spcBef>
                <a:spcPts val="1700"/>
              </a:spcBef>
              <a:spcAft>
                <a:spcPts val="0"/>
              </a:spcAft>
              <a:buNone/>
            </a:pPr>
            <a:r>
              <a:rPr lang="es"/>
              <a:t>cómo</a:t>
            </a:r>
            <a:r>
              <a:rPr lang="es"/>
              <a:t> funcionan los Rootkit?</a:t>
            </a:r>
            <a:endParaRPr/>
          </a:p>
        </p:txBody>
      </p:sp>
      <p:grpSp>
        <p:nvGrpSpPr>
          <p:cNvPr id="99" name="Google Shape;99;p16"/>
          <p:cNvGrpSpPr/>
          <p:nvPr/>
        </p:nvGrpSpPr>
        <p:grpSpPr>
          <a:xfrm>
            <a:off x="6781388" y="2464029"/>
            <a:ext cx="2212050" cy="2537076"/>
            <a:chOff x="6803275" y="395363"/>
            <a:chExt cx="2212050" cy="2537076"/>
          </a:xfrm>
        </p:grpSpPr>
        <p:pic>
          <p:nvPicPr>
            <p:cNvPr id="100" name="Google Shape;100;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01" name="Google Shape;101;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2" name="Google Shape;102;p16"/>
            <p:cNvSpPr txBox="1"/>
            <p:nvPr/>
          </p:nvSpPr>
          <p:spPr>
            <a:xfrm>
              <a:off x="6944812" y="684234"/>
              <a:ext cx="19671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s">
                  <a:solidFill>
                    <a:srgbClr val="3C3C3C"/>
                  </a:solidFill>
                  <a:highlight>
                    <a:srgbClr val="FFFFFF"/>
                  </a:highlight>
                </a:rPr>
                <a:t>Aunque existen tipos muy diferentes de rootkits, </a:t>
              </a:r>
              <a:r>
                <a:rPr b="1" lang="es">
                  <a:solidFill>
                    <a:srgbClr val="3C3C3C"/>
                  </a:solidFill>
                  <a:highlight>
                    <a:srgbClr val="FFFFFF"/>
                  </a:highlight>
                </a:rPr>
                <a:t>la base de su funcionamiento</a:t>
              </a:r>
              <a:r>
                <a:rPr lang="es">
                  <a:solidFill>
                    <a:srgbClr val="3C3C3C"/>
                  </a:solidFill>
                  <a:highlight>
                    <a:srgbClr val="FFFFFF"/>
                  </a:highlight>
                </a:rPr>
                <a:t> es siempre la misma. También el proceso de infiltrado en el sistema sigue siempre el mismo patrón.</a:t>
              </a:r>
              <a:endParaRPr b="1">
                <a:solidFill>
                  <a:schemeClr val="dk2"/>
                </a:solidFill>
                <a:latin typeface="Raleway"/>
                <a:ea typeface="Raleway"/>
                <a:cs typeface="Raleway"/>
                <a:sym typeface="Raleway"/>
              </a:endParaRPr>
            </a:p>
          </p:txBody>
        </p:sp>
      </p:grpSp>
      <p:sp>
        <p:nvSpPr>
          <p:cNvPr id="103" name="Google Shape;103;p16"/>
          <p:cNvSpPr txBox="1"/>
          <p:nvPr/>
        </p:nvSpPr>
        <p:spPr>
          <a:xfrm>
            <a:off x="216750" y="1598100"/>
            <a:ext cx="6324600" cy="3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aleway"/>
                <a:ea typeface="Raleway"/>
                <a:cs typeface="Raleway"/>
                <a:sym typeface="Raleway"/>
              </a:rPr>
              <a:t>Paso 1</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lnSpc>
                <a:spcPct val="100000"/>
              </a:lnSpc>
              <a:spcBef>
                <a:spcPts val="0"/>
              </a:spcBef>
              <a:spcAft>
                <a:spcPts val="0"/>
              </a:spcAft>
              <a:buNone/>
            </a:pPr>
            <a:r>
              <a:rPr lang="es" sz="1200">
                <a:solidFill>
                  <a:srgbClr val="FFFFFF"/>
                </a:solidFill>
                <a:latin typeface="Raleway"/>
                <a:ea typeface="Raleway"/>
                <a:cs typeface="Raleway"/>
                <a:sym typeface="Raleway"/>
              </a:rPr>
              <a:t>Antes de la infección por rootkit, se suele realizar cierta forma de ingeniería social como paso previo: los ciberdelincuentes aprovechan en general el punto más débil de los sistemas de seguridad, este es, el componente humano. Mediante el engaño o la manipulación de otras personas, los hackers obtienen a menudo datos de acceso o contraseñas. Con ellos inician luego sesión en un ordenador e instalan el rootkit.</a:t>
            </a:r>
            <a:endParaRPr sz="1200">
              <a:solidFill>
                <a:srgbClr val="FFFFFF"/>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rgbClr val="FFFFFF"/>
              </a:solidFill>
              <a:latin typeface="Raleway"/>
              <a:ea typeface="Raleway"/>
              <a:cs typeface="Raleway"/>
              <a:sym typeface="Raleway"/>
            </a:endParaRPr>
          </a:p>
          <a:p>
            <a:pPr indent="0" lvl="0" marL="0" rtl="0" algn="l">
              <a:lnSpc>
                <a:spcPct val="100000"/>
              </a:lnSpc>
              <a:spcBef>
                <a:spcPts val="0"/>
              </a:spcBef>
              <a:spcAft>
                <a:spcPts val="0"/>
              </a:spcAft>
              <a:buNone/>
            </a:pPr>
            <a:r>
              <a:rPr lang="es" sz="1200">
                <a:solidFill>
                  <a:srgbClr val="FFFFFF"/>
                </a:solidFill>
                <a:latin typeface="Raleway"/>
                <a:ea typeface="Raleway"/>
                <a:cs typeface="Raleway"/>
                <a:sym typeface="Raleway"/>
              </a:rPr>
              <a:t>No obstante, también es posible infectar con rootkit de otra manera; por ejemplo mediante drive-by downloads (descargas involuntarias) de una página infectada, al descargar software de una fuente no segura o al hacer clic en un enlace o en un adjunto de un correo de phishing.</a:t>
            </a:r>
            <a:endParaRPr sz="1200">
              <a:solidFill>
                <a:srgbClr val="FFFFFF"/>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rgbClr val="FFFFF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16750" y="0"/>
            <a:ext cx="8710500" cy="1598100"/>
          </a:xfrm>
          <a:prstGeom prst="rect">
            <a:avLst/>
          </a:prstGeom>
        </p:spPr>
        <p:txBody>
          <a:bodyPr anchorCtr="0" anchor="t" bIns="91425" lIns="91425" spcFirstLastPara="1" rIns="91425" wrap="square" tIns="91425">
            <a:noAutofit/>
          </a:bodyPr>
          <a:lstStyle/>
          <a:p>
            <a:pPr indent="0" lvl="0" marL="0" rtl="0" algn="l">
              <a:lnSpc>
                <a:spcPct val="123529"/>
              </a:lnSpc>
              <a:spcBef>
                <a:spcPts val="800"/>
              </a:spcBef>
              <a:spcAft>
                <a:spcPts val="0"/>
              </a:spcAft>
              <a:buNone/>
            </a:pPr>
            <a:r>
              <a:t/>
            </a:r>
            <a:endParaRPr b="0" sz="1800">
              <a:solidFill>
                <a:srgbClr val="003D8D"/>
              </a:solidFill>
              <a:highlight>
                <a:srgbClr val="FFFFFF"/>
              </a:highlight>
            </a:endParaRPr>
          </a:p>
          <a:p>
            <a:pPr indent="0" lvl="0" marL="0" rtl="0" algn="l">
              <a:spcBef>
                <a:spcPts val="1700"/>
              </a:spcBef>
              <a:spcAft>
                <a:spcPts val="0"/>
              </a:spcAft>
              <a:buNone/>
            </a:pPr>
            <a:r>
              <a:rPr lang="es"/>
              <a:t>cómo funcionan los Rootkit?</a:t>
            </a:r>
            <a:endParaRPr/>
          </a:p>
        </p:txBody>
      </p:sp>
      <p:grpSp>
        <p:nvGrpSpPr>
          <p:cNvPr id="109" name="Google Shape;109;p17"/>
          <p:cNvGrpSpPr/>
          <p:nvPr/>
        </p:nvGrpSpPr>
        <p:grpSpPr>
          <a:xfrm>
            <a:off x="6781388" y="2464029"/>
            <a:ext cx="2212050" cy="2537076"/>
            <a:chOff x="6803275" y="395363"/>
            <a:chExt cx="2212050" cy="2537076"/>
          </a:xfrm>
        </p:grpSpPr>
        <p:pic>
          <p:nvPicPr>
            <p:cNvPr id="110" name="Google Shape;110;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11" name="Google Shape;111;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2" name="Google Shape;112;p17"/>
            <p:cNvSpPr txBox="1"/>
            <p:nvPr/>
          </p:nvSpPr>
          <p:spPr>
            <a:xfrm>
              <a:off x="6944812" y="684234"/>
              <a:ext cx="19671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s">
                  <a:solidFill>
                    <a:srgbClr val="3C3C3C"/>
                  </a:solidFill>
                  <a:highlight>
                    <a:srgbClr val="FFFFFF"/>
                  </a:highlight>
                </a:rPr>
                <a:t>Aunque existen tipos muy diferentes de rootkits, </a:t>
              </a:r>
              <a:r>
                <a:rPr b="1" lang="es">
                  <a:solidFill>
                    <a:srgbClr val="3C3C3C"/>
                  </a:solidFill>
                  <a:highlight>
                    <a:srgbClr val="FFFFFF"/>
                  </a:highlight>
                </a:rPr>
                <a:t>la base de su funcionamiento</a:t>
              </a:r>
              <a:r>
                <a:rPr lang="es">
                  <a:solidFill>
                    <a:srgbClr val="3C3C3C"/>
                  </a:solidFill>
                  <a:highlight>
                    <a:srgbClr val="FFFFFF"/>
                  </a:highlight>
                </a:rPr>
                <a:t> es siempre la misma. También el proceso de infiltrado en el sistema sigue siempre el mismo patrón.</a:t>
              </a:r>
              <a:endParaRPr b="1">
                <a:solidFill>
                  <a:schemeClr val="dk2"/>
                </a:solidFill>
                <a:latin typeface="Raleway"/>
                <a:ea typeface="Raleway"/>
                <a:cs typeface="Raleway"/>
                <a:sym typeface="Raleway"/>
              </a:endParaRPr>
            </a:p>
          </p:txBody>
        </p:sp>
      </p:grpSp>
      <p:sp>
        <p:nvSpPr>
          <p:cNvPr id="113" name="Google Shape;113;p17"/>
          <p:cNvSpPr txBox="1"/>
          <p:nvPr/>
        </p:nvSpPr>
        <p:spPr>
          <a:xfrm>
            <a:off x="216750" y="1598100"/>
            <a:ext cx="6324600" cy="3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aleway"/>
                <a:ea typeface="Raleway"/>
                <a:cs typeface="Raleway"/>
                <a:sym typeface="Raleway"/>
              </a:rPr>
              <a:t>Paso 2 Encubrimiento (stealth)</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lnSpc>
                <a:spcPct val="100000"/>
              </a:lnSpc>
              <a:spcBef>
                <a:spcPts val="0"/>
              </a:spcBef>
              <a:spcAft>
                <a:spcPts val="0"/>
              </a:spcAft>
              <a:buNone/>
            </a:pPr>
            <a:r>
              <a:rPr lang="es">
                <a:solidFill>
                  <a:srgbClr val="FFFFFF"/>
                </a:solidFill>
                <a:latin typeface="Raleway"/>
                <a:ea typeface="Raleway"/>
                <a:cs typeface="Raleway"/>
                <a:sym typeface="Raleway"/>
              </a:rPr>
              <a:t>Una vez dentro del sistema, el rootkit se oculta a sí mismo. Para ello empieza a manipular los procesos mediante los cuales los programas y las funciones del sistema intercambian datos. Así, cuando se active un detector de virus, este solo recibirá informaciones falsas a base de indicaciones filtradas por el rootkit. Por este motivo, a menudo ni siquiera un software antivirus profesional logra identificar los elementos maliciosos basándose en sus firmas de método o en el análisis de su comportamiento (heurística).</a:t>
            </a:r>
            <a:endParaRPr>
              <a:solidFill>
                <a:srgbClr val="FFFFFF"/>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rgbClr val="FFFFFF"/>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16750" y="0"/>
            <a:ext cx="8710500" cy="1598100"/>
          </a:xfrm>
          <a:prstGeom prst="rect">
            <a:avLst/>
          </a:prstGeom>
        </p:spPr>
        <p:txBody>
          <a:bodyPr anchorCtr="0" anchor="t" bIns="91425" lIns="91425" spcFirstLastPara="1" rIns="91425" wrap="square" tIns="91425">
            <a:noAutofit/>
          </a:bodyPr>
          <a:lstStyle/>
          <a:p>
            <a:pPr indent="0" lvl="0" marL="0" rtl="0" algn="l">
              <a:lnSpc>
                <a:spcPct val="123529"/>
              </a:lnSpc>
              <a:spcBef>
                <a:spcPts val="800"/>
              </a:spcBef>
              <a:spcAft>
                <a:spcPts val="0"/>
              </a:spcAft>
              <a:buNone/>
            </a:pPr>
            <a:r>
              <a:t/>
            </a:r>
            <a:endParaRPr b="0" sz="1800">
              <a:solidFill>
                <a:srgbClr val="003D8D"/>
              </a:solidFill>
              <a:highlight>
                <a:srgbClr val="FFFFFF"/>
              </a:highlight>
            </a:endParaRPr>
          </a:p>
          <a:p>
            <a:pPr indent="0" lvl="0" marL="0" rtl="0" algn="l">
              <a:spcBef>
                <a:spcPts val="1700"/>
              </a:spcBef>
              <a:spcAft>
                <a:spcPts val="0"/>
              </a:spcAft>
              <a:buNone/>
            </a:pPr>
            <a:r>
              <a:rPr lang="es"/>
              <a:t>cómo funcionan los Rootkit?</a:t>
            </a:r>
            <a:endParaRPr/>
          </a:p>
        </p:txBody>
      </p:sp>
      <p:grpSp>
        <p:nvGrpSpPr>
          <p:cNvPr id="119" name="Google Shape;119;p18"/>
          <p:cNvGrpSpPr/>
          <p:nvPr/>
        </p:nvGrpSpPr>
        <p:grpSpPr>
          <a:xfrm>
            <a:off x="6781388" y="2464029"/>
            <a:ext cx="2212050" cy="2537076"/>
            <a:chOff x="6803275" y="395363"/>
            <a:chExt cx="2212050" cy="2537076"/>
          </a:xfrm>
        </p:grpSpPr>
        <p:pic>
          <p:nvPicPr>
            <p:cNvPr id="120" name="Google Shape;120;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21" name="Google Shape;121;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2" name="Google Shape;122;p18"/>
            <p:cNvSpPr txBox="1"/>
            <p:nvPr/>
          </p:nvSpPr>
          <p:spPr>
            <a:xfrm>
              <a:off x="6944812" y="684234"/>
              <a:ext cx="19671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s">
                  <a:solidFill>
                    <a:srgbClr val="3C3C3C"/>
                  </a:solidFill>
                  <a:highlight>
                    <a:srgbClr val="FFFFFF"/>
                  </a:highlight>
                </a:rPr>
                <a:t>Aunque existen tipos muy diferentes de rootkits, </a:t>
              </a:r>
              <a:r>
                <a:rPr b="1" lang="es">
                  <a:solidFill>
                    <a:srgbClr val="3C3C3C"/>
                  </a:solidFill>
                  <a:highlight>
                    <a:srgbClr val="FFFFFF"/>
                  </a:highlight>
                </a:rPr>
                <a:t>la base de su funcionamiento</a:t>
              </a:r>
              <a:r>
                <a:rPr lang="es">
                  <a:solidFill>
                    <a:srgbClr val="3C3C3C"/>
                  </a:solidFill>
                  <a:highlight>
                    <a:srgbClr val="FFFFFF"/>
                  </a:highlight>
                </a:rPr>
                <a:t> es siempre la misma. También el proceso de infiltrado en el sistema sigue siempre el mismo patrón.</a:t>
              </a:r>
              <a:endParaRPr b="1">
                <a:solidFill>
                  <a:schemeClr val="dk2"/>
                </a:solidFill>
                <a:latin typeface="Raleway"/>
                <a:ea typeface="Raleway"/>
                <a:cs typeface="Raleway"/>
                <a:sym typeface="Raleway"/>
              </a:endParaRPr>
            </a:p>
          </p:txBody>
        </p:sp>
      </p:grpSp>
      <p:sp>
        <p:nvSpPr>
          <p:cNvPr id="123" name="Google Shape;123;p18"/>
          <p:cNvSpPr txBox="1"/>
          <p:nvPr/>
        </p:nvSpPr>
        <p:spPr>
          <a:xfrm>
            <a:off x="216750" y="1598100"/>
            <a:ext cx="6324600" cy="3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aleway"/>
                <a:ea typeface="Raleway"/>
                <a:cs typeface="Raleway"/>
                <a:sym typeface="Raleway"/>
              </a:rPr>
              <a:t>Paso 3 </a:t>
            </a:r>
            <a:r>
              <a:rPr lang="es" sz="1800">
                <a:solidFill>
                  <a:schemeClr val="dk1"/>
                </a:solidFill>
                <a:latin typeface="Raleway"/>
                <a:ea typeface="Raleway"/>
                <a:cs typeface="Raleway"/>
                <a:sym typeface="Raleway"/>
              </a:rPr>
              <a:t>creación</a:t>
            </a:r>
            <a:r>
              <a:rPr lang="es" sz="1800">
                <a:solidFill>
                  <a:schemeClr val="dk1"/>
                </a:solidFill>
                <a:latin typeface="Raleway"/>
                <a:ea typeface="Raleway"/>
                <a:cs typeface="Raleway"/>
                <a:sym typeface="Raleway"/>
              </a:rPr>
              <a:t> de una puerta trasera (Backdoor)</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lnSpc>
                <a:spcPct val="100000"/>
              </a:lnSpc>
              <a:spcBef>
                <a:spcPts val="0"/>
              </a:spcBef>
              <a:spcAft>
                <a:spcPts val="0"/>
              </a:spcAft>
              <a:buClr>
                <a:schemeClr val="dk2"/>
              </a:buClr>
              <a:buSzPts val="1100"/>
              <a:buFont typeface="Arial"/>
              <a:buNone/>
            </a:pPr>
            <a:r>
              <a:rPr lang="es">
                <a:solidFill>
                  <a:srgbClr val="FFFFFF"/>
                </a:solidFill>
                <a:latin typeface="Raleway"/>
                <a:ea typeface="Raleway"/>
                <a:cs typeface="Raleway"/>
                <a:sym typeface="Raleway"/>
              </a:rPr>
              <a:t>Luego, el rootkit construye una llamada backdoor, una entrada alternativa al sistema que el hacker puede usar con una contraseña robada o con una shell o intérprete de comandos, para en adelante poder controlar el ordenador por acceso remoto. El rootkit se encarga entonces de encubrir todos los inicios de sesión y todas las actividades sospechosas.</a:t>
            </a:r>
            <a:endParaRPr>
              <a:solidFill>
                <a:srgbClr val="FFFFFF"/>
              </a:solidFill>
              <a:latin typeface="Raleway"/>
              <a:ea typeface="Raleway"/>
              <a:cs typeface="Raleway"/>
              <a:sym typeface="Raleway"/>
            </a:endParaRPr>
          </a:p>
          <a:p>
            <a:pPr indent="0" lvl="0" marL="0" rtl="0" algn="l">
              <a:lnSpc>
                <a:spcPct val="100000"/>
              </a:lnSpc>
              <a:spcBef>
                <a:spcPts val="0"/>
              </a:spcBef>
              <a:spcAft>
                <a:spcPts val="0"/>
              </a:spcAft>
              <a:buClr>
                <a:schemeClr val="dk2"/>
              </a:buClr>
              <a:buSzPts val="1100"/>
              <a:buFont typeface="Arial"/>
              <a:buNone/>
            </a:pPr>
            <a:r>
              <a:t/>
            </a:r>
            <a:endParaRPr>
              <a:solidFill>
                <a:srgbClr val="FFFFFF"/>
              </a:solidFill>
              <a:latin typeface="Raleway"/>
              <a:ea typeface="Raleway"/>
              <a:cs typeface="Raleway"/>
              <a:sym typeface="Raleway"/>
            </a:endParaRPr>
          </a:p>
          <a:p>
            <a:pPr indent="0" lvl="0" marL="0" rtl="0" algn="l">
              <a:lnSpc>
                <a:spcPct val="100000"/>
              </a:lnSpc>
              <a:spcBef>
                <a:spcPts val="0"/>
              </a:spcBef>
              <a:spcAft>
                <a:spcPts val="0"/>
              </a:spcAft>
              <a:buClr>
                <a:schemeClr val="dk2"/>
              </a:buClr>
              <a:buSzPts val="1100"/>
              <a:buFont typeface="Arial"/>
              <a:buNone/>
            </a:pPr>
            <a:r>
              <a:rPr lang="es">
                <a:solidFill>
                  <a:srgbClr val="FFFFFF"/>
                </a:solidFill>
                <a:latin typeface="Raleway"/>
                <a:ea typeface="Raleway"/>
                <a:cs typeface="Raleway"/>
                <a:sym typeface="Raleway"/>
              </a:rPr>
              <a:t>Esto permite al atacante instalar otros softwares como Keylogger, usar spyware para espiar las teclas pulsadas, robar datos o, según el grado de autorización, cambiar la configuración del sistema. A menudo también se conectan ordenadores infectados con rootkit a las llamadas botnets, desde las cuales se hace phishing o ataques DDoS con ellos.</a:t>
            </a:r>
            <a:endParaRPr>
              <a:solidFill>
                <a:srgbClr val="FFFFFF"/>
              </a:solidFill>
              <a:latin typeface="Raleway"/>
              <a:ea typeface="Raleway"/>
              <a:cs typeface="Raleway"/>
              <a:sym typeface="Raleway"/>
            </a:endParaRPr>
          </a:p>
          <a:p>
            <a:pPr indent="0" lvl="0" marL="0" rtl="0" algn="l">
              <a:lnSpc>
                <a:spcPct val="100000"/>
              </a:lnSpc>
              <a:spcBef>
                <a:spcPts val="0"/>
              </a:spcBef>
              <a:spcAft>
                <a:spcPts val="0"/>
              </a:spcAft>
              <a:buNone/>
            </a:pPr>
            <a:r>
              <a:t/>
            </a:r>
            <a:endParaRPr>
              <a:solidFill>
                <a:srgbClr val="FFFFFF"/>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rgbClr val="FFFFFF"/>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¿Qué diferencia a los rootkits de otros programas maliciosos?</a:t>
            </a:r>
            <a:endParaRPr sz="2400"/>
          </a:p>
        </p:txBody>
      </p:sp>
      <p:sp>
        <p:nvSpPr>
          <p:cNvPr id="129" name="Google Shape;129;p19"/>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ph type="title"/>
          </p:nvPr>
        </p:nvSpPr>
        <p:spPr>
          <a:xfrm>
            <a:off x="61207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Troyano:</a:t>
            </a:r>
            <a:endParaRPr sz="2100">
              <a:solidFill>
                <a:schemeClr val="lt1"/>
              </a:solidFill>
            </a:endParaRPr>
          </a:p>
          <a:p>
            <a:pPr indent="0" lvl="0" marL="0" rtl="0" algn="l">
              <a:spcBef>
                <a:spcPts val="1200"/>
              </a:spcBef>
              <a:spcAft>
                <a:spcPts val="1200"/>
              </a:spcAft>
              <a:buNone/>
            </a:pPr>
            <a:r>
              <a:rPr b="0" lang="es" sz="1200"/>
              <a:t>no es un virus, sino un tipo de malware, es decir, de programa malicioso, que se camufla como aplicación útil. Los hackers usan este tipo de caballos de Troya para abrir puertas traseras en el sistema.</a:t>
            </a:r>
            <a:endParaRPr b="0" sz="1200">
              <a:solidFill>
                <a:schemeClr val="lt1"/>
              </a:solidFill>
            </a:endParaRPr>
          </a:p>
        </p:txBody>
      </p:sp>
      <p:sp>
        <p:nvSpPr>
          <p:cNvPr id="133" name="Google Shape;133;p19"/>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Virus:</a:t>
            </a:r>
            <a:endParaRPr sz="1800">
              <a:solidFill>
                <a:schemeClr val="lt1"/>
              </a:solidFill>
            </a:endParaRPr>
          </a:p>
          <a:p>
            <a:pPr indent="0" lvl="0" marL="0" rtl="0" algn="l">
              <a:spcBef>
                <a:spcPts val="1200"/>
              </a:spcBef>
              <a:spcAft>
                <a:spcPts val="1200"/>
              </a:spcAft>
              <a:buNone/>
            </a:pPr>
            <a:r>
              <a:rPr b="0" lang="es" sz="1200"/>
              <a:t>un virus se adhiere a un archivo ejecutable o a un programa (lo que importa es el formato .exe). Si bien sí se replica por sí solo, no puede propagarse solo, sino que normalmente necesita a las personas o a otros programas para ello.</a:t>
            </a:r>
            <a:endParaRPr sz="1200">
              <a:solidFill>
                <a:schemeClr val="lt1"/>
              </a:solidFill>
            </a:endParaRPr>
          </a:p>
        </p:txBody>
      </p:sp>
      <p:sp>
        <p:nvSpPr>
          <p:cNvPr id="134" name="Google Shape;134;p19"/>
          <p:cNvSpPr txBox="1"/>
          <p:nvPr>
            <p:ph type="title"/>
          </p:nvPr>
        </p:nvSpPr>
        <p:spPr>
          <a:xfrm>
            <a:off x="3286625" y="2061900"/>
            <a:ext cx="25533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Gusano:</a:t>
            </a:r>
            <a:endParaRPr sz="1800">
              <a:solidFill>
                <a:schemeClr val="lt1"/>
              </a:solidFill>
            </a:endParaRPr>
          </a:p>
          <a:p>
            <a:pPr indent="0" lvl="0" marL="0" rtl="0" algn="l">
              <a:spcBef>
                <a:spcPts val="1200"/>
              </a:spcBef>
              <a:spcAft>
                <a:spcPts val="1200"/>
              </a:spcAft>
              <a:buNone/>
            </a:pPr>
            <a:r>
              <a:rPr b="0" lang="es" sz="1400"/>
              <a:t>este término se refiere a una subcategoría especial de virus que se puede propagar por sí sola por las funciones de trasmisión de datos del sistema.</a:t>
            </a:r>
            <a:endParaRPr b="0" sz="1400">
              <a:solidFill>
                <a:schemeClr val="lt1"/>
              </a:solidFill>
            </a:endParaRPr>
          </a:p>
        </p:txBody>
      </p:sp>
      <p:sp>
        <p:nvSpPr>
          <p:cNvPr id="135" name="Google Shape;135;p19"/>
          <p:cNvSpPr txBox="1"/>
          <p:nvPr/>
        </p:nvSpPr>
        <p:spPr>
          <a:xfrm>
            <a:off x="283100" y="4560600"/>
            <a:ext cx="8395500" cy="4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6000"/>
              <a:t>Rootkits</a:t>
            </a:r>
            <a:endParaRPr sz="6000"/>
          </a:p>
        </p:txBody>
      </p:sp>
      <p:sp>
        <p:nvSpPr>
          <p:cNvPr id="141" name="Google Shape;141;p20"/>
          <p:cNvSpPr/>
          <p:nvPr/>
        </p:nvSpPr>
        <p:spPr>
          <a:xfrm>
            <a:off x="371775" y="1988900"/>
            <a:ext cx="8230500" cy="20787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447975" y="2061900"/>
            <a:ext cx="81543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800"/>
              <a:t>los rootkits se consideran también una subcategoría de los troyanos. Muchos troyanos, de hecho, tienen características típicas de los rootkits. La principal diferencia entre ellos es que los rootkits se esconden activamente en el sistema y en la mayoría de los casos conceden al atacante incluso derechos de administrador.</a:t>
            </a:r>
            <a:endParaRPr sz="1800">
              <a:solidFill>
                <a:schemeClr val="lt1"/>
              </a:solidFill>
            </a:endParaRPr>
          </a:p>
        </p:txBody>
      </p:sp>
      <p:sp>
        <p:nvSpPr>
          <p:cNvPr id="143" name="Google Shape;143;p20"/>
          <p:cNvSpPr txBox="1"/>
          <p:nvPr/>
        </p:nvSpPr>
        <p:spPr>
          <a:xfrm>
            <a:off x="283100" y="4560600"/>
            <a:ext cx="8395500" cy="4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23600" y="1800750"/>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¿Qué tipos de rootkits existen?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