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9" r:id="rId3"/>
    <p:sldId id="282" r:id="rId4"/>
    <p:sldId id="270" r:id="rId5"/>
    <p:sldId id="272" r:id="rId6"/>
    <p:sldId id="273" r:id="rId7"/>
    <p:sldId id="284" r:id="rId8"/>
    <p:sldId id="283" r:id="rId9"/>
    <p:sldId id="275" r:id="rId10"/>
    <p:sldId id="268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302" r:id="rId20"/>
    <p:sldId id="298" r:id="rId21"/>
    <p:sldId id="299" r:id="rId22"/>
    <p:sldId id="300" r:id="rId23"/>
    <p:sldId id="301" r:id="rId24"/>
    <p:sldId id="295" r:id="rId25"/>
    <p:sldId id="303" r:id="rId26"/>
    <p:sldId id="285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EC79-68E8-3141-819A-BA164770D2B7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4554D-4852-5541-A196-D223DA18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12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13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14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15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16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17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18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19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20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21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22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23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24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6E17D-031A-4ACD-ABBD-8BCF12CF3FA0}" type="slidenum">
              <a:rPr lang="de-DE" smtClean="0">
                <a:latin typeface="Siemens Sans"/>
              </a:rPr>
              <a:pPr>
                <a:defRPr/>
              </a:pPr>
              <a:t>11</a:t>
            </a:fld>
            <a:endParaRPr lang="de-DE" smtClean="0">
              <a:latin typeface="Siemens San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Siemens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38"/>
            <a:ext cx="9300576" cy="1336286"/>
          </a:xfrm>
          <a:blipFill rotWithShape="1">
            <a:blip r:embed="rId2">
              <a:alphaModFix amt="64000"/>
            </a:blip>
            <a:srcRect/>
            <a:stretch>
              <a:fillRect l="-1026" r="1026"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MOBIDEV 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61348" y="422275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Our Understanding: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315" y="2184370"/>
            <a:ext cx="80045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BBK intends to have a mobile lending platform for clients in the open market.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Potential clients will not need a BBK account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Users will register, get loan limit and apply for loan via </a:t>
            </a:r>
            <a:r>
              <a:rPr lang="en-US" dirty="0" err="1" smtClean="0"/>
              <a:t>ussd</a:t>
            </a:r>
            <a:r>
              <a:rPr lang="en-US" dirty="0" smtClean="0"/>
              <a:t> with notifications being sent via SMS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There will be need to integrate with CRB for loan qualification reference.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Approved loan will be disbursed through an account to be created at BBK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Direct debit with customer’s bank account to be setup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5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3480" y="1447800"/>
            <a:ext cx="7852320" cy="3810000"/>
            <a:chOff x="986880" y="1447800"/>
            <a:chExt cx="7852320" cy="3810000"/>
          </a:xfrm>
        </p:grpSpPr>
        <p:pic>
          <p:nvPicPr>
            <p:cNvPr id="1027" name="Picture 3" descr="E:\Le-Yo 2012\2. Nitro\2. Bizna\Mustard\2012 - Completing The Loop\13 Mustard\4. M-SAVE\USSD design\diag3-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880" y="1447800"/>
              <a:ext cx="785232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038600" y="2057400"/>
              <a:ext cx="3810000" cy="259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</a:rPr>
                <a:t> </a:t>
              </a:r>
              <a:r>
                <a:rPr 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</a:rPr>
                <a:t>*000# 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endParaRPr>
            </a:p>
          </p:txBody>
        </p:sp>
      </p:grpSp>
      <p:sp>
        <p:nvSpPr>
          <p:cNvPr id="6" name="Title 2"/>
          <p:cNvSpPr txBox="1">
            <a:spLocks/>
          </p:cNvSpPr>
          <p:nvPr/>
        </p:nvSpPr>
        <p:spPr>
          <a:xfrm>
            <a:off x="0" y="528303"/>
            <a:ext cx="8913813" cy="9144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Screenshots: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380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3480" y="1524000"/>
            <a:ext cx="7852320" cy="3810000"/>
            <a:chOff x="986880" y="1447800"/>
            <a:chExt cx="7852320" cy="3810000"/>
          </a:xfrm>
        </p:grpSpPr>
        <p:pic>
          <p:nvPicPr>
            <p:cNvPr id="1027" name="Picture 3" descr="E:\Le-Yo 2012\2. Nitro\2. Bizna\Mustard\2012 - Completing The Loop\13 Mustard\4. M-SAVE\USSD design\diag3-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880" y="1447800"/>
              <a:ext cx="785232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038600" y="2057400"/>
              <a:ext cx="3810000" cy="259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</a:rPr>
                <a:t> 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</a:rPr>
                <a:t>Welcome to Barclays USSD:</a:t>
              </a:r>
            </a:p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</a:rPr>
                <a:t>      1. Register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9398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7034" y="2895970"/>
            <a:ext cx="8913813" cy="9144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 user registration process: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10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Le-Yo 2012\2. Nitro\2. Bizna\Mustard\2012 - Completing The Loop\13 Mustard\4. M-SAVE\USSD design\diag3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523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2057400"/>
            <a:ext cx="38100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Enter your Name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3581400"/>
            <a:ext cx="24384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191000"/>
            <a:ext cx="11430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4697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Le-Yo 2012\2. Nitro\2. Bizna\Mustard\2012 - Completing The Loop\13 Mustard\4. M-SAVE\USSD design\diag3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523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2057400"/>
            <a:ext cx="38100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Enter your National ID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3581400"/>
            <a:ext cx="24384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191000"/>
            <a:ext cx="11430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51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Le-Yo 2012\2. Nitro\2. Bizna\Mustard\2012 - Completing The Loop\13 Mustard\4. M-SAVE\USSD design\diag3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523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2057400"/>
            <a:ext cx="38100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Enter your Age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3581400"/>
            <a:ext cx="24384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191000"/>
            <a:ext cx="11430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3909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Le-Yo 2012\2. Nitro\2. Bizna\Mustard\2012 - Completing The Loop\13 Mustard\4. M-SAVE\USSD design\diag3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523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2057400"/>
            <a:ext cx="38100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Enter your Company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3581400"/>
            <a:ext cx="24384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191000"/>
            <a:ext cx="11430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8009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Le-Yo 2012\2. Nitro\2. Bizna\Mustard\2012 - Completing The Loop\13 Mustard\4. M-SAVE\USSD design\diag3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523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2057400"/>
            <a:ext cx="38100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Registration successful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481935"/>
            <a:ext cx="78486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The platform will then send a </a:t>
            </a:r>
            <a:r>
              <a:rPr lang="en-US" sz="2800" baseline="30000" dirty="0" smtClean="0"/>
              <a:t>confirmation via SMS with code from BBK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41758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3480" y="1524000"/>
            <a:ext cx="7852320" cy="3810000"/>
            <a:chOff x="986880" y="1447800"/>
            <a:chExt cx="7852320" cy="3810000"/>
          </a:xfrm>
        </p:grpSpPr>
        <p:pic>
          <p:nvPicPr>
            <p:cNvPr id="1027" name="Picture 3" descr="E:\Le-Yo 2012\2. Nitro\2. Bizna\Mustard\2012 - Completing The Loop\13 Mustard\4. M-SAVE\USSD design\diag3-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880" y="1447800"/>
              <a:ext cx="785232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038600" y="2057400"/>
              <a:ext cx="3810000" cy="259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</a:rPr>
                <a:t> 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</a:rPr>
                <a:t>Welcome to Barclays USSD:</a:t>
              </a:r>
            </a:p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</a:rPr>
                <a:t>      1. Check Loan limit</a:t>
              </a:r>
            </a:p>
            <a:p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</a:rPr>
                <a:t>     2. Apply for Loan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2950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What we’ll cover: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7480" y="2337543"/>
            <a:ext cx="74900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Brief Introduction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Showcase a number of projects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Present our understanding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Discuss Possible Solution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Questions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Feedback and discuss next steps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Le-Yo 2012\2. Nitro\2. Bizna\Mustard\2012 - Completing The Loop\13 Mustard\4. M-SAVE\USSD design\diag3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523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2057400"/>
            <a:ext cx="38100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Enter Loan amount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3581400"/>
            <a:ext cx="24384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191000"/>
            <a:ext cx="11430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228600" y="381000"/>
            <a:ext cx="81391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50000"/>
              </a:spcBef>
            </a:pPr>
            <a:r>
              <a:rPr lang="de-DE" sz="2000" b="1" dirty="0" smtClean="0">
                <a:solidFill>
                  <a:srgbClr val="3B4752"/>
                </a:solidFill>
              </a:rPr>
              <a:t>USSD </a:t>
            </a:r>
            <a:r>
              <a:rPr lang="de-DE" sz="2000" b="1" dirty="0" err="1" smtClean="0">
                <a:solidFill>
                  <a:srgbClr val="3B4752"/>
                </a:solidFill>
              </a:rPr>
              <a:t>Loan</a:t>
            </a:r>
            <a:r>
              <a:rPr lang="de-DE" sz="2000" b="1" dirty="0" smtClean="0">
                <a:solidFill>
                  <a:srgbClr val="3B4752"/>
                </a:solidFill>
              </a:rPr>
              <a:t> Option </a:t>
            </a:r>
            <a:r>
              <a:rPr lang="de-DE" sz="2000" b="1" dirty="0" err="1" smtClean="0">
                <a:solidFill>
                  <a:srgbClr val="3B4752"/>
                </a:solidFill>
              </a:rPr>
              <a:t>process</a:t>
            </a:r>
            <a:r>
              <a:rPr lang="de-DE" sz="2000" b="1" dirty="0" smtClean="0">
                <a:solidFill>
                  <a:srgbClr val="3B4752"/>
                </a:solidFill>
              </a:rPr>
              <a:t> </a:t>
            </a:r>
            <a:r>
              <a:rPr lang="en-US" sz="2000" b="1" dirty="0" smtClean="0">
                <a:solidFill>
                  <a:srgbClr val="3B4752"/>
                </a:solidFill>
              </a:rPr>
              <a:t>–</a:t>
            </a:r>
            <a:r>
              <a:rPr lang="de-DE" sz="2000" b="1" dirty="0" smtClean="0">
                <a:solidFill>
                  <a:srgbClr val="3B4752"/>
                </a:solidFill>
              </a:rPr>
              <a:t> </a:t>
            </a:r>
            <a:r>
              <a:rPr lang="de-DE" sz="2000" b="1" dirty="0" err="1" smtClean="0">
                <a:solidFill>
                  <a:srgbClr val="3B4752"/>
                </a:solidFill>
              </a:rPr>
              <a:t>Step</a:t>
            </a:r>
            <a:r>
              <a:rPr lang="de-DE" sz="2000" b="1" dirty="0" smtClean="0">
                <a:solidFill>
                  <a:srgbClr val="3B4752"/>
                </a:solidFill>
              </a:rPr>
              <a:t> 1</a:t>
            </a:r>
            <a:r>
              <a:rPr lang="de-DE" sz="1200" b="1" dirty="0">
                <a:solidFill>
                  <a:srgbClr val="3B475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82466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Le-Yo 2012\2. Nitro\2. Bizna\Mustard\2012 - Completing The Loop\13 Mustard\4. M-SAVE\USSD design\diag3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523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2057400"/>
            <a:ext cx="38100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Enter BBK CODE/PIN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3581400"/>
            <a:ext cx="24384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191000"/>
            <a:ext cx="11430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228600" y="381000"/>
            <a:ext cx="81391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50000"/>
              </a:spcBef>
            </a:pPr>
            <a:r>
              <a:rPr lang="de-DE" sz="2000" b="1" dirty="0" smtClean="0">
                <a:solidFill>
                  <a:srgbClr val="3B4752"/>
                </a:solidFill>
              </a:rPr>
              <a:t>USSD </a:t>
            </a:r>
            <a:r>
              <a:rPr lang="de-DE" sz="2000" b="1" dirty="0" err="1" smtClean="0">
                <a:solidFill>
                  <a:srgbClr val="3B4752"/>
                </a:solidFill>
              </a:rPr>
              <a:t>Loan</a:t>
            </a:r>
            <a:r>
              <a:rPr lang="de-DE" sz="2000" b="1" dirty="0" smtClean="0">
                <a:solidFill>
                  <a:srgbClr val="3B4752"/>
                </a:solidFill>
              </a:rPr>
              <a:t> Option </a:t>
            </a:r>
            <a:r>
              <a:rPr lang="de-DE" sz="2000" b="1" dirty="0" err="1" smtClean="0">
                <a:solidFill>
                  <a:srgbClr val="3B4752"/>
                </a:solidFill>
              </a:rPr>
              <a:t>process</a:t>
            </a:r>
            <a:r>
              <a:rPr lang="de-DE" sz="2000" b="1" dirty="0" smtClean="0">
                <a:solidFill>
                  <a:srgbClr val="3B4752"/>
                </a:solidFill>
              </a:rPr>
              <a:t> </a:t>
            </a:r>
            <a:r>
              <a:rPr lang="en-US" sz="2000" b="1" dirty="0" smtClean="0">
                <a:solidFill>
                  <a:srgbClr val="3B4752"/>
                </a:solidFill>
              </a:rPr>
              <a:t>–</a:t>
            </a:r>
            <a:r>
              <a:rPr lang="de-DE" sz="2000" b="1" dirty="0" smtClean="0">
                <a:solidFill>
                  <a:srgbClr val="3B4752"/>
                </a:solidFill>
              </a:rPr>
              <a:t> </a:t>
            </a:r>
            <a:r>
              <a:rPr lang="de-DE" sz="2000" b="1" dirty="0" err="1" smtClean="0">
                <a:solidFill>
                  <a:srgbClr val="3B4752"/>
                </a:solidFill>
              </a:rPr>
              <a:t>Step</a:t>
            </a:r>
            <a:r>
              <a:rPr lang="de-DE" sz="2000" b="1" dirty="0" smtClean="0">
                <a:solidFill>
                  <a:srgbClr val="3B4752"/>
                </a:solidFill>
              </a:rPr>
              <a:t> 2</a:t>
            </a:r>
            <a:r>
              <a:rPr lang="de-DE" sz="1200" b="1" dirty="0">
                <a:solidFill>
                  <a:srgbClr val="3B475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925774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Le-Yo 2012\2. Nitro\2. Bizna\Mustard\2012 - Completing The Loop\13 Mustard\4. M-SAVE\USSD design\diag3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523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2057400"/>
            <a:ext cx="38100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You have requested loan of: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   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KES 500000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 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Confirm by clicking send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4191000"/>
            <a:ext cx="1143000" cy="381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35000"/>
                </a:schemeClr>
              </a:gs>
              <a:gs pos="80000">
                <a:schemeClr val="dk1">
                  <a:shade val="93000"/>
                  <a:satMod val="130000"/>
                  <a:alpha val="35000"/>
                </a:schemeClr>
              </a:gs>
              <a:gs pos="100000">
                <a:schemeClr val="dk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228600" y="381000"/>
            <a:ext cx="81391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50000"/>
              </a:spcBef>
            </a:pPr>
            <a:r>
              <a:rPr lang="de-DE" sz="2000" b="1" dirty="0" smtClean="0">
                <a:solidFill>
                  <a:srgbClr val="3B4752"/>
                </a:solidFill>
              </a:rPr>
              <a:t>USSD </a:t>
            </a:r>
            <a:r>
              <a:rPr lang="de-DE" sz="2000" b="1" dirty="0" err="1" smtClean="0">
                <a:solidFill>
                  <a:srgbClr val="3B4752"/>
                </a:solidFill>
              </a:rPr>
              <a:t>Loan</a:t>
            </a:r>
            <a:r>
              <a:rPr lang="de-DE" sz="2000" b="1" dirty="0" smtClean="0">
                <a:solidFill>
                  <a:srgbClr val="3B4752"/>
                </a:solidFill>
              </a:rPr>
              <a:t> Option </a:t>
            </a:r>
            <a:r>
              <a:rPr lang="de-DE" sz="2000" b="1" dirty="0" err="1" smtClean="0">
                <a:solidFill>
                  <a:srgbClr val="3B4752"/>
                </a:solidFill>
              </a:rPr>
              <a:t>process</a:t>
            </a:r>
            <a:r>
              <a:rPr lang="de-DE" sz="2000" b="1" dirty="0" smtClean="0">
                <a:solidFill>
                  <a:srgbClr val="3B4752"/>
                </a:solidFill>
              </a:rPr>
              <a:t> </a:t>
            </a:r>
            <a:r>
              <a:rPr lang="en-US" sz="2000" b="1" dirty="0" smtClean="0">
                <a:solidFill>
                  <a:srgbClr val="3B4752"/>
                </a:solidFill>
              </a:rPr>
              <a:t>–</a:t>
            </a:r>
            <a:r>
              <a:rPr lang="de-DE" sz="2000" b="1" dirty="0" smtClean="0">
                <a:solidFill>
                  <a:srgbClr val="3B4752"/>
                </a:solidFill>
              </a:rPr>
              <a:t> </a:t>
            </a:r>
            <a:r>
              <a:rPr lang="de-DE" sz="2000" b="1" dirty="0" err="1" smtClean="0">
                <a:solidFill>
                  <a:srgbClr val="3B4752"/>
                </a:solidFill>
              </a:rPr>
              <a:t>Step</a:t>
            </a:r>
            <a:r>
              <a:rPr lang="de-DE" sz="2000" b="1" dirty="0" smtClean="0">
                <a:solidFill>
                  <a:srgbClr val="3B4752"/>
                </a:solidFill>
              </a:rPr>
              <a:t> 3</a:t>
            </a:r>
            <a:r>
              <a:rPr lang="de-DE" sz="1200" b="1" dirty="0">
                <a:solidFill>
                  <a:srgbClr val="3B475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607959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Le-Yo 2012\2. Nitro\2. Bizna\Mustard\2012 - Completing The Loop\13 Mustard\4. M-SAVE\USSD design\diag3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523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2057400"/>
            <a:ext cx="38100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Loan Request successful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481935"/>
            <a:ext cx="78486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The platform will then send a </a:t>
            </a:r>
            <a:r>
              <a:rPr lang="en-US" sz="2800" baseline="30000" dirty="0" smtClean="0"/>
              <a:t>confirmation via SMS with more information</a:t>
            </a:r>
            <a:endParaRPr lang="en-US" sz="2800" dirty="0"/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>
            <a:off x="228600" y="381000"/>
            <a:ext cx="81391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50000"/>
              </a:spcBef>
            </a:pPr>
            <a:r>
              <a:rPr lang="de-DE" sz="2000" b="1" dirty="0" smtClean="0">
                <a:solidFill>
                  <a:srgbClr val="3B4752"/>
                </a:solidFill>
              </a:rPr>
              <a:t>USSD </a:t>
            </a:r>
            <a:r>
              <a:rPr lang="de-DE" sz="2000" b="1" dirty="0" err="1" smtClean="0">
                <a:solidFill>
                  <a:srgbClr val="3B4752"/>
                </a:solidFill>
              </a:rPr>
              <a:t>Loan</a:t>
            </a:r>
            <a:r>
              <a:rPr lang="de-DE" sz="2000" b="1" dirty="0" smtClean="0">
                <a:solidFill>
                  <a:srgbClr val="3B4752"/>
                </a:solidFill>
              </a:rPr>
              <a:t> Option </a:t>
            </a:r>
            <a:r>
              <a:rPr lang="de-DE" sz="2000" b="1" dirty="0" err="1" smtClean="0">
                <a:solidFill>
                  <a:srgbClr val="3B4752"/>
                </a:solidFill>
              </a:rPr>
              <a:t>process</a:t>
            </a:r>
            <a:r>
              <a:rPr lang="de-DE" sz="2000" b="1" dirty="0" smtClean="0">
                <a:solidFill>
                  <a:srgbClr val="3B4752"/>
                </a:solidFill>
              </a:rPr>
              <a:t> </a:t>
            </a:r>
            <a:r>
              <a:rPr lang="en-US" sz="2000" b="1" dirty="0" smtClean="0">
                <a:solidFill>
                  <a:srgbClr val="3B4752"/>
                </a:solidFill>
              </a:rPr>
              <a:t>–</a:t>
            </a:r>
            <a:r>
              <a:rPr lang="de-DE" sz="2000" b="1" dirty="0" smtClean="0">
                <a:solidFill>
                  <a:srgbClr val="3B4752"/>
                </a:solidFill>
              </a:rPr>
              <a:t> End</a:t>
            </a:r>
            <a:r>
              <a:rPr lang="de-DE" sz="1200" b="1" dirty="0">
                <a:solidFill>
                  <a:srgbClr val="3B475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007229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242887" y="457200"/>
            <a:ext cx="81391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50000"/>
              </a:spcBef>
            </a:pPr>
            <a:r>
              <a:rPr lang="de-DE" sz="4000" b="1" dirty="0" smtClean="0">
                <a:solidFill>
                  <a:srgbClr val="3B4752"/>
                </a:solidFill>
              </a:rPr>
              <a:t>General USSD </a:t>
            </a:r>
            <a:r>
              <a:rPr lang="de-DE" sz="4000" b="1" dirty="0" err="1" smtClean="0">
                <a:solidFill>
                  <a:srgbClr val="3B4752"/>
                </a:solidFill>
              </a:rPr>
              <a:t>Process</a:t>
            </a:r>
            <a:endParaRPr lang="de-DE" sz="2800" b="1" dirty="0">
              <a:solidFill>
                <a:srgbClr val="3B4752"/>
              </a:solidFill>
            </a:endParaRPr>
          </a:p>
        </p:txBody>
      </p:sp>
      <p:pic>
        <p:nvPicPr>
          <p:cNvPr id="2" name="Picture 1" descr="Screen Shot 2014-09-09 at 5.53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756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4754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Our approach - Methodology: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305" y="2555825"/>
            <a:ext cx="5471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Needs assessment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Definition of options based on needs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Prototype building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Usability testing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Quality Testing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5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305" y="2555825"/>
            <a:ext cx="5471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Registration: Do we have IPRS link?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How to deal with users with multiple accounts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4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Thank you 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15" y="2728304"/>
            <a:ext cx="48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8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Introduction Who we are: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7224" y="2666821"/>
            <a:ext cx="7490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err="1" smtClean="0"/>
              <a:t>Mobidev</a:t>
            </a:r>
            <a:r>
              <a:rPr lang="en-US" dirty="0" smtClean="0"/>
              <a:t> Kenya LTD is a leading Mobile Software Development Company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Resident at </a:t>
            </a:r>
            <a:r>
              <a:rPr lang="en-US" dirty="0" err="1" smtClean="0"/>
              <a:t>M:Lab</a:t>
            </a:r>
            <a:r>
              <a:rPr lang="en-US" dirty="0" smtClean="0"/>
              <a:t> East Africa, One of the 5 labs(2 in Africa) in the world with a focus on mobile application development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4 years of design, development, testing and deployment of apps specifically for emerging markets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Our Focus: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7224" y="3411557"/>
            <a:ext cx="62358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SMS Applications – innovative services delivered via simple text messages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USSD Apps – Delivering services faster via quick processes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 Smartphone Apps: - Android/Windows/</a:t>
            </a:r>
            <a:r>
              <a:rPr lang="en-US" dirty="0" err="1" smtClean="0"/>
              <a:t>iOS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239" y="2696944"/>
            <a:ext cx="744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focus is on building Mobile Experiences for emerging markets: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8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 fontScale="90000"/>
          </a:bodyPr>
          <a:lstStyle/>
          <a:p>
            <a:r>
              <a:rPr lang="en-US" dirty="0" smtClean="0"/>
              <a:t>Projects: Who we’ve worked with be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6" name="Picture 5" descr="logo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5" y="2493105"/>
            <a:ext cx="1143000" cy="138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1724" y="2493105"/>
            <a:ext cx="4389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Android and Web application for </a:t>
            </a:r>
            <a:r>
              <a:rPr lang="en-US" dirty="0" err="1" smtClean="0"/>
              <a:t>AfyaImara</a:t>
            </a:r>
            <a:r>
              <a:rPr lang="en-US" dirty="0" smtClean="0"/>
              <a:t>(inpatient/outpatient medical Insurance)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Service Enabled anyone to instantly get insurance quote, pay via MPESA or major card and get temporary policy number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5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Who we’ve worked with before: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3667" y="2301684"/>
            <a:ext cx="5590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Complex mobile learning platform on SMS and USSD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Deployed in Kenya via 22744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Currently being deployed in TZ in partnership with Vodafone for MPAWA users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Integrated MPESA Payments, Airtime rewards</a:t>
            </a:r>
            <a:endParaRPr lang="en-US" dirty="0"/>
          </a:p>
        </p:txBody>
      </p:sp>
      <p:pic>
        <p:nvPicPr>
          <p:cNvPr id="5" name="Picture 4" descr="logo-sign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" y="2599602"/>
            <a:ext cx="2806700" cy="1041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18382" y="4232168"/>
            <a:ext cx="91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22744</a:t>
            </a:r>
          </a:p>
        </p:txBody>
      </p:sp>
    </p:spTree>
    <p:extLst>
      <p:ext uri="{BB962C8B-B14F-4D97-AF65-F5344CB8AC3E}">
        <p14:creationId xmlns:p14="http://schemas.microsoft.com/office/powerpoint/2010/main" val="208483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Who we’ve worked with before: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3667" y="2678627"/>
            <a:ext cx="559014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Built the USSD Application for transmission of election results in the forthcoming Nigerian Election for one of the political parties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Estimated to server ~120,000 agents</a:t>
            </a:r>
          </a:p>
          <a:p>
            <a:endParaRPr lang="en-US" dirty="0"/>
          </a:p>
        </p:txBody>
      </p:sp>
      <p:pic>
        <p:nvPicPr>
          <p:cNvPr id="6" name="Picture 5" descr="scyt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5" y="2662324"/>
            <a:ext cx="2646322" cy="17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1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Who we’ve worked with before: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3667" y="2788210"/>
            <a:ext cx="5590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Integration of card payments to </a:t>
            </a:r>
            <a:r>
              <a:rPr lang="en-US" dirty="0" err="1" smtClean="0"/>
              <a:t>Chandarana</a:t>
            </a:r>
            <a:r>
              <a:rPr lang="en-US" dirty="0" smtClean="0"/>
              <a:t> Supermarket.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Implemented </a:t>
            </a:r>
            <a:r>
              <a:rPr lang="en-US" dirty="0" err="1" smtClean="0"/>
              <a:t>Cybersource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1733" y="3215362"/>
            <a:ext cx="278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Barclays Bank of Kenya</a:t>
            </a:r>
          </a:p>
        </p:txBody>
      </p:sp>
    </p:spTree>
    <p:extLst>
      <p:ext uri="{BB962C8B-B14F-4D97-AF65-F5344CB8AC3E}">
        <p14:creationId xmlns:p14="http://schemas.microsoft.com/office/powerpoint/2010/main" val="155232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Other Companies: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" name="Picture 4" descr="acil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2" y="2408321"/>
            <a:ext cx="2649526" cy="1292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3739" y="2602865"/>
            <a:ext cx="5010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SMS and USSD application targeting farmers.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Registration, Surveys, loyalty points, airtime rewards</a:t>
            </a:r>
            <a:endParaRPr lang="en-US" dirty="0"/>
          </a:p>
        </p:txBody>
      </p:sp>
      <p:pic>
        <p:nvPicPr>
          <p:cNvPr id="7" name="Picture 6" descr="akil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68" y="4478069"/>
            <a:ext cx="2512482" cy="1226091"/>
          </a:xfrm>
          <a:prstGeom prst="rect">
            <a:avLst/>
          </a:prstGeom>
        </p:spPr>
      </p:pic>
      <p:pic>
        <p:nvPicPr>
          <p:cNvPr id="10" name="Picture 9" descr="ippf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72" y="4434144"/>
            <a:ext cx="2602490" cy="1270015"/>
          </a:xfrm>
          <a:prstGeom prst="rect">
            <a:avLst/>
          </a:prstGeom>
        </p:spPr>
      </p:pic>
      <p:pic>
        <p:nvPicPr>
          <p:cNvPr id="11" name="Picture 10" descr="british-counc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0" y="4560569"/>
            <a:ext cx="2387061" cy="11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506</TotalTime>
  <Words>608</Words>
  <Application>Microsoft Macintosh PowerPoint</Application>
  <PresentationFormat>On-screen Show (4:3)</PresentationFormat>
  <Paragraphs>160</Paragraphs>
  <Slides>27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Perception</vt:lpstr>
      <vt:lpstr>MOBIDEV </vt:lpstr>
      <vt:lpstr>What we’ll cover:</vt:lpstr>
      <vt:lpstr>Introduction Who we are:</vt:lpstr>
      <vt:lpstr>Our Focus:</vt:lpstr>
      <vt:lpstr>Projects: Who we’ve worked with be</vt:lpstr>
      <vt:lpstr>Who we’ve worked with before:</vt:lpstr>
      <vt:lpstr>Who we’ve worked with before:</vt:lpstr>
      <vt:lpstr>Who we’ve worked with before:</vt:lpstr>
      <vt:lpstr>Other Companies:</vt:lpstr>
      <vt:lpstr>Our Understanding: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approach - Methodology:</vt:lpstr>
      <vt:lpstr>Questions:</vt:lpstr>
      <vt:lpstr>Thank you 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MobiDev</dc:title>
  <dc:creator>Leo Leo</dc:creator>
  <cp:lastModifiedBy>Leo Leo</cp:lastModifiedBy>
  <cp:revision>22</cp:revision>
  <dcterms:created xsi:type="dcterms:W3CDTF">2015-03-03T14:11:37Z</dcterms:created>
  <dcterms:modified xsi:type="dcterms:W3CDTF">2015-04-07T09:05:23Z</dcterms:modified>
</cp:coreProperties>
</file>