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3438" autoAdjust="0"/>
  </p:normalViewPr>
  <p:slideViewPr>
    <p:cSldViewPr>
      <p:cViewPr varScale="1">
        <p:scale>
          <a:sx n="55" d="100"/>
          <a:sy n="55" d="100"/>
        </p:scale>
        <p:origin x="-224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9066EB-7D98-4EED-98D0-BAA28BAF821A}" type="datetimeFigureOut">
              <a:rPr lang="fr-FR" smtClean="0"/>
              <a:t>02/03/2021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FC215B-CC81-495A-9226-C575DBF4A040}"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z="1200" kern="1200" dirty="0" smtClean="0">
                <a:solidFill>
                  <a:schemeClr val="tx1"/>
                </a:solidFill>
                <a:latin typeface="+mn-lt"/>
                <a:ea typeface="+mn-ea"/>
                <a:cs typeface="+mn-cs"/>
              </a:rPr>
              <a:t>Lecture (1) : utilise un user en lecture seule</a:t>
            </a:r>
          </a:p>
          <a:p>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et post (2) :</a:t>
            </a:r>
          </a:p>
          <a:p>
            <a:pPr lvl="0"/>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Connection</a:t>
            </a:r>
            <a:r>
              <a:rPr lang="fr-FR" sz="1200" kern="1200" dirty="0" smtClean="0">
                <a:solidFill>
                  <a:schemeClr val="tx1"/>
                </a:solidFill>
                <a:latin typeface="+mn-lt"/>
                <a:ea typeface="+mn-ea"/>
                <a:cs typeface="+mn-cs"/>
              </a:rPr>
              <a:t> : mail ou matricule et mot de passe interne à la base signalement renvoie un </a:t>
            </a:r>
            <a:r>
              <a:rPr lang="fr-FR" sz="1200" kern="1200" dirty="0" err="1" smtClean="0">
                <a:solidFill>
                  <a:schemeClr val="tx1"/>
                </a:solidFill>
                <a:latin typeface="+mn-lt"/>
                <a:ea typeface="+mn-ea"/>
                <a:cs typeface="+mn-cs"/>
              </a:rPr>
              <a:t>token</a:t>
            </a:r>
            <a:r>
              <a:rPr lang="fr-FR" sz="1200" kern="1200" dirty="0" smtClean="0">
                <a:solidFill>
                  <a:schemeClr val="tx1"/>
                </a:solidFill>
                <a:latin typeface="+mn-lt"/>
                <a:ea typeface="+mn-ea"/>
                <a:cs typeface="+mn-cs"/>
              </a:rPr>
              <a:t> valable 1h</a:t>
            </a:r>
          </a:p>
          <a:p>
            <a:pPr lvl="0"/>
            <a:r>
              <a:rPr lang="fr-FR" sz="1200" kern="1200" dirty="0" smtClean="0">
                <a:solidFill>
                  <a:schemeClr val="tx1"/>
                </a:solidFill>
                <a:latin typeface="+mn-lt"/>
                <a:ea typeface="+mn-ea"/>
                <a:cs typeface="+mn-cs"/>
              </a:rPr>
              <a:t>Authentification : par </a:t>
            </a:r>
            <a:r>
              <a:rPr lang="fr-FR" sz="1200" kern="1200" dirty="0" err="1" smtClean="0">
                <a:solidFill>
                  <a:schemeClr val="tx1"/>
                </a:solidFill>
                <a:latin typeface="+mn-lt"/>
                <a:ea typeface="+mn-ea"/>
                <a:cs typeface="+mn-cs"/>
              </a:rPr>
              <a:t>token</a:t>
            </a:r>
            <a:r>
              <a:rPr lang="fr-FR" sz="1200" kern="1200" dirty="0" smtClean="0">
                <a:solidFill>
                  <a:schemeClr val="tx1"/>
                </a:solidFill>
                <a:latin typeface="+mn-lt"/>
                <a:ea typeface="+mn-ea"/>
                <a:cs typeface="+mn-cs"/>
              </a:rPr>
              <a:t> </a:t>
            </a:r>
          </a:p>
          <a:p>
            <a:pPr lvl="0"/>
            <a:r>
              <a:rPr lang="fr-FR" sz="1200" kern="1200" dirty="0" smtClean="0">
                <a:solidFill>
                  <a:schemeClr val="tx1"/>
                </a:solidFill>
                <a:latin typeface="+mn-lt"/>
                <a:ea typeface="+mn-ea"/>
                <a:cs typeface="+mn-cs"/>
              </a:rPr>
              <a:t>Accès uniquement à l’url de connexion si pas connecté, sinon accès aux différentes fonctionnalités en </a:t>
            </a:r>
            <a:r>
              <a:rPr lang="fr-FR" sz="1200" kern="1200" dirty="0" err="1" smtClean="0">
                <a:solidFill>
                  <a:schemeClr val="tx1"/>
                </a:solidFill>
                <a:latin typeface="+mn-lt"/>
                <a:ea typeface="+mn-ea"/>
                <a:cs typeface="+mn-cs"/>
              </a:rPr>
              <a:t>ws</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Lecture écriture (3) : </a:t>
            </a:r>
          </a:p>
          <a:p>
            <a:pPr lvl="0"/>
            <a:r>
              <a:rPr lang="fr-FR" sz="1200" kern="1200" dirty="0" smtClean="0">
                <a:solidFill>
                  <a:schemeClr val="tx1"/>
                </a:solidFill>
                <a:latin typeface="+mn-lt"/>
                <a:ea typeface="+mn-ea"/>
                <a:cs typeface="+mn-cs"/>
              </a:rPr>
              <a:t>Lecture selon les droits de l’utilisateur connecté </a:t>
            </a:r>
          </a:p>
          <a:p>
            <a:pPr lvl="0"/>
            <a:r>
              <a:rPr lang="fr-FR" sz="1200" kern="1200" dirty="0" smtClean="0">
                <a:solidFill>
                  <a:schemeClr val="tx1"/>
                </a:solidFill>
                <a:latin typeface="+mn-lt"/>
                <a:ea typeface="+mn-ea"/>
                <a:cs typeface="+mn-cs"/>
              </a:rPr>
              <a:t>Ecriture : création ou modification de signalements selon les droits de l’utilisateur connecté provoque automatiquement un suivi des différentes actions menées pour garder un historique, toute modification ou création entraine un hash du signalement qui permettra de valider que des modifications n’ont pas été effectuées sans passer par l’api</a:t>
            </a:r>
          </a:p>
          <a:p>
            <a:r>
              <a:rPr lang="fr-FR" sz="1200" kern="1200" dirty="0" smtClean="0">
                <a:solidFill>
                  <a:schemeClr val="tx1"/>
                </a:solidFill>
                <a:latin typeface="+mn-lt"/>
                <a:ea typeface="+mn-ea"/>
                <a:cs typeface="+mn-cs"/>
              </a:rPr>
              <a:t>Scan des fichiers des arrêtés : </a:t>
            </a:r>
          </a:p>
          <a:p>
            <a:pPr lvl="0"/>
            <a:r>
              <a:rPr lang="fr-FR" sz="1200" kern="1200" smtClean="0">
                <a:solidFill>
                  <a:schemeClr val="tx1"/>
                </a:solidFill>
                <a:latin typeface="+mn-lt"/>
                <a:ea typeface="+mn-ea"/>
                <a:cs typeface="+mn-cs"/>
              </a:rPr>
              <a:t>une </a:t>
            </a:r>
            <a:r>
              <a:rPr lang="fr-FR" sz="1200" kern="1200" dirty="0" smtClean="0">
                <a:solidFill>
                  <a:schemeClr val="tx1"/>
                </a:solidFill>
                <a:latin typeface="+mn-lt"/>
                <a:ea typeface="+mn-ea"/>
                <a:cs typeface="+mn-cs"/>
              </a:rPr>
              <a:t>tâche </a:t>
            </a:r>
            <a:r>
              <a:rPr lang="fr-FR" sz="1200" kern="1200" dirty="0" err="1" smtClean="0">
                <a:solidFill>
                  <a:schemeClr val="tx1"/>
                </a:solidFill>
                <a:latin typeface="+mn-lt"/>
                <a:ea typeface="+mn-ea"/>
                <a:cs typeface="+mn-cs"/>
              </a:rPr>
              <a:t>cron</a:t>
            </a:r>
            <a:r>
              <a:rPr lang="fr-FR" sz="1200" kern="1200" dirty="0" smtClean="0">
                <a:solidFill>
                  <a:schemeClr val="tx1"/>
                </a:solidFill>
                <a:latin typeface="+mn-lt"/>
                <a:ea typeface="+mn-ea"/>
                <a:cs typeface="+mn-cs"/>
              </a:rPr>
              <a:t> tourne, elle utilise l’antivirus pour vérifier les fichiers ajoutés récemment</a:t>
            </a:r>
          </a:p>
          <a:p>
            <a:pPr lvl="0"/>
            <a:r>
              <a:rPr lang="fr-FR" sz="1200" kern="1200" dirty="0" smtClean="0">
                <a:solidFill>
                  <a:schemeClr val="tx1"/>
                </a:solidFill>
                <a:latin typeface="+mn-lt"/>
                <a:ea typeface="+mn-ea"/>
                <a:cs typeface="+mn-cs"/>
              </a:rPr>
              <a:t>Une fois le fichier vérifié si la sécurité est assurée : le fichier peut être vu et téléchargé depuis l’application, si doute de sécurité : suppression du ficher et notification aux parties concernées</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fld id="{5DFC215B-CC81-495A-9226-C575DBF4A040}" type="slidenum">
              <a:rPr lang="fr-FR" smtClean="0"/>
              <a:t>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464B336-CB2F-4188-9FD4-52DA24C600D8}" type="datetimeFigureOut">
              <a:rPr lang="fr-FR" smtClean="0"/>
              <a:t>02/03/2021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FBB87DD-931A-40BE-9703-B3D550B02912}"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464B336-CB2F-4188-9FD4-52DA24C600D8}" type="datetimeFigureOut">
              <a:rPr lang="fr-FR" smtClean="0"/>
              <a:t>02/03/2021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FBB87DD-931A-40BE-9703-B3D550B02912}"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464B336-CB2F-4188-9FD4-52DA24C600D8}" type="datetimeFigureOut">
              <a:rPr lang="fr-FR" smtClean="0"/>
              <a:t>02/03/2021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FBB87DD-931A-40BE-9703-B3D550B02912}"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464B336-CB2F-4188-9FD4-52DA24C600D8}" type="datetimeFigureOut">
              <a:rPr lang="fr-FR" smtClean="0"/>
              <a:t>02/03/2021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FBB87DD-931A-40BE-9703-B3D550B02912}"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464B336-CB2F-4188-9FD4-52DA24C600D8}" type="datetimeFigureOut">
              <a:rPr lang="fr-FR" smtClean="0"/>
              <a:t>02/03/2021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FBB87DD-931A-40BE-9703-B3D550B02912}"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464B336-CB2F-4188-9FD4-52DA24C600D8}" type="datetimeFigureOut">
              <a:rPr lang="fr-FR" smtClean="0"/>
              <a:t>02/03/2021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FBB87DD-931A-40BE-9703-B3D550B02912}"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464B336-CB2F-4188-9FD4-52DA24C600D8}" type="datetimeFigureOut">
              <a:rPr lang="fr-FR" smtClean="0"/>
              <a:t>02/03/2021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FBB87DD-931A-40BE-9703-B3D550B02912}"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464B336-CB2F-4188-9FD4-52DA24C600D8}" type="datetimeFigureOut">
              <a:rPr lang="fr-FR" smtClean="0"/>
              <a:t>02/03/2021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FBB87DD-931A-40BE-9703-B3D550B02912}"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464B336-CB2F-4188-9FD4-52DA24C600D8}" type="datetimeFigureOut">
              <a:rPr lang="fr-FR" smtClean="0"/>
              <a:t>02/03/2021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FBB87DD-931A-40BE-9703-B3D550B02912}"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464B336-CB2F-4188-9FD4-52DA24C600D8}" type="datetimeFigureOut">
              <a:rPr lang="fr-FR" smtClean="0"/>
              <a:t>02/03/2021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FBB87DD-931A-40BE-9703-B3D550B02912}"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464B336-CB2F-4188-9FD4-52DA24C600D8}" type="datetimeFigureOut">
              <a:rPr lang="fr-FR" smtClean="0"/>
              <a:t>02/03/2021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FBB87DD-931A-40BE-9703-B3D550B02912}"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4B336-CB2F-4188-9FD4-52DA24C600D8}" type="datetimeFigureOut">
              <a:rPr lang="fr-FR" smtClean="0"/>
              <a:t>02/03/2021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B87DD-931A-40BE-9703-B3D550B02912}"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14348" y="285728"/>
            <a:ext cx="7772400" cy="1470025"/>
          </a:xfrm>
        </p:spPr>
        <p:txBody>
          <a:bodyPr/>
          <a:lstStyle/>
          <a:p>
            <a:r>
              <a:rPr lang="fr-FR" dirty="0" smtClean="0"/>
              <a:t>Application Signalement</a:t>
            </a:r>
            <a:endParaRPr lang="fr-FR" dirty="0"/>
          </a:p>
        </p:txBody>
      </p:sp>
      <p:sp>
        <p:nvSpPr>
          <p:cNvPr id="4" name="ZoneTexte 3"/>
          <p:cNvSpPr txBox="1"/>
          <p:nvPr/>
        </p:nvSpPr>
        <p:spPr>
          <a:xfrm>
            <a:off x="571472" y="3000372"/>
            <a:ext cx="7929618" cy="2031325"/>
          </a:xfrm>
          <a:prstGeom prst="rect">
            <a:avLst/>
          </a:prstGeom>
          <a:noFill/>
        </p:spPr>
        <p:txBody>
          <a:bodyPr wrap="square" rtlCol="0">
            <a:spAutoFit/>
          </a:bodyPr>
          <a:lstStyle/>
          <a:p>
            <a:r>
              <a:rPr lang="fr-FR" dirty="0" smtClean="0"/>
              <a:t>Objectif: </a:t>
            </a:r>
          </a:p>
          <a:p>
            <a:endParaRPr lang="fr-FR" dirty="0"/>
          </a:p>
          <a:p>
            <a:r>
              <a:rPr lang="fr-FR" dirty="0" smtClean="0"/>
              <a:t>permettre aux partenaires du </a:t>
            </a:r>
            <a:r>
              <a:rPr lang="fr-FR" dirty="0" err="1" smtClean="0"/>
              <a:t>sdis</a:t>
            </a:r>
            <a:r>
              <a:rPr lang="fr-FR" dirty="0" smtClean="0"/>
              <a:t> institutionnels </a:t>
            </a:r>
            <a:r>
              <a:rPr lang="fr-FR" dirty="0"/>
              <a:t>de lui transmettre de façon automatique et </a:t>
            </a:r>
            <a:r>
              <a:rPr lang="fr-FR" dirty="0" smtClean="0"/>
              <a:t>normalisée</a:t>
            </a:r>
            <a:r>
              <a:rPr lang="fr-FR" dirty="0"/>
              <a:t>, </a:t>
            </a:r>
            <a:r>
              <a:rPr lang="fr-FR" dirty="0" smtClean="0"/>
              <a:t>tout </a:t>
            </a:r>
            <a:r>
              <a:rPr lang="fr-FR" dirty="0"/>
              <a:t>acte émanant </a:t>
            </a:r>
            <a:r>
              <a:rPr lang="fr-FR" dirty="0" smtClean="0"/>
              <a:t>d’une autorité administrative (ex: </a:t>
            </a:r>
            <a:r>
              <a:rPr lang="fr-FR" dirty="0"/>
              <a:t>arrêtés) ou </a:t>
            </a:r>
            <a:r>
              <a:rPr lang="fr-FR" dirty="0" smtClean="0"/>
              <a:t>des remarques concernant </a:t>
            </a:r>
            <a:r>
              <a:rPr lang="fr-FR" dirty="0"/>
              <a:t>les données du </a:t>
            </a:r>
            <a:r>
              <a:rPr lang="fr-FR" dirty="0" smtClean="0"/>
              <a:t>SDIS et </a:t>
            </a:r>
            <a:r>
              <a:rPr lang="fr-FR" dirty="0"/>
              <a:t>qui nécessiteraient une correction ou une mise à jour. </a:t>
            </a:r>
          </a:p>
          <a:p>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14348" y="285728"/>
            <a:ext cx="7772400" cy="1470025"/>
          </a:xfrm>
        </p:spPr>
        <p:txBody>
          <a:bodyPr/>
          <a:lstStyle/>
          <a:p>
            <a:r>
              <a:rPr lang="fr-FR" dirty="0" smtClean="0"/>
              <a:t>Architecture globale</a:t>
            </a:r>
            <a:endParaRPr lang="fr-FR" dirty="0"/>
          </a:p>
        </p:txBody>
      </p:sp>
      <p:pic>
        <p:nvPicPr>
          <p:cNvPr id="5" name="Image 4" descr="securite Architecture.png"/>
          <p:cNvPicPr>
            <a:picLocks noChangeAspect="1"/>
          </p:cNvPicPr>
          <p:nvPr/>
        </p:nvPicPr>
        <p:blipFill>
          <a:blip r:embed="rId2"/>
          <a:stretch>
            <a:fillRect/>
          </a:stretch>
        </p:blipFill>
        <p:spPr>
          <a:xfrm>
            <a:off x="0" y="1785926"/>
            <a:ext cx="9144000" cy="384344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14348" y="285728"/>
            <a:ext cx="7772400" cy="1470025"/>
          </a:xfrm>
        </p:spPr>
        <p:txBody>
          <a:bodyPr/>
          <a:lstStyle/>
          <a:p>
            <a:r>
              <a:rPr lang="fr-FR" dirty="0" smtClean="0"/>
              <a:t>Sécurité serveur OVH</a:t>
            </a:r>
            <a:endParaRPr lang="fr-FR" dirty="0"/>
          </a:p>
        </p:txBody>
      </p:sp>
      <p:pic>
        <p:nvPicPr>
          <p:cNvPr id="7" name="Image 6" descr="partie ovh.png"/>
          <p:cNvPicPr>
            <a:picLocks noChangeAspect="1"/>
          </p:cNvPicPr>
          <p:nvPr/>
        </p:nvPicPr>
        <p:blipFill>
          <a:blip r:embed="rId3"/>
          <a:stretch>
            <a:fillRect/>
          </a:stretch>
        </p:blipFill>
        <p:spPr>
          <a:xfrm>
            <a:off x="0" y="1571612"/>
            <a:ext cx="9144000" cy="460108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5786" y="0"/>
            <a:ext cx="7772400" cy="1470025"/>
          </a:xfrm>
        </p:spPr>
        <p:txBody>
          <a:bodyPr/>
          <a:lstStyle/>
          <a:p>
            <a:r>
              <a:rPr lang="fr-FR" dirty="0" smtClean="0"/>
              <a:t>Sécurité infra SDIS</a:t>
            </a:r>
            <a:endParaRPr lang="fr-FR" dirty="0"/>
          </a:p>
        </p:txBody>
      </p:sp>
      <p:pic>
        <p:nvPicPr>
          <p:cNvPr id="4" name="Image 3" descr="Architecture interne Sdis.png"/>
          <p:cNvPicPr>
            <a:picLocks noChangeAspect="1"/>
          </p:cNvPicPr>
          <p:nvPr/>
        </p:nvPicPr>
        <p:blipFill>
          <a:blip r:embed="rId2"/>
          <a:stretch>
            <a:fillRect/>
          </a:stretch>
        </p:blipFill>
        <p:spPr>
          <a:xfrm>
            <a:off x="1214414" y="1000108"/>
            <a:ext cx="6789420" cy="57302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62</Words>
  <Application>Microsoft Office PowerPoint</Application>
  <PresentationFormat>Affichage à l'écran (4:3)</PresentationFormat>
  <Paragraphs>22</Paragraphs>
  <Slides>4</Slides>
  <Notes>1</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Application Signalement</vt:lpstr>
      <vt:lpstr>Architecture globale</vt:lpstr>
      <vt:lpstr>Sécurité serveur OVH</vt:lpstr>
      <vt:lpstr>Sécurité infra SDIS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Signalement</dc:title>
  <dc:creator>luc.ratelli</dc:creator>
  <cp:lastModifiedBy>luc.ratelli</cp:lastModifiedBy>
  <cp:revision>7</cp:revision>
  <dcterms:created xsi:type="dcterms:W3CDTF">2021-03-02T09:22:01Z</dcterms:created>
  <dcterms:modified xsi:type="dcterms:W3CDTF">2021-03-02T10:27:57Z</dcterms:modified>
</cp:coreProperties>
</file>