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24E7-1336-410F-83A0-1293B995D142}" type="datetimeFigureOut">
              <a:rPr lang="fr-FR" smtClean="0"/>
              <a:pPr/>
              <a:t>26/04/2021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74804-2037-4CB9-BCD8-9FF234704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87816" y="45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699792" y="54864"/>
            <a:ext cx="3599681" cy="242540"/>
          </a:xfrm>
          <a:prstGeom prst="roundRect">
            <a:avLst/>
          </a:prstGeom>
          <a:solidFill>
            <a:srgbClr val="FFFFFF">
              <a:alpha val="50196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RECHERCHER</a:t>
            </a:r>
            <a:endParaRPr lang="fr-FR" sz="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1264205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276872"/>
            <a:ext cx="1264204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27687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2276872"/>
            <a:ext cx="1264204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38825" y="908720"/>
            <a:ext cx="1264205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908720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908720"/>
            <a:ext cx="1264204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908720"/>
            <a:ext cx="1264204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0" y="576064"/>
            <a:ext cx="2736304" cy="6309320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 w="190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87816" y="45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9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 &gt; Compagnie de Molsheim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0" y="908720"/>
            <a:ext cx="269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UT de Molsheim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107504" y="15567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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Renommer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endParaRPr lang="fr-FR" sz="300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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Supprimer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endParaRPr lang="fr-FR" sz="300" dirty="0">
              <a:solidFill>
                <a:schemeClr val="tx2"/>
              </a:solidFill>
              <a:latin typeface="Material Icons"/>
              <a:ea typeface="Material Icons"/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>
            <a:off x="45720" y="1441304"/>
            <a:ext cx="262778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5292080" y="1052736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843808" y="692696"/>
            <a:ext cx="63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Material Icons"/>
                <a:ea typeface="Material Icons"/>
              </a:rPr>
              <a:t>  </a:t>
            </a:r>
            <a:r>
              <a:rPr lang="fr-FR" sz="16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Permissions</a:t>
            </a:r>
            <a:r>
              <a:rPr lang="fr-FR" dirty="0" smtClean="0"/>
              <a:t>                            </a:t>
            </a:r>
            <a:r>
              <a:rPr lang="fr-FR" sz="1400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 </a:t>
            </a:r>
            <a:r>
              <a:rPr lang="fr-FR" dirty="0" smtClean="0">
                <a:solidFill>
                  <a:schemeClr val="accent5"/>
                </a:solidFill>
                <a:latin typeface="Material Icons"/>
                <a:ea typeface="Material Icons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Zone</a:t>
            </a:r>
            <a:r>
              <a:rPr lang="fr-FR" dirty="0" smtClean="0">
                <a:solidFill>
                  <a:schemeClr val="accent5"/>
                </a:solidFill>
              </a:rPr>
              <a:t>                         </a:t>
            </a:r>
            <a:r>
              <a:rPr lang="fr-FR" sz="1400" dirty="0" smtClean="0">
                <a:latin typeface="Material Icons"/>
                <a:ea typeface="Material Icons"/>
              </a:rPr>
              <a:t></a:t>
            </a:r>
            <a:r>
              <a:rPr lang="fr-FR" dirty="0" smtClean="0">
                <a:latin typeface="Material Icons"/>
                <a:ea typeface="Material Icons"/>
              </a:rPr>
              <a:t>  </a:t>
            </a:r>
            <a:r>
              <a:rPr lang="fr-FR" sz="16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Membres   </a:t>
            </a:r>
            <a:r>
              <a:rPr lang="fr-FR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      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pic>
        <p:nvPicPr>
          <p:cNvPr id="15" name="Image 14" descr="commune-nouvelle-Bas-Rh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700808"/>
            <a:ext cx="4125315" cy="4797152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107504" y="1251508"/>
            <a:ext cx="576064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Niveau 3</a:t>
            </a:r>
            <a:endParaRPr lang="fr-FR" sz="800" b="1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2915816" y="1196752"/>
          <a:ext cx="3503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152128"/>
                <a:gridCol w="11274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tx2"/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Hérité</a:t>
                      </a:r>
                      <a:r>
                        <a:rPr lang="fr-FR" sz="1000" baseline="0" dirty="0" smtClean="0">
                          <a:solidFill>
                            <a:schemeClr val="tx2"/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e du </a:t>
                      </a:r>
                      <a:r>
                        <a:rPr lang="fr-FR" sz="1000" dirty="0" smtClean="0">
                          <a:solidFill>
                            <a:schemeClr val="tx2"/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parent</a:t>
                      </a:r>
                      <a:endParaRPr lang="fr-FR" sz="1000" dirty="0">
                        <a:solidFill>
                          <a:schemeClr val="tx2"/>
                        </a:solidFill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</a:rPr>
                        <a:t></a:t>
                      </a:r>
                      <a:endParaRPr lang="fr-FR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terial Icons"/>
                        <a:ea typeface="Material Ico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0" y="576064"/>
            <a:ext cx="2736304" cy="6309320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 w="190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87816" y="45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9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 &gt; Compagnie de Molsheim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0" y="908720"/>
            <a:ext cx="269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UT de Molsheim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107504" y="15567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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Renommer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endParaRPr lang="fr-FR" sz="300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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Supprimer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endParaRPr lang="fr-FR" sz="300" dirty="0">
              <a:solidFill>
                <a:schemeClr val="tx2"/>
              </a:solidFill>
              <a:latin typeface="Material Icons"/>
              <a:ea typeface="Material Icons"/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>
            <a:off x="45720" y="1441304"/>
            <a:ext cx="262778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7452320" y="1052736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843808" y="692696"/>
            <a:ext cx="63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Material Icons"/>
                <a:ea typeface="Material Icons"/>
              </a:rPr>
              <a:t>  </a:t>
            </a:r>
            <a:r>
              <a:rPr lang="fr-FR" sz="16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Permissions</a:t>
            </a:r>
            <a:r>
              <a:rPr lang="fr-FR" dirty="0" smtClean="0"/>
              <a:t>                            </a:t>
            </a:r>
            <a:r>
              <a:rPr lang="fr-FR" sz="1400" dirty="0" smtClean="0">
                <a:latin typeface="Material Icons"/>
                <a:ea typeface="Material Icons"/>
              </a:rPr>
              <a:t> </a:t>
            </a:r>
            <a:r>
              <a:rPr lang="fr-FR" dirty="0" smtClean="0">
                <a:latin typeface="Material Icons"/>
                <a:ea typeface="Material Icons"/>
              </a:rPr>
              <a:t> </a:t>
            </a:r>
            <a:r>
              <a:rPr lang="fr-FR" sz="16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Zone</a:t>
            </a:r>
            <a:r>
              <a:rPr lang="fr-FR" dirty="0" smtClean="0"/>
              <a:t>                         </a:t>
            </a:r>
            <a:r>
              <a:rPr lang="fr-FR" sz="1400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</a:t>
            </a:r>
            <a:r>
              <a:rPr lang="fr-FR" dirty="0" smtClean="0">
                <a:solidFill>
                  <a:schemeClr val="accent5"/>
                </a:solidFill>
                <a:latin typeface="Material Icons"/>
                <a:ea typeface="Material Icons"/>
              </a:rPr>
              <a:t>  </a:t>
            </a:r>
            <a:r>
              <a:rPr lang="fr-FR" sz="1600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Membres   </a:t>
            </a:r>
            <a:r>
              <a:rPr lang="fr-FR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      </a:t>
            </a:r>
            <a:endParaRPr lang="fr-FR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3059833" y="1772816"/>
          <a:ext cx="4896543" cy="230425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5140"/>
                <a:gridCol w="2003132"/>
                <a:gridCol w="936104"/>
                <a:gridCol w="1512167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Fonction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Alain HUCK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Responsable  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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Maxime DUPIN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Gestionnaire  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</a:t>
                      </a:r>
                      <a:endParaRPr lang="fr-FR" sz="11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Sébastien ANDLAUER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Membre         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</a:t>
                      </a:r>
                      <a:endParaRPr lang="fr-FR" sz="11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Luc RATELLI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Membre         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</a:t>
                      </a:r>
                      <a:endParaRPr lang="fr-FR" sz="11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806388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   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915816" y="1268760"/>
            <a:ext cx="3599681" cy="242540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RECHERCHER UN UTILISATEUR</a:t>
            </a:r>
            <a:endParaRPr lang="fr-FR" sz="800" dirty="0">
              <a:solidFill>
                <a:schemeClr val="accent5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pSp>
        <p:nvGrpSpPr>
          <p:cNvPr id="5" name="Groupe 18"/>
          <p:cNvGrpSpPr/>
          <p:nvPr/>
        </p:nvGrpSpPr>
        <p:grpSpPr>
          <a:xfrm>
            <a:off x="2627784" y="1711856"/>
            <a:ext cx="978162" cy="2292935"/>
            <a:chOff x="1965086" y="1014208"/>
            <a:chExt cx="978162" cy="2292935"/>
          </a:xfrm>
        </p:grpSpPr>
        <p:sp>
          <p:nvSpPr>
            <p:cNvPr id="20" name="Ellipse 19"/>
            <p:cNvSpPr/>
            <p:nvPr/>
          </p:nvSpPr>
          <p:spPr>
            <a:xfrm>
              <a:off x="2475800" y="1386468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2475800" y="1709932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2475800" y="2060848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2475800" y="2390408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420904" y="138646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AH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411760" y="170993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MD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431192" y="207799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SA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439192" y="239840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LR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65086" y="1014208"/>
              <a:ext cx="648072" cy="22929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</a:t>
              </a:r>
            </a:p>
            <a:p>
              <a:pPr algn="ctr"/>
              <a:endParaRPr lang="fr-FR" sz="3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endParaRPr>
            </a:p>
            <a:p>
              <a:pPr algn="ctr"/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</a:t>
              </a:r>
            </a:p>
            <a:p>
              <a:pPr algn="ctr"/>
              <a:endParaRPr lang="fr-FR" sz="3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endParaRPr>
            </a:p>
            <a:p>
              <a:pPr algn="ctr"/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</a:t>
              </a:r>
            </a:p>
            <a:p>
              <a:pPr algn="ctr"/>
              <a:endParaRPr lang="fr-FR" sz="3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endParaRPr>
            </a:p>
            <a:p>
              <a:pPr algn="ctr"/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</a:t>
              </a:r>
              <a:endParaRPr lang="fr-FR" sz="3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endParaRPr>
            </a:p>
            <a:p>
              <a:pPr algn="ctr"/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</a:t>
              </a:r>
            </a:p>
            <a:p>
              <a:pPr algn="ctr"/>
              <a:endParaRPr lang="fr-FR" sz="3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endParaRPr>
            </a:p>
            <a:p>
              <a:pPr algn="ctr"/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endParaRPr>
            </a:p>
            <a:p>
              <a:pPr algn="ctr"/>
              <a:endParaRPr lang="fr-FR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ectangle à coins arrondis 32"/>
          <p:cNvSpPr/>
          <p:nvPr/>
        </p:nvSpPr>
        <p:spPr>
          <a:xfrm>
            <a:off x="107504" y="1251508"/>
            <a:ext cx="576064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Niveau 3</a:t>
            </a:r>
            <a:endParaRPr lang="fr-FR" sz="800" b="1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2051720" y="1079768"/>
          <a:ext cx="7092279" cy="24932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3278"/>
                <a:gridCol w="1941045"/>
                <a:gridCol w="1119834"/>
                <a:gridCol w="1567767"/>
                <a:gridCol w="671900"/>
                <a:gridCol w="1418455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Dernière connexion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Statut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Alain HUCK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Maxime DUPIN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Sébastien ANDLAUER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Luc RATELLI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-468560" y="332656"/>
            <a:ext cx="2520280" cy="662473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57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699792" y="54864"/>
            <a:ext cx="3599681" cy="242540"/>
          </a:xfrm>
          <a:prstGeom prst="roundRect">
            <a:avLst/>
          </a:prstGeom>
          <a:solidFill>
            <a:srgbClr val="FFFFFF">
              <a:alpha val="50196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RECHERCHER UN UTILISATEUR</a:t>
            </a:r>
            <a:endParaRPr lang="fr-FR" sz="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Utilisateurs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475800" y="1386468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475800" y="1709932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75800" y="2060848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2475800" y="2390408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420904" y="138646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AH</a:t>
            </a:r>
            <a:endParaRPr lang="fr-FR" sz="12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11760" y="17099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MD</a:t>
            </a:r>
            <a:endParaRPr lang="fr-FR" sz="12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431192" y="207799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SA</a:t>
            </a:r>
            <a:endParaRPr lang="fr-FR" sz="12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439192" y="23984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LR</a:t>
            </a:r>
            <a:endParaRPr lang="fr-FR" sz="12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965086" y="1014208"/>
            <a:ext cx="648072" cy="2292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244408" y="5877272"/>
            <a:ext cx="504056" cy="5040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aterial Icons"/>
                <a:ea typeface="Material Icons"/>
              </a:rPr>
              <a:t>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692696"/>
            <a:ext cx="205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  <a:latin typeface="Material Icons"/>
                <a:ea typeface="Material Icons"/>
                <a:cs typeface="Roboto Condensed" pitchFamily="2" charset="0"/>
              </a:rPr>
              <a:t></a:t>
            </a:r>
            <a:r>
              <a:rPr lang="fr-FR" sz="1400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Filtres</a:t>
            </a:r>
            <a:endParaRPr lang="fr-FR" dirty="0">
              <a:solidFill>
                <a:schemeClr val="tx2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112474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statut</a:t>
            </a:r>
          </a:p>
          <a:p>
            <a:r>
              <a:rPr lang="fr-FR" dirty="0" smtClean="0"/>
              <a:t>Par groupe</a:t>
            </a:r>
          </a:p>
          <a:p>
            <a:r>
              <a:rPr lang="fr-FR" dirty="0" smtClean="0"/>
              <a:t>…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956376" y="2780928"/>
            <a:ext cx="1080120" cy="5232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</a:t>
            </a:r>
            <a:r>
              <a:rPr lang="fr-FR" sz="1050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050" dirty="0" smtClean="0">
                <a:solidFill>
                  <a:schemeClr val="tx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Suspendre</a:t>
            </a:r>
          </a:p>
          <a:p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 </a:t>
            </a:r>
            <a:r>
              <a:rPr lang="fr-FR" sz="1050" dirty="0" smtClean="0">
                <a:solidFill>
                  <a:schemeClr val="tx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Supprimer</a:t>
            </a:r>
            <a:endParaRPr lang="fr-FR" sz="1050" dirty="0">
              <a:solidFill>
                <a:schemeClr val="tx2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051720" y="69269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Liste des utilisateurs</a:t>
            </a:r>
            <a:endParaRPr lang="fr-FR" sz="1400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43900" y="692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     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2051720" y="1079768"/>
          <a:ext cx="7092279" cy="24932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3278"/>
                <a:gridCol w="1941045"/>
                <a:gridCol w="1119834"/>
                <a:gridCol w="1567767"/>
                <a:gridCol w="671900"/>
                <a:gridCol w="1418455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Dernière connexion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Statut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Alain HUCK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Maxime DUPIN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Sébastien ANDLAUER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Luc RATELLI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</a:t>
                      </a:r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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-468560" y="332656"/>
            <a:ext cx="2520280" cy="662473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57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699792" y="54864"/>
            <a:ext cx="3599681" cy="242540"/>
          </a:xfrm>
          <a:prstGeom prst="roundRect">
            <a:avLst/>
          </a:prstGeom>
          <a:solidFill>
            <a:srgbClr val="FFFFFF">
              <a:alpha val="50196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RECHERCHER UN UTILISATEUR</a:t>
            </a:r>
            <a:endParaRPr lang="fr-FR" sz="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Utilisateurs</a:t>
            </a:r>
            <a:endParaRPr lang="fr-FR" sz="1100" dirty="0">
              <a:solidFill>
                <a:schemeClr val="accent5"/>
              </a:solidFill>
            </a:endParaRPr>
          </a:p>
        </p:txBody>
      </p:sp>
      <p:grpSp>
        <p:nvGrpSpPr>
          <p:cNvPr id="6" name="Groupe 61"/>
          <p:cNvGrpSpPr/>
          <p:nvPr/>
        </p:nvGrpSpPr>
        <p:grpSpPr>
          <a:xfrm>
            <a:off x="2411760" y="1439808"/>
            <a:ext cx="531488" cy="1395552"/>
            <a:chOff x="1843696" y="1196752"/>
            <a:chExt cx="531488" cy="1395552"/>
          </a:xfrm>
        </p:grpSpPr>
        <p:sp>
          <p:nvSpPr>
            <p:cNvPr id="48" name="Ellipse 47"/>
            <p:cNvSpPr/>
            <p:nvPr/>
          </p:nvSpPr>
          <p:spPr>
            <a:xfrm>
              <a:off x="1907736" y="1196752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1907736" y="1565936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907736" y="1935120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907736" y="2304304"/>
              <a:ext cx="288000" cy="28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852840" y="1196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AH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843696" y="156593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MD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863128" y="1952264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SA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871128" y="2312304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LR</a:t>
              </a:r>
              <a:endParaRPr lang="fr-FR" sz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1965086" y="976256"/>
            <a:ext cx="648072" cy="2262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244408" y="5877272"/>
            <a:ext cx="504056" cy="5040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aterial Icons"/>
                <a:ea typeface="Material Icons"/>
              </a:rPr>
              <a:t>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692696"/>
            <a:ext cx="205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  <a:latin typeface="Material Icons"/>
                <a:ea typeface="Material Icons"/>
                <a:cs typeface="Roboto Condensed" pitchFamily="2" charset="0"/>
              </a:rPr>
              <a:t></a:t>
            </a:r>
            <a:r>
              <a:rPr lang="fr-FR" sz="1400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Filtres</a:t>
            </a:r>
            <a:endParaRPr lang="fr-FR" dirty="0">
              <a:solidFill>
                <a:schemeClr val="tx2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112474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statut</a:t>
            </a:r>
          </a:p>
          <a:p>
            <a:r>
              <a:rPr lang="fr-FR" dirty="0" smtClean="0"/>
              <a:t>Par groupe</a:t>
            </a:r>
          </a:p>
          <a:p>
            <a:r>
              <a:rPr lang="fr-FR" dirty="0" smtClean="0"/>
              <a:t>…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956376" y="2780928"/>
            <a:ext cx="1080120" cy="5232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</a:t>
            </a:r>
            <a:r>
              <a:rPr lang="fr-FR" sz="1050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050" dirty="0" smtClean="0">
                <a:solidFill>
                  <a:schemeClr val="tx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Suspendre</a:t>
            </a:r>
          </a:p>
          <a:p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 </a:t>
            </a:r>
            <a:r>
              <a:rPr lang="fr-FR" sz="1050" dirty="0" smtClean="0">
                <a:solidFill>
                  <a:schemeClr val="tx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Supprimer</a:t>
            </a:r>
            <a:endParaRPr lang="fr-FR" sz="1050" dirty="0">
              <a:solidFill>
                <a:schemeClr val="tx2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051720" y="69269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Liste des utilisateurs</a:t>
            </a:r>
            <a:endParaRPr lang="fr-FR" sz="1400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43900" y="692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     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08520" y="-171400"/>
            <a:ext cx="9433048" cy="72008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771800" y="1124744"/>
            <a:ext cx="3960440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15617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Material Icons"/>
                <a:ea typeface="Material Icons"/>
              </a:rPr>
              <a:t>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5796136" y="5157192"/>
            <a:ext cx="864096" cy="2880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Créer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4860032" y="5157192"/>
            <a:ext cx="864096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Annuler</a:t>
            </a:r>
            <a:endParaRPr lang="fr-FR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771800" y="11247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Créer un nouvel utilisateur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915816" y="1772816"/>
            <a:ext cx="172819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Nom *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788024" y="1772816"/>
            <a:ext cx="172819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Prénom *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2915816" y="2204864"/>
            <a:ext cx="172819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e-mail *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2915816" y="2636912"/>
            <a:ext cx="172819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Téléphone 1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4788024" y="2636912"/>
            <a:ext cx="172819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Téléphone 2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2915816" y="3068960"/>
            <a:ext cx="316835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Unité organisationnelle 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228184" y="306896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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563888" y="355777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Générer un mot de passe automatiquement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949724" y="350100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</a:t>
            </a:r>
            <a:endParaRPr lang="fr-FR" sz="2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563888" y="386104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Demander de modifier le mot de passe à la prochaine connexion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942104" y="38119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5"/>
                </a:solidFill>
                <a:latin typeface="Material Icons"/>
                <a:ea typeface="Material Icons"/>
                <a:cs typeface="Roboto Condensed" pitchFamily="2" charset="0"/>
              </a:rPr>
              <a:t>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0" y="576064"/>
            <a:ext cx="2736304" cy="6309320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 w="190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87816" y="45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Rôles &gt; L1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55576" y="90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843808" y="6206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Permissions</a:t>
            </a:r>
            <a:endParaRPr lang="fr-FR" dirty="0"/>
          </a:p>
        </p:txBody>
      </p:sp>
      <p:grpSp>
        <p:nvGrpSpPr>
          <p:cNvPr id="5" name="Groupe 45"/>
          <p:cNvGrpSpPr/>
          <p:nvPr/>
        </p:nvGrpSpPr>
        <p:grpSpPr>
          <a:xfrm>
            <a:off x="2843808" y="1052736"/>
            <a:ext cx="6455640" cy="369332"/>
            <a:chOff x="2843808" y="2204864"/>
            <a:chExt cx="6455640" cy="369332"/>
          </a:xfrm>
        </p:grpSpPr>
        <p:sp>
          <p:nvSpPr>
            <p:cNvPr id="42" name="Rectangle 41"/>
            <p:cNvSpPr/>
            <p:nvPr/>
          </p:nvSpPr>
          <p:spPr>
            <a:xfrm>
              <a:off x="2843808" y="2204864"/>
              <a:ext cx="6192688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193560" y="2258584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Roboto Condensed" pitchFamily="2" charset="0"/>
                  <a:ea typeface="Roboto Condensed" pitchFamily="2" charset="0"/>
                  <a:cs typeface="Roboto Condensed" pitchFamily="2" charset="0"/>
                </a:rPr>
                <a:t>WebERP67</a:t>
              </a:r>
              <a:endParaRPr lang="fr-FR" sz="1400" dirty="0">
                <a:latin typeface="Roboto Condensed" pitchFamily="2" charset="0"/>
                <a:ea typeface="Roboto Condensed" pitchFamily="2" charset="0"/>
                <a:cs typeface="Roboto Condensed" pitchFamily="2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843808" y="22048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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8655568" y="2204864"/>
              <a:ext cx="64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</a:t>
              </a:r>
            </a:p>
          </p:txBody>
        </p:sp>
      </p:grpSp>
      <p:grpSp>
        <p:nvGrpSpPr>
          <p:cNvPr id="6" name="Groupe 55"/>
          <p:cNvGrpSpPr/>
          <p:nvPr/>
        </p:nvGrpSpPr>
        <p:grpSpPr>
          <a:xfrm>
            <a:off x="2868888" y="4436236"/>
            <a:ext cx="6455640" cy="369332"/>
            <a:chOff x="2843808" y="2204864"/>
            <a:chExt cx="6455640" cy="369332"/>
          </a:xfrm>
        </p:grpSpPr>
        <p:sp>
          <p:nvSpPr>
            <p:cNvPr id="57" name="Rectangle 56"/>
            <p:cNvSpPr/>
            <p:nvPr/>
          </p:nvSpPr>
          <p:spPr>
            <a:xfrm>
              <a:off x="2843808" y="2204864"/>
              <a:ext cx="6192688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193560" y="2258584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Roboto Condensed" pitchFamily="2" charset="0"/>
                  <a:ea typeface="Roboto Condensed" pitchFamily="2" charset="0"/>
                  <a:cs typeface="Roboto Condensed" pitchFamily="2" charset="0"/>
                </a:rPr>
                <a:t>COVID 19</a:t>
              </a:r>
              <a:endParaRPr lang="fr-FR" sz="1400" dirty="0">
                <a:latin typeface="Roboto Condensed" pitchFamily="2" charset="0"/>
                <a:ea typeface="Roboto Condensed" pitchFamily="2" charset="0"/>
                <a:cs typeface="Roboto Condensed" pitchFamily="2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843808" y="22048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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8655568" y="2204864"/>
              <a:ext cx="64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</a:t>
              </a:r>
            </a:p>
          </p:txBody>
        </p:sp>
      </p:grpSp>
      <p:grpSp>
        <p:nvGrpSpPr>
          <p:cNvPr id="7" name="Groupe 60"/>
          <p:cNvGrpSpPr/>
          <p:nvPr/>
        </p:nvGrpSpPr>
        <p:grpSpPr>
          <a:xfrm>
            <a:off x="2868888" y="4940292"/>
            <a:ext cx="6455640" cy="576940"/>
            <a:chOff x="2843808" y="2204864"/>
            <a:chExt cx="6455640" cy="576940"/>
          </a:xfrm>
        </p:grpSpPr>
        <p:sp>
          <p:nvSpPr>
            <p:cNvPr id="62" name="Rectangle 61"/>
            <p:cNvSpPr/>
            <p:nvPr/>
          </p:nvSpPr>
          <p:spPr>
            <a:xfrm>
              <a:off x="2843808" y="2204864"/>
              <a:ext cx="6192688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93560" y="225858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Roboto Condensed" pitchFamily="2" charset="0"/>
                  <a:ea typeface="Roboto Condensed" pitchFamily="2" charset="0"/>
                  <a:cs typeface="Roboto Condensed" pitchFamily="2" charset="0"/>
                </a:rPr>
                <a:t>Potentiel Opérationnel Journalier</a:t>
              </a:r>
            </a:p>
            <a:p>
              <a:endParaRPr lang="fr-FR" sz="1400" dirty="0">
                <a:latin typeface="Roboto Condensed" pitchFamily="2" charset="0"/>
                <a:ea typeface="Roboto Condensed" pitchFamily="2" charset="0"/>
                <a:cs typeface="Roboto Condensed" pitchFamily="2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2843808" y="22048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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8655568" y="2204864"/>
              <a:ext cx="64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75000"/>
                    </a:schemeClr>
                  </a:solidFill>
                  <a:latin typeface="Material Icons"/>
                  <a:ea typeface="Material Icons"/>
                </a:rPr>
                <a:t></a:t>
              </a:r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4499992" y="1556792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Action#1        Action#2         Action#3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843808" y="1844824"/>
            <a:ext cx="56166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Fonction #1</a:t>
            </a:r>
          </a:p>
          <a:p>
            <a:endParaRPr lang="fr-FR" sz="300" dirty="0" smtClean="0"/>
          </a:p>
          <a:p>
            <a:r>
              <a:rPr lang="fr-FR" sz="1200" dirty="0" smtClean="0"/>
              <a:t>Fonction #2</a:t>
            </a:r>
          </a:p>
          <a:p>
            <a:endParaRPr lang="fr-FR" sz="300" dirty="0" smtClean="0"/>
          </a:p>
          <a:p>
            <a:r>
              <a:rPr lang="fr-FR" sz="1200" dirty="0" smtClean="0"/>
              <a:t>Fonction #3</a:t>
            </a:r>
          </a:p>
          <a:p>
            <a:endParaRPr lang="fr-FR" sz="300" dirty="0" smtClean="0"/>
          </a:p>
          <a:p>
            <a:r>
              <a:rPr lang="fr-FR" sz="1200" dirty="0" smtClean="0"/>
              <a:t>Fonction #4</a:t>
            </a:r>
          </a:p>
          <a:p>
            <a:endParaRPr lang="fr-FR" sz="300" dirty="0" smtClean="0"/>
          </a:p>
          <a:p>
            <a:r>
              <a:rPr lang="fr-FR" sz="1200" dirty="0" smtClean="0"/>
              <a:t>Fonction #5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Opération #1</a:t>
            </a:r>
          </a:p>
          <a:p>
            <a:r>
              <a:rPr lang="fr-FR" sz="1200" dirty="0" smtClean="0"/>
              <a:t>Opération #2</a:t>
            </a:r>
          </a:p>
          <a:p>
            <a:endParaRPr lang="fr-FR" sz="1200" dirty="0" smtClean="0"/>
          </a:p>
          <a:p>
            <a:r>
              <a:rPr lang="fr-FR" sz="1200" dirty="0" smtClean="0"/>
              <a:t>Page #1</a:t>
            </a:r>
          </a:p>
          <a:p>
            <a:r>
              <a:rPr lang="fr-FR" sz="1200" dirty="0" smtClean="0"/>
              <a:t>Page #2</a:t>
            </a:r>
            <a:endParaRPr lang="fr-FR" sz="1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644580" y="1780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4644580" y="19788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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4644580" y="21768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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644580" y="2572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527536" y="19788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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5527536" y="21768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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527536" y="2572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6336768" y="1800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6336768" y="1998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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6336768" y="25923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6336768" y="23943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838842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8388424" y="19708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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8388424" y="21688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838842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8388424" y="23668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8170112" y="1565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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8489008" y="1628800"/>
            <a:ext cx="1143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Tout</a:t>
            </a:r>
            <a:endParaRPr lang="fr-FR" sz="12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0750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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Renommer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>
            <a:off x="45720" y="1441304"/>
            <a:ext cx="262778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51520" y="908720"/>
            <a:ext cx="432000" cy="43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224088" y="9441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  <a:cs typeface="Roboto" pitchFamily="2" charset="0"/>
              </a:rPr>
              <a:t> </a:t>
            </a:r>
            <a:endParaRPr lang="fr-FR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644008" y="308343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</a:t>
            </a: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</a:rPr>
              <a:t>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44008" y="374332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</a:t>
            </a: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</a:rPr>
              <a:t>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1" y="1079768"/>
          <a:ext cx="9143998" cy="29702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263"/>
                <a:gridCol w="2502568"/>
                <a:gridCol w="1443790"/>
                <a:gridCol w="2021305"/>
                <a:gridCol w="866273"/>
                <a:gridCol w="1828799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Membres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EPCI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Collectivité</a:t>
                      </a:r>
                      <a:r>
                        <a:rPr lang="fr-FR" sz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Européenne d’Alsace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8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STIS 67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PCUO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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CTA-CODIS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2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UT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4"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Section de Molsheim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57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244408" y="5877272"/>
            <a:ext cx="504056" cy="5040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aterial Icons"/>
                <a:ea typeface="Material Icons"/>
              </a:rPr>
              <a:t>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0" y="692696"/>
            <a:ext cx="9144000" cy="307777"/>
          </a:xfrm>
          <a:prstGeom prst="rect">
            <a:avLst/>
          </a:prstGeom>
          <a:solidFill>
            <a:schemeClr val="bg1">
              <a:alpha val="25098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Liste des unités organisationnelles</a:t>
            </a:r>
            <a:endParaRPr lang="fr-FR" sz="1400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0" y="980728"/>
            <a:ext cx="648072" cy="2262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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bg1"/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1" y="1079768"/>
          <a:ext cx="9143998" cy="29702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263"/>
                <a:gridCol w="2502568"/>
                <a:gridCol w="1443790"/>
                <a:gridCol w="2021305"/>
                <a:gridCol w="866273"/>
                <a:gridCol w="1828799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Membres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EPCI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Collectivité</a:t>
                      </a:r>
                      <a:r>
                        <a:rPr lang="fr-FR" sz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Européenne d’Alsace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8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STIS 67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PCUO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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CTA-CODIS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2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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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UT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4" algn="l"/>
                      <a:r>
                        <a:rPr lang="fr-FR" sz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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Section de Molsheim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57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244408" y="5877272"/>
            <a:ext cx="504056" cy="5040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aterial Icons"/>
                <a:ea typeface="Material Icons"/>
              </a:rPr>
              <a:t>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0" y="692696"/>
            <a:ext cx="9144000" cy="307777"/>
          </a:xfrm>
          <a:prstGeom prst="rect">
            <a:avLst/>
          </a:prstGeom>
          <a:solidFill>
            <a:srgbClr val="E1F5FE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Liste des unités organisationnelles (2 sélectionné(s))</a:t>
            </a:r>
            <a:endParaRPr lang="fr-FR" sz="1400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43900" y="69269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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0" y="980728"/>
            <a:ext cx="648072" cy="2262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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bg1"/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1" y="1079768"/>
          <a:ext cx="9143998" cy="29702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263"/>
                <a:gridCol w="2502568"/>
                <a:gridCol w="1443790"/>
                <a:gridCol w="2021305"/>
                <a:gridCol w="866273"/>
                <a:gridCol w="1828799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Membres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EPCI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Collectivité</a:t>
                      </a:r>
                      <a:r>
                        <a:rPr lang="fr-FR" sz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Européenne d’Alsace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8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STIS 67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PCUO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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CTA-CODIS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2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UT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4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Section de Molsheim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57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244408" y="5877272"/>
            <a:ext cx="504056" cy="5040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aterial Icons"/>
                <a:ea typeface="Material Icons"/>
              </a:rPr>
              <a:t>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0" y="69269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Liste des unités organisationnelles</a:t>
            </a:r>
            <a:endParaRPr lang="fr-FR" sz="1400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43900" y="692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     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0" y="980728"/>
            <a:ext cx="648072" cy="2262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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bg1"/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520" y="-99392"/>
            <a:ext cx="9433048" cy="72008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555776" y="1124744"/>
            <a:ext cx="4176464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15617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Material Icons"/>
                <a:ea typeface="Material Icons"/>
              </a:rPr>
              <a:t>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796136" y="5157192"/>
            <a:ext cx="864096" cy="2880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Créer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860032" y="5157192"/>
            <a:ext cx="864096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Annuler</a:t>
            </a:r>
            <a:endParaRPr lang="fr-FR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55776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Créer une nouvelle unité organisationnelle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843808" y="2132856"/>
            <a:ext cx="36004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Nom de l’unité organisationnelle *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843808" y="2492896"/>
            <a:ext cx="3600400" cy="1296144"/>
          </a:xfrm>
          <a:prstGeom prst="roundRect">
            <a:avLst>
              <a:gd name="adj" fmla="val 5497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Description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131840" y="4221088"/>
            <a:ext cx="288032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Unité organisationnelle parente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27784" y="1556792"/>
            <a:ext cx="4032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une nouvelle unité organisationnelle pour les utilisateurs qui ont besoins de fonctionnalités et/ou paramètres particuliers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56176" y="422108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</a:rPr>
              <a:t>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25670" y="42038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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131840" y="4581128"/>
            <a:ext cx="288032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Référentiel géographique                            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                                           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1" y="1079768"/>
          <a:ext cx="9143998" cy="29702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263"/>
                <a:gridCol w="2502568"/>
                <a:gridCol w="1443790"/>
                <a:gridCol w="2021305"/>
                <a:gridCol w="866273"/>
                <a:gridCol w="1828799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Nom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Membres</a:t>
                      </a:r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EPCI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Collectivité</a:t>
                      </a:r>
                      <a:r>
                        <a:rPr lang="fr-FR" sz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Européenne d’Alsace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8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STIS 67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20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PCUO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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CTA-CODIS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2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Compagnie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UT Molsheim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4" algn="l"/>
                      <a:r>
                        <a:rPr lang="fr-F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</a:t>
                      </a:r>
                      <a:r>
                        <a:rPr lang="fr-FR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Section de Molsheim</a:t>
                      </a:r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  <a:cs typeface="Roboto" pitchFamily="2" charset="0"/>
                        </a:rPr>
                        <a:t>      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572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244408" y="5877272"/>
            <a:ext cx="504056" cy="5040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aterial Icons"/>
                <a:ea typeface="Material Icons"/>
              </a:rPr>
              <a:t>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0" y="69269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Liste des unités organisationnelles</a:t>
            </a:r>
            <a:endParaRPr lang="fr-FR" sz="1400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43900" y="692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Material Icons"/>
                <a:ea typeface="Material Icons"/>
              </a:rPr>
              <a:t>     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0" y="980728"/>
            <a:ext cx="648072" cy="2262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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</a:t>
            </a:r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</a:t>
            </a:r>
            <a:endParaRPr lang="fr-FR" sz="300" dirty="0" smtClean="0">
              <a:solidFill>
                <a:schemeClr val="bg1"/>
              </a:solidFill>
              <a:latin typeface="Material Icons"/>
              <a:ea typeface="Material Icons"/>
            </a:endParaRPr>
          </a:p>
          <a:p>
            <a:pPr algn="ctr"/>
            <a:endParaRPr lang="fr-FR" sz="300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 smtClean="0">
              <a:solidFill>
                <a:schemeClr val="tx2">
                  <a:lumMod val="75000"/>
                </a:schemeClr>
              </a:solidFill>
              <a:latin typeface="Material Icons"/>
              <a:ea typeface="Material Icons"/>
            </a:endParaRPr>
          </a:p>
          <a:p>
            <a:pPr algn="ctr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89048" y="-342800"/>
            <a:ext cx="9433048" cy="72008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555776" y="1124744"/>
            <a:ext cx="4176464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15617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Material Icons"/>
                <a:ea typeface="Material Icons"/>
              </a:rPr>
              <a:t>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796136" y="5157192"/>
            <a:ext cx="864096" cy="2880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Créer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860032" y="5157192"/>
            <a:ext cx="864096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Annuler</a:t>
            </a:r>
            <a:endParaRPr lang="fr-FR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55776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Créer une nouvelle unité organisationnelle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843808" y="2132856"/>
            <a:ext cx="36004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Section de Mutzig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843808" y="2492896"/>
            <a:ext cx="3600400" cy="1296144"/>
          </a:xfrm>
          <a:prstGeom prst="roundRect">
            <a:avLst>
              <a:gd name="adj" fmla="val 5497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Description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131840" y="4221088"/>
            <a:ext cx="288032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Compagnie de Molsheim &gt; UT de Molsheim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27784" y="1556792"/>
            <a:ext cx="4032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une nouvelle unité organisationnelle pour les utilisateurs qui ont besoins de fonctionnalités et/ou paramètres particuliers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56176" y="422108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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25670" y="42038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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131840" y="4581128"/>
            <a:ext cx="288032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Organisation territoriale STIS 67                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 pitchFamily="2" charset="0"/>
                <a:ea typeface="Material Icons" pitchFamily="2" charset="0"/>
                <a:cs typeface="Roboto Condensed" pitchFamily="2" charset="0"/>
              </a:rPr>
              <a:t>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0" y="576064"/>
            <a:ext cx="2736304" cy="6309320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 w="190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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87816" y="45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  <a:latin typeface="Material Icons"/>
                <a:ea typeface="Material Icons"/>
              </a:rPr>
              <a:t>            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1256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GeoSTIS67 </a:t>
            </a:r>
            <a:r>
              <a:rPr lang="fr-FR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Admin</a:t>
            </a:r>
            <a:endParaRPr lang="fr-F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04664"/>
            <a:ext cx="9144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0" y="422952"/>
            <a:ext cx="39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  <a:latin typeface="Roboto" pitchFamily="2" charset="0"/>
                <a:ea typeface="Roboto" pitchFamily="2" charset="0"/>
                <a:cs typeface="Roboto" pitchFamily="2" charset="0"/>
                <a:sym typeface="Wingdings"/>
              </a:rPr>
              <a:t>Unité organisationnelle &gt; Compagnie de Molsheim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0" y="908720"/>
            <a:ext cx="269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UT de Molsheim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843808" y="692696"/>
            <a:ext cx="63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/>
                </a:solidFill>
                <a:latin typeface="Material Icons"/>
                <a:ea typeface="Material Icons"/>
              </a:rPr>
              <a:t>  </a:t>
            </a:r>
            <a:r>
              <a:rPr lang="fr-FR" sz="1600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Permissions</a:t>
            </a:r>
            <a:r>
              <a:rPr lang="fr-FR" dirty="0" smtClean="0">
                <a:solidFill>
                  <a:schemeClr val="accent5"/>
                </a:solidFill>
              </a:rPr>
              <a:t>                            </a:t>
            </a:r>
            <a:r>
              <a:rPr lang="fr-FR" sz="1400" dirty="0" smtClean="0">
                <a:latin typeface="Material Icons"/>
                <a:ea typeface="Material Icons"/>
              </a:rPr>
              <a:t> </a:t>
            </a:r>
            <a:r>
              <a:rPr lang="fr-FR" dirty="0" smtClean="0">
                <a:latin typeface="Material Icons"/>
                <a:ea typeface="Material Icons"/>
              </a:rPr>
              <a:t> </a:t>
            </a:r>
            <a:r>
              <a:rPr lang="fr-FR" sz="16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Zone</a:t>
            </a:r>
            <a:r>
              <a:rPr lang="fr-FR" dirty="0" smtClean="0"/>
              <a:t>                         </a:t>
            </a:r>
            <a:r>
              <a:rPr lang="fr-FR" sz="1400" dirty="0" smtClean="0">
                <a:latin typeface="Material Icons"/>
                <a:ea typeface="Material Icons"/>
              </a:rPr>
              <a:t></a:t>
            </a:r>
            <a:r>
              <a:rPr lang="fr-FR" dirty="0" smtClean="0">
                <a:latin typeface="Material Icons"/>
                <a:ea typeface="Material Icons"/>
              </a:rPr>
              <a:t>  </a:t>
            </a:r>
            <a:r>
              <a:rPr lang="fr-FR" sz="1600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Membres   </a:t>
            </a:r>
            <a:r>
              <a:rPr lang="fr-FR" dirty="0" smtClean="0"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        </a:t>
            </a:r>
            <a:endParaRPr lang="fr-FR" dirty="0"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07504" y="155679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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Renommer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endParaRPr lang="fr-FR" sz="300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Material Icons"/>
                <a:ea typeface="Material Icons"/>
              </a:rPr>
              <a:t> </a:t>
            </a:r>
            <a:r>
              <a:rPr lang="fr-FR" sz="1200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Supprimer</a:t>
            </a:r>
            <a:endParaRPr lang="fr-FR" dirty="0" smtClean="0">
              <a:solidFill>
                <a:schemeClr val="tx2"/>
              </a:solidFill>
              <a:latin typeface="Material Icons"/>
              <a:ea typeface="Material Icons"/>
            </a:endParaRPr>
          </a:p>
          <a:p>
            <a:endParaRPr lang="fr-FR" sz="300" dirty="0">
              <a:solidFill>
                <a:schemeClr val="tx2"/>
              </a:solidFill>
              <a:latin typeface="Material Icons"/>
              <a:ea typeface="Material Icons"/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>
            <a:off x="45720" y="1441304"/>
            <a:ext cx="262778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843808" y="1052736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au 130"/>
          <p:cNvGraphicFramePr>
            <a:graphicFrameLocks noGrp="1"/>
          </p:cNvGraphicFramePr>
          <p:nvPr/>
        </p:nvGraphicFramePr>
        <p:xfrm>
          <a:off x="2915816" y="1268760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224136"/>
                <a:gridCol w="1152128"/>
                <a:gridCol w="1127448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Material Icons"/>
                          <a:ea typeface="Material Icons"/>
                        </a:rPr>
                        <a:t></a:t>
                      </a:r>
                      <a:r>
                        <a:rPr lang="fr-FR" sz="1200" baseline="0" dirty="0" smtClean="0">
                          <a:latin typeface="+mn-lt"/>
                          <a:ea typeface="+mn-ea"/>
                        </a:rPr>
                        <a:t>   </a:t>
                      </a:r>
                      <a:r>
                        <a:rPr lang="fr-FR" sz="1200" baseline="0" dirty="0" smtClean="0"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WebERP67</a:t>
                      </a:r>
                      <a:endParaRPr lang="fr-FR" sz="11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000" dirty="0" smtClean="0"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Hérite des droits parents</a:t>
                      </a:r>
                      <a:endParaRPr lang="fr-FR" sz="1000" dirty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</a:rPr>
                        <a:t></a:t>
                      </a:r>
                      <a:r>
                        <a:rPr lang="fr-FR" sz="1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          </a:t>
                      </a:r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 pitchFamily="2" charset="0"/>
                          <a:ea typeface="Material Icons" pitchFamily="2" charset="0"/>
                        </a:rPr>
                        <a:t></a:t>
                      </a:r>
                    </a:p>
                    <a:p>
                      <a:pPr algn="ctr"/>
                      <a:r>
                        <a:rPr lang="fr-FR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Responsable</a:t>
                      </a:r>
                      <a:endParaRPr lang="fr-FR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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Gestionnaire</a:t>
                      </a:r>
                      <a:endParaRPr lang="fr-FR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</a:t>
                      </a:r>
                    </a:p>
                    <a:p>
                      <a:pPr algn="ctr"/>
                      <a:r>
                        <a:rPr lang="fr-FR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Membre</a:t>
                      </a:r>
                      <a:endParaRPr lang="fr-FR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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Niveau 2                                            </a:t>
                      </a:r>
                      <a:r>
                        <a:rPr lang="fr-FR" sz="1800" dirty="0" smtClean="0">
                          <a:solidFill>
                            <a:schemeClr val="accent5"/>
                          </a:solidFill>
                          <a:latin typeface="Material Icons"/>
                          <a:ea typeface="Material Icons"/>
                        </a:rPr>
                        <a:t></a:t>
                      </a:r>
                      <a:endParaRPr lang="fr-FR" sz="1800" dirty="0" smtClean="0">
                        <a:solidFill>
                          <a:schemeClr val="accent5"/>
                        </a:solidFill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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terial Icons"/>
                          <a:ea typeface="Material Icons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Niveau 1                             </a:t>
                      </a:r>
                      <a:r>
                        <a:rPr lang="fr-FR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</a:rPr>
                        <a:t></a:t>
                      </a:r>
                      <a:endParaRPr lang="fr-FR" sz="18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Niveau 0 </a:t>
                      </a:r>
                      <a:r>
                        <a:rPr lang="fr-FR" sz="1100" dirty="0" smtClean="0"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                     </a:t>
                      </a:r>
                      <a:r>
                        <a:rPr lang="fr-FR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terial Icons"/>
                          <a:ea typeface="Material Icons"/>
                        </a:rPr>
                        <a:t></a:t>
                      </a:r>
                      <a:endParaRPr lang="fr-FR" sz="18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Material Icons"/>
                          <a:ea typeface="Material Icons"/>
                        </a:rPr>
                        <a:t></a:t>
                      </a:r>
                      <a:r>
                        <a:rPr lang="fr-FR" sz="12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fr-FR" sz="1200" baseline="0" dirty="0" smtClean="0"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COVID 19</a:t>
                      </a:r>
                      <a:endParaRPr lang="fr-FR" sz="12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Material Icons"/>
                          <a:ea typeface="Material Icons"/>
                        </a:rPr>
                        <a:t></a:t>
                      </a:r>
                      <a:r>
                        <a:rPr lang="fr-FR" sz="12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fr-FR" sz="1200" baseline="0" dirty="0" smtClean="0">
                          <a:latin typeface="Roboto Condensed" pitchFamily="2" charset="0"/>
                          <a:ea typeface="Roboto Condensed" pitchFamily="2" charset="0"/>
                          <a:cs typeface="Roboto Condensed" pitchFamily="2" charset="0"/>
                        </a:rPr>
                        <a:t>Potentiel Opérationnel Journalier</a:t>
                      </a:r>
                      <a:endParaRPr lang="fr-FR" sz="1200" dirty="0" smtClean="0">
                        <a:latin typeface="Roboto Condensed" pitchFamily="2" charset="0"/>
                        <a:ea typeface="Roboto Condensed" pitchFamily="2" charset="0"/>
                        <a:cs typeface="Roboto Condensed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2" name="Rectangle à coins arrondis 131"/>
          <p:cNvSpPr/>
          <p:nvPr/>
        </p:nvSpPr>
        <p:spPr>
          <a:xfrm>
            <a:off x="5364088" y="2564904"/>
            <a:ext cx="12600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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L2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6660232" y="2564904"/>
            <a:ext cx="12600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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L3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07504" y="1251508"/>
            <a:ext cx="576064" cy="1440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Niveau 3</a:t>
            </a:r>
            <a:endParaRPr lang="fr-FR" sz="800" b="1" dirty="0">
              <a:solidFill>
                <a:schemeClr val="accent5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364088" y="3645024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660232" y="3645024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956376" y="3645024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364088" y="3284984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660232" y="3284984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956376" y="3284984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7956376" y="2564904"/>
            <a:ext cx="12600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660232" y="2924944"/>
            <a:ext cx="12600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7956376" y="2924944"/>
            <a:ext cx="12600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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Inaccessible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364088" y="2924944"/>
            <a:ext cx="1260000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</a:t>
            </a:r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  <a:latin typeface="Material Icons"/>
                <a:ea typeface="Material Icons"/>
              </a:rPr>
              <a:t>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L5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 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aterial Icons"/>
                <a:ea typeface="Material Icons"/>
                <a:cs typeface="Roboto Condensed" pitchFamily="2" charset="0"/>
              </a:rPr>
              <a:t>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915816" y="1124744"/>
            <a:ext cx="324036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rPr>
              <a:t>Définir les permissions à l’aide d’une UO de même niveau</a:t>
            </a:r>
            <a:endParaRPr lang="fr-FR" sz="1000" dirty="0">
              <a:solidFill>
                <a:schemeClr val="tx2"/>
              </a:solidFill>
              <a:latin typeface="Roboto Condensed" pitchFamily="2" charset="0"/>
              <a:ea typeface="Roboto Condensed" pitchFamily="2" charset="0"/>
              <a:cs typeface="Roboto Condensed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012160" y="1064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Material Icons" pitchFamily="2" charset="0"/>
                <a:ea typeface="Material Icons" pitchFamily="2" charset="0"/>
              </a:rPr>
              <a:t></a:t>
            </a:r>
            <a:endParaRPr lang="fr-FR" dirty="0">
              <a:solidFill>
                <a:schemeClr val="tx2"/>
              </a:solidFill>
              <a:latin typeface="Material Icons" pitchFamily="2" charset="0"/>
              <a:ea typeface="Material Ico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Material 700">
      <a:dk1>
        <a:sysClr val="windowText" lastClr="000000"/>
      </a:dk1>
      <a:lt1>
        <a:sysClr val="window" lastClr="FFFFFF"/>
      </a:lt1>
      <a:dk2>
        <a:srgbClr val="455A64"/>
      </a:dk2>
      <a:lt2>
        <a:srgbClr val="E1F5FE"/>
      </a:lt2>
      <a:accent1>
        <a:srgbClr val="1976D2"/>
      </a:accent1>
      <a:accent2>
        <a:srgbClr val="D32F2F"/>
      </a:accent2>
      <a:accent3>
        <a:srgbClr val="388E3C"/>
      </a:accent3>
      <a:accent4>
        <a:srgbClr val="512DA8"/>
      </a:accent4>
      <a:accent5>
        <a:srgbClr val="0097A7"/>
      </a:accent5>
      <a:accent6>
        <a:srgbClr val="FFA000"/>
      </a:accent6>
      <a:hlink>
        <a:srgbClr val="00796B"/>
      </a:hlink>
      <a:folHlink>
        <a:srgbClr val="7B1F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839</Words>
  <Application>Microsoft Office PowerPoint</Application>
  <PresentationFormat>Affichage à l'écran (4:3)</PresentationFormat>
  <Paragraphs>423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maxime.dupin</dc:creator>
  <cp:lastModifiedBy>maxime.dupin</cp:lastModifiedBy>
  <cp:revision>6</cp:revision>
  <dcterms:created xsi:type="dcterms:W3CDTF">2021-04-22T12:35:01Z</dcterms:created>
  <dcterms:modified xsi:type="dcterms:W3CDTF">2021-04-26T12:14:12Z</dcterms:modified>
</cp:coreProperties>
</file>