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03633" y="2967335"/>
            <a:ext cx="184731" cy="923330"/>
          </a:xfrm>
          <a:prstGeom prst="rect">
            <a:avLst/>
          </a:prstGeom>
          <a:noFill/>
        </p:spPr>
        <p:txBody>
          <a:bodyPr wrap="none" lIns="91440" tIns="45720" rIns="91440" bIns="45720">
            <a:spAutoFit/>
          </a:bodyPr>
          <a:lstStyle/>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702342" y="2367171"/>
            <a:ext cx="10602582" cy="2123658"/>
          </a:xfrm>
          <a:prstGeom prst="rect">
            <a:avLst/>
          </a:prstGeom>
          <a:noFill/>
        </p:spPr>
        <p:txBody>
          <a:bodyPr wrap="none" lIns="91440" tIns="45720" rIns="91440" bIns="45720">
            <a:spAutoFit/>
            <a:scene3d>
              <a:camera prst="perspectiveRelaxedModerately"/>
              <a:lightRig rig="threePt" dir="t"/>
            </a:scene3d>
          </a:bodyPr>
          <a:lstStyle/>
          <a:p>
            <a:pPr algn="ctr"/>
            <a:r>
              <a:rPr lang="en-US" sz="6600" b="1" cap="none" spc="50" dirty="0">
                <a:ln w="0"/>
                <a:solidFill>
                  <a:schemeClr val="bg2"/>
                </a:solidFill>
                <a:effectLst>
                  <a:innerShdw blurRad="63500" dist="50800" dir="13500000">
                    <a:srgbClr val="000000">
                      <a:alpha val="50000"/>
                    </a:srgbClr>
                  </a:innerShdw>
                </a:effectLst>
                <a:latin typeface="Segoe Print" panose="02000600000000000000" pitchFamily="2" charset="0"/>
              </a:rPr>
              <a:t>AUTOMATED RAILWAY</a:t>
            </a:r>
          </a:p>
          <a:p>
            <a:pPr algn="ctr"/>
            <a:r>
              <a:rPr lang="en-US" sz="6600" b="1" cap="none" spc="50" dirty="0">
                <a:ln w="0"/>
                <a:solidFill>
                  <a:schemeClr val="bg2"/>
                </a:solidFill>
                <a:effectLst>
                  <a:innerShdw blurRad="63500" dist="50800" dir="13500000">
                    <a:srgbClr val="000000">
                      <a:alpha val="50000"/>
                    </a:srgbClr>
                  </a:innerShdw>
                </a:effectLst>
                <a:latin typeface="Segoe Print" panose="02000600000000000000" pitchFamily="2" charset="0"/>
              </a:rPr>
              <a:t> CROSSING</a:t>
            </a:r>
          </a:p>
        </p:txBody>
      </p:sp>
    </p:spTree>
    <p:extLst>
      <p:ext uri="{BB962C8B-B14F-4D97-AF65-F5344CB8AC3E}">
        <p14:creationId xmlns:p14="http://schemas.microsoft.com/office/powerpoint/2010/main" val="86829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0422" y="587829"/>
            <a:ext cx="5930538" cy="830997"/>
          </a:xfrm>
          <a:prstGeom prst="rect">
            <a:avLst/>
          </a:prstGeom>
          <a:noFill/>
        </p:spPr>
        <p:txBody>
          <a:bodyPr wrap="square" rtlCol="0">
            <a:spAutoFit/>
          </a:bodyPr>
          <a:lstStyle/>
          <a:p>
            <a:r>
              <a:rPr lang="en-IN" sz="4800" b="1" dirty="0">
                <a:latin typeface="Segoe Print" panose="02000600000000000000" pitchFamily="2" charset="0"/>
              </a:rPr>
              <a:t>TEAM  CIPHER</a:t>
            </a:r>
          </a:p>
        </p:txBody>
      </p:sp>
      <p:sp>
        <p:nvSpPr>
          <p:cNvPr id="3" name="TextBox 2"/>
          <p:cNvSpPr txBox="1"/>
          <p:nvPr/>
        </p:nvSpPr>
        <p:spPr>
          <a:xfrm>
            <a:off x="1870795" y="1766539"/>
            <a:ext cx="2852063" cy="646331"/>
          </a:xfrm>
          <a:prstGeom prst="rect">
            <a:avLst/>
          </a:prstGeom>
          <a:noFill/>
        </p:spPr>
        <p:txBody>
          <a:bodyPr wrap="none" rtlCol="0">
            <a:spAutoFit/>
          </a:bodyPr>
          <a:lstStyle/>
          <a:p>
            <a:r>
              <a:rPr lang="en-IN" sz="3600" b="1" dirty="0">
                <a:latin typeface="Segoe Print" panose="02000600000000000000" pitchFamily="2" charset="0"/>
              </a:rPr>
              <a:t>MEMBERS</a:t>
            </a:r>
            <a:r>
              <a:rPr lang="en-IN" sz="3600" b="1" dirty="0">
                <a:latin typeface="Comic Sans MS" panose="030F0702030302020204" pitchFamily="66" charset="0"/>
              </a:rPr>
              <a:t>:</a:t>
            </a:r>
          </a:p>
        </p:txBody>
      </p:sp>
      <p:sp>
        <p:nvSpPr>
          <p:cNvPr id="5" name="TextBox 4"/>
          <p:cNvSpPr txBox="1"/>
          <p:nvPr/>
        </p:nvSpPr>
        <p:spPr>
          <a:xfrm>
            <a:off x="1870795" y="3135086"/>
            <a:ext cx="4328429" cy="3108543"/>
          </a:xfrm>
          <a:prstGeom prst="rect">
            <a:avLst/>
          </a:prstGeom>
          <a:noFill/>
        </p:spPr>
        <p:txBody>
          <a:bodyPr wrap="none" rtlCol="0">
            <a:spAutoFit/>
          </a:bodyPr>
          <a:lstStyle/>
          <a:p>
            <a:pPr marL="285750" indent="-285750">
              <a:buFont typeface="Arial" panose="020B0604020202020204" pitchFamily="34" charset="0"/>
              <a:buChar char="•"/>
            </a:pPr>
            <a:r>
              <a:rPr lang="en-IN" sz="2800" dirty="0">
                <a:latin typeface="Comic Sans MS" panose="030F0702030302020204" pitchFamily="66" charset="0"/>
              </a:rPr>
              <a:t>GAGAN  KUMAR  S (C)</a:t>
            </a:r>
          </a:p>
          <a:p>
            <a:pPr marL="285750" indent="-285750">
              <a:buFont typeface="Arial" panose="020B0604020202020204" pitchFamily="34" charset="0"/>
              <a:buChar char="•"/>
            </a:pPr>
            <a:r>
              <a:rPr lang="en-IN" sz="2800" dirty="0">
                <a:latin typeface="Comic Sans MS" panose="030F0702030302020204" pitchFamily="66" charset="0"/>
              </a:rPr>
              <a:t>SPOORTHY  M</a:t>
            </a:r>
          </a:p>
          <a:p>
            <a:pPr marL="285750" indent="-285750">
              <a:buFont typeface="Arial" panose="020B0604020202020204" pitchFamily="34" charset="0"/>
              <a:buChar char="•"/>
            </a:pPr>
            <a:r>
              <a:rPr lang="en-IN" sz="2800" dirty="0">
                <a:latin typeface="Comic Sans MS" panose="030F0702030302020204" pitchFamily="66" charset="0"/>
              </a:rPr>
              <a:t>TEJAAS  M  REDDY</a:t>
            </a:r>
          </a:p>
          <a:p>
            <a:pPr marL="285750" indent="-285750">
              <a:buFont typeface="Arial" panose="020B0604020202020204" pitchFamily="34" charset="0"/>
              <a:buChar char="•"/>
            </a:pPr>
            <a:r>
              <a:rPr lang="en-IN" sz="2800" dirty="0">
                <a:latin typeface="Comic Sans MS" panose="030F0702030302020204" pitchFamily="66" charset="0"/>
              </a:rPr>
              <a:t>THANUSH  M</a:t>
            </a:r>
          </a:p>
          <a:p>
            <a:pPr marL="285750" indent="-285750">
              <a:buFont typeface="Arial" panose="020B0604020202020204" pitchFamily="34" charset="0"/>
              <a:buChar char="•"/>
            </a:pPr>
            <a:r>
              <a:rPr lang="en-IN" sz="2800" dirty="0">
                <a:latin typeface="Comic Sans MS" panose="030F0702030302020204" pitchFamily="66" charset="0"/>
              </a:rPr>
              <a:t>VIGANESHA  H R</a:t>
            </a:r>
          </a:p>
          <a:p>
            <a:pPr marL="285750" indent="-285750">
              <a:buFont typeface="Arial" panose="020B0604020202020204" pitchFamily="34" charset="0"/>
              <a:buChar char="•"/>
            </a:pPr>
            <a:r>
              <a:rPr lang="en-IN" sz="2800" dirty="0">
                <a:latin typeface="Comic Sans MS" panose="030F0702030302020204" pitchFamily="66" charset="0"/>
              </a:rPr>
              <a:t>VINAY  N B</a:t>
            </a:r>
          </a:p>
          <a:p>
            <a:pPr marL="285750" indent="-285750">
              <a:buFont typeface="Arial" panose="020B0604020202020204" pitchFamily="34" charset="0"/>
              <a:buChar char="•"/>
            </a:pPr>
            <a:r>
              <a:rPr lang="en-IN" sz="2800" dirty="0">
                <a:latin typeface="Comic Sans MS" panose="030F0702030302020204" pitchFamily="66" charset="0"/>
              </a:rPr>
              <a:t>YASER AHMED  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678" y="97191"/>
            <a:ext cx="1200195" cy="6760809"/>
          </a:xfrm>
          <a:prstGeom prst="rect">
            <a:avLst/>
          </a:prstGeom>
        </p:spPr>
      </p:pic>
    </p:spTree>
    <p:extLst>
      <p:ext uri="{BB962C8B-B14F-4D97-AF65-F5344CB8AC3E}">
        <p14:creationId xmlns:p14="http://schemas.microsoft.com/office/powerpoint/2010/main" val="517689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0240" y="1168233"/>
            <a:ext cx="6567070" cy="769441"/>
          </a:xfrm>
          <a:prstGeom prst="rect">
            <a:avLst/>
          </a:prstGeom>
          <a:noFill/>
        </p:spPr>
        <p:txBody>
          <a:bodyPr wrap="square" rtlCol="0">
            <a:spAutoFit/>
          </a:bodyPr>
          <a:lstStyle/>
          <a:p>
            <a:r>
              <a:rPr lang="en-IN" sz="4400" b="1" i="1" dirty="0">
                <a:latin typeface="Bradley Hand ITC" panose="03070402050302030203" pitchFamily="66" charset="0"/>
              </a:rPr>
              <a:t>INTRODUCTION</a:t>
            </a:r>
            <a:r>
              <a:rPr lang="en-IN" b="1" i="1" dirty="0">
                <a:latin typeface="Bradley Hand ITC" panose="03070402050302030203" pitchFamily="66" charset="0"/>
              </a:rPr>
              <a:t>: </a:t>
            </a:r>
          </a:p>
        </p:txBody>
      </p:sp>
      <p:sp>
        <p:nvSpPr>
          <p:cNvPr id="3" name="TextBox 2"/>
          <p:cNvSpPr txBox="1"/>
          <p:nvPr/>
        </p:nvSpPr>
        <p:spPr>
          <a:xfrm>
            <a:off x="2233749" y="1776549"/>
            <a:ext cx="365760" cy="369332"/>
          </a:xfrm>
          <a:prstGeom prst="rect">
            <a:avLst/>
          </a:prstGeom>
          <a:noFill/>
        </p:spPr>
        <p:txBody>
          <a:bodyPr wrap="square" rtlCol="0">
            <a:spAutoFit/>
          </a:bodyPr>
          <a:lstStyle/>
          <a:p>
            <a:endParaRPr lang="en-IN" dirty="0"/>
          </a:p>
        </p:txBody>
      </p:sp>
      <p:sp>
        <p:nvSpPr>
          <p:cNvPr id="4" name="TextBox 3"/>
          <p:cNvSpPr txBox="1"/>
          <p:nvPr/>
        </p:nvSpPr>
        <p:spPr>
          <a:xfrm>
            <a:off x="1920240" y="2593073"/>
            <a:ext cx="9470571" cy="3108543"/>
          </a:xfrm>
          <a:prstGeom prst="rect">
            <a:avLst/>
          </a:prstGeom>
          <a:noFill/>
        </p:spPr>
        <p:txBody>
          <a:bodyPr wrap="square" rtlCol="0">
            <a:spAutoFit/>
          </a:bodyPr>
          <a:lstStyle/>
          <a:p>
            <a:endParaRPr lang="en-US" sz="2800" dirty="0">
              <a:latin typeface="Comic Sans MS" panose="030F0702030302020204" pitchFamily="66" charset="0"/>
            </a:endParaRPr>
          </a:p>
          <a:p>
            <a:r>
              <a:rPr lang="en-US" sz="2800" dirty="0">
                <a:latin typeface="Comic Sans MS" panose="030F0702030302020204" pitchFamily="66" charset="0"/>
              </a:rPr>
              <a:t>It is very important to monitor the railway crossings at all times as it’s the region that’s prone to accidents. Our aim is to completely make the railway crossing completely unmanned by providing an automatic railway gate solution. By this the rate of accidents can be reduced and peoples lives can be saved.</a:t>
            </a:r>
            <a:endParaRPr lang="en-IN" sz="2800" dirty="0">
              <a:latin typeface="Comic Sans MS" panose="030F0702030302020204" pitchFamily="66" charset="0"/>
            </a:endParaRPr>
          </a:p>
        </p:txBody>
      </p:sp>
      <p:pic>
        <p:nvPicPr>
          <p:cNvPr id="5" name="Picture 4"/>
          <p:cNvPicPr>
            <a:picLocks noChangeAspect="1"/>
          </p:cNvPicPr>
          <p:nvPr/>
        </p:nvPicPr>
        <p:blipFill>
          <a:blip r:embed="rId2"/>
          <a:stretch>
            <a:fillRect/>
          </a:stretch>
        </p:blipFill>
        <p:spPr>
          <a:xfrm>
            <a:off x="7070715" y="236498"/>
            <a:ext cx="4189467" cy="2356575"/>
          </a:xfrm>
          <a:prstGeom prst="rect">
            <a:avLst/>
          </a:prstGeom>
        </p:spPr>
      </p:pic>
    </p:spTree>
    <p:extLst>
      <p:ext uri="{BB962C8B-B14F-4D97-AF65-F5344CB8AC3E}">
        <p14:creationId xmlns:p14="http://schemas.microsoft.com/office/powerpoint/2010/main" val="3227769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8478" y="867912"/>
            <a:ext cx="7686720" cy="830997"/>
          </a:xfrm>
          <a:prstGeom prst="rect">
            <a:avLst/>
          </a:prstGeom>
          <a:noFill/>
        </p:spPr>
        <p:txBody>
          <a:bodyPr wrap="none" rtlCol="0">
            <a:spAutoFit/>
          </a:bodyPr>
          <a:lstStyle/>
          <a:p>
            <a:r>
              <a:rPr lang="en-IN" sz="4800" b="1" i="1" dirty="0">
                <a:latin typeface="Bradley Hand ITC" panose="03070402050302030203" pitchFamily="66" charset="0"/>
              </a:rPr>
              <a:t>UNIQUE  SELLING  POINT:</a:t>
            </a:r>
          </a:p>
        </p:txBody>
      </p:sp>
      <p:sp>
        <p:nvSpPr>
          <p:cNvPr id="3" name="TextBox 2"/>
          <p:cNvSpPr txBox="1"/>
          <p:nvPr/>
        </p:nvSpPr>
        <p:spPr>
          <a:xfrm>
            <a:off x="2128478" y="2380897"/>
            <a:ext cx="8192332"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Comic Sans MS" panose="030F0702030302020204" pitchFamily="66" charset="0"/>
              </a:rPr>
              <a:t>The unique selling point of our project is we have included the LCD display, which displays the current status of the train (i.e. distance of the train from the crossing). The LCD display can also be used to display advertisements when not in use, thus adding to the business value of the project.</a:t>
            </a:r>
          </a:p>
          <a:p>
            <a:pPr marL="285750" indent="-285750">
              <a:buFont typeface="Arial" panose="020B0604020202020204" pitchFamily="34" charset="0"/>
              <a:buChar char="•"/>
            </a:pPr>
            <a:r>
              <a:rPr lang="en-IN" sz="2400" dirty="0">
                <a:latin typeface="Comic Sans MS" panose="030F0702030302020204" pitchFamily="66" charset="0"/>
              </a:rPr>
              <a:t>Another USP is that we have implemented the notifications. The notification will be sent to the station master if the train is late or earlier than expected.</a:t>
            </a:r>
          </a:p>
        </p:txBody>
      </p:sp>
    </p:spTree>
    <p:extLst>
      <p:ext uri="{BB962C8B-B14F-4D97-AF65-F5344CB8AC3E}">
        <p14:creationId xmlns:p14="http://schemas.microsoft.com/office/powerpoint/2010/main" val="407052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4560" y="1371600"/>
            <a:ext cx="5825634" cy="769441"/>
          </a:xfrm>
          <a:prstGeom prst="rect">
            <a:avLst/>
          </a:prstGeom>
          <a:noFill/>
        </p:spPr>
        <p:txBody>
          <a:bodyPr wrap="none" rtlCol="0">
            <a:spAutoFit/>
          </a:bodyPr>
          <a:lstStyle/>
          <a:p>
            <a:r>
              <a:rPr lang="en-IN" sz="4400" b="1" i="1" dirty="0">
                <a:latin typeface="Bradley Hand ITC" panose="03070402050302030203" pitchFamily="66" charset="0"/>
              </a:rPr>
              <a:t>COMPONENTS USED:</a:t>
            </a:r>
          </a:p>
        </p:txBody>
      </p:sp>
      <p:sp>
        <p:nvSpPr>
          <p:cNvPr id="3" name="TextBox 2"/>
          <p:cNvSpPr txBox="1"/>
          <p:nvPr/>
        </p:nvSpPr>
        <p:spPr>
          <a:xfrm>
            <a:off x="2194560" y="2899954"/>
            <a:ext cx="2989921" cy="2585323"/>
          </a:xfrm>
          <a:prstGeom prst="rect">
            <a:avLst/>
          </a:prstGeom>
          <a:noFill/>
        </p:spPr>
        <p:txBody>
          <a:bodyPr wrap="none" rtlCol="0">
            <a:spAutoFit/>
          </a:bodyPr>
          <a:lstStyle/>
          <a:p>
            <a:pPr marL="285750" indent="-285750">
              <a:buFont typeface="Arial" panose="020B0604020202020204" pitchFamily="34" charset="0"/>
              <a:buChar char="•"/>
            </a:pPr>
            <a:r>
              <a:rPr lang="en-IN" sz="2400" dirty="0">
                <a:latin typeface="Comic Sans MS" panose="030F0702030302020204" pitchFamily="66" charset="0"/>
              </a:rPr>
              <a:t>NODEMCU</a:t>
            </a:r>
          </a:p>
          <a:p>
            <a:pPr marL="285750" indent="-285750">
              <a:buFont typeface="Arial" panose="020B0604020202020204" pitchFamily="34" charset="0"/>
              <a:buChar char="•"/>
            </a:pPr>
            <a:r>
              <a:rPr lang="en-IN" sz="2400" dirty="0">
                <a:latin typeface="Comic Sans MS" panose="030F0702030302020204" pitchFamily="66" charset="0"/>
              </a:rPr>
              <a:t>IR SENSORS</a:t>
            </a:r>
          </a:p>
          <a:p>
            <a:pPr marL="285750" indent="-285750">
              <a:buFont typeface="Arial" panose="020B0604020202020204" pitchFamily="34" charset="0"/>
              <a:buChar char="•"/>
            </a:pPr>
            <a:r>
              <a:rPr lang="en-IN" sz="2400" dirty="0">
                <a:latin typeface="Comic Sans MS" panose="030F0702030302020204" pitchFamily="66" charset="0"/>
              </a:rPr>
              <a:t>LCD DISPLAY</a:t>
            </a:r>
          </a:p>
          <a:p>
            <a:pPr marL="285750" indent="-285750">
              <a:buFont typeface="Arial" panose="020B0604020202020204" pitchFamily="34" charset="0"/>
              <a:buChar char="•"/>
            </a:pPr>
            <a:r>
              <a:rPr lang="en-IN" sz="2400" dirty="0">
                <a:latin typeface="Comic Sans MS" panose="030F0702030302020204" pitchFamily="66" charset="0"/>
              </a:rPr>
              <a:t>SERVO MOTORS</a:t>
            </a:r>
          </a:p>
          <a:p>
            <a:pPr marL="285750" indent="-285750">
              <a:buFont typeface="Arial" panose="020B0604020202020204" pitchFamily="34" charset="0"/>
              <a:buChar char="•"/>
            </a:pPr>
            <a:r>
              <a:rPr lang="en-IN" sz="2400" dirty="0">
                <a:latin typeface="Comic Sans MS" panose="030F0702030302020204" pitchFamily="66" charset="0"/>
              </a:rPr>
              <a:t>LED </a:t>
            </a:r>
          </a:p>
          <a:p>
            <a:pPr marL="285750" indent="-285750">
              <a:buFont typeface="Arial" panose="020B0604020202020204" pitchFamily="34" charset="0"/>
              <a:buChar char="•"/>
            </a:pPr>
            <a:r>
              <a:rPr lang="en-IN" sz="2400" dirty="0">
                <a:latin typeface="Comic Sans MS" panose="030F0702030302020204" pitchFamily="66" charset="0"/>
              </a:rPr>
              <a:t>BUZZERS</a:t>
            </a:r>
          </a:p>
          <a:p>
            <a:endParaRPr lang="en-IN" dirty="0">
              <a:latin typeface="Comic Sans MS" panose="030F0702030302020204" pitchFamily="66" charset="0"/>
            </a:endParaRPr>
          </a:p>
        </p:txBody>
      </p:sp>
    </p:spTree>
    <p:extLst>
      <p:ext uri="{BB962C8B-B14F-4D97-AF65-F5344CB8AC3E}">
        <p14:creationId xmlns:p14="http://schemas.microsoft.com/office/powerpoint/2010/main" val="275158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flipH="1">
            <a:off x="4567262" y="4914612"/>
            <a:ext cx="2382178" cy="1786633"/>
          </a:xfrm>
          <a:prstGeom prst="rect">
            <a:avLst/>
          </a:prstGeom>
        </p:spPr>
      </p:pic>
      <p:pic>
        <p:nvPicPr>
          <p:cNvPr id="4" name="Picture 3"/>
          <p:cNvPicPr>
            <a:picLocks noChangeAspect="1"/>
          </p:cNvPicPr>
          <p:nvPr/>
        </p:nvPicPr>
        <p:blipFill>
          <a:blip r:embed="rId3"/>
          <a:stretch>
            <a:fillRect/>
          </a:stretch>
        </p:blipFill>
        <p:spPr>
          <a:xfrm flipH="1">
            <a:off x="9457508" y="3236323"/>
            <a:ext cx="1318260" cy="1318260"/>
          </a:xfrm>
          <a:prstGeom prst="rect">
            <a:avLst/>
          </a:prstGeom>
        </p:spPr>
      </p:pic>
      <p:pic>
        <p:nvPicPr>
          <p:cNvPr id="6" name="Picture 5"/>
          <p:cNvPicPr>
            <a:picLocks noChangeAspect="1"/>
          </p:cNvPicPr>
          <p:nvPr/>
        </p:nvPicPr>
        <p:blipFill>
          <a:blip r:embed="rId4"/>
          <a:stretch>
            <a:fillRect/>
          </a:stretch>
        </p:blipFill>
        <p:spPr>
          <a:xfrm>
            <a:off x="3645990" y="3268150"/>
            <a:ext cx="1322947" cy="1316850"/>
          </a:xfrm>
          <a:prstGeom prst="rect">
            <a:avLst/>
          </a:prstGeom>
        </p:spPr>
      </p:pic>
      <p:pic>
        <p:nvPicPr>
          <p:cNvPr id="7" name="Picture 6"/>
          <p:cNvPicPr>
            <a:picLocks noChangeAspect="1"/>
          </p:cNvPicPr>
          <p:nvPr/>
        </p:nvPicPr>
        <p:blipFill>
          <a:blip r:embed="rId4"/>
          <a:stretch>
            <a:fillRect/>
          </a:stretch>
        </p:blipFill>
        <p:spPr>
          <a:xfrm>
            <a:off x="1041052" y="3268150"/>
            <a:ext cx="1322947" cy="1316850"/>
          </a:xfrm>
          <a:prstGeom prst="rect">
            <a:avLst/>
          </a:prstGeom>
        </p:spPr>
      </p:pic>
      <p:pic>
        <p:nvPicPr>
          <p:cNvPr id="8" name="Picture 7"/>
          <p:cNvPicPr>
            <a:picLocks noChangeAspect="1"/>
          </p:cNvPicPr>
          <p:nvPr/>
        </p:nvPicPr>
        <p:blipFill>
          <a:blip r:embed="rId4"/>
          <a:stretch>
            <a:fillRect/>
          </a:stretch>
        </p:blipFill>
        <p:spPr>
          <a:xfrm>
            <a:off x="6852570" y="3268150"/>
            <a:ext cx="1322947" cy="1316850"/>
          </a:xfrm>
          <a:prstGeom prst="rect">
            <a:avLst/>
          </a:prstGeom>
        </p:spPr>
      </p:pic>
      <p:cxnSp>
        <p:nvCxnSpPr>
          <p:cNvPr id="10" name="Straight Arrow Connector 9"/>
          <p:cNvCxnSpPr/>
          <p:nvPr/>
        </p:nvCxnSpPr>
        <p:spPr>
          <a:xfrm flipV="1">
            <a:off x="7210696" y="4585000"/>
            <a:ext cx="2076995" cy="147327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7021285" y="4395330"/>
            <a:ext cx="230618" cy="8621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pic>
        <p:nvPicPr>
          <p:cNvPr id="20" name="Picture 19"/>
          <p:cNvPicPr>
            <a:picLocks noChangeAspect="1"/>
          </p:cNvPicPr>
          <p:nvPr/>
        </p:nvPicPr>
        <p:blipFill>
          <a:blip r:embed="rId5"/>
          <a:stretch>
            <a:fillRect/>
          </a:stretch>
        </p:blipFill>
        <p:spPr>
          <a:xfrm rot="19298122">
            <a:off x="4105698" y="4182830"/>
            <a:ext cx="506012" cy="1133954"/>
          </a:xfrm>
          <a:prstGeom prst="rect">
            <a:avLst/>
          </a:prstGeom>
        </p:spPr>
      </p:pic>
      <p:pic>
        <p:nvPicPr>
          <p:cNvPr id="22" name="Picture 21"/>
          <p:cNvPicPr>
            <a:picLocks noChangeAspect="1"/>
          </p:cNvPicPr>
          <p:nvPr/>
        </p:nvPicPr>
        <p:blipFill>
          <a:blip r:embed="rId6"/>
          <a:stretch>
            <a:fillRect/>
          </a:stretch>
        </p:blipFill>
        <p:spPr>
          <a:xfrm rot="15237224">
            <a:off x="2166293" y="4481842"/>
            <a:ext cx="2339000" cy="1739101"/>
          </a:xfrm>
          <a:prstGeom prst="rect">
            <a:avLst/>
          </a:prstGeom>
        </p:spPr>
      </p:pic>
      <p:pic>
        <p:nvPicPr>
          <p:cNvPr id="23" name="Picture 22"/>
          <p:cNvPicPr>
            <a:picLocks noChangeAspect="1"/>
          </p:cNvPicPr>
          <p:nvPr/>
        </p:nvPicPr>
        <p:blipFill>
          <a:blip r:embed="rId7"/>
          <a:stretch>
            <a:fillRect/>
          </a:stretch>
        </p:blipFill>
        <p:spPr>
          <a:xfrm>
            <a:off x="2449164" y="761539"/>
            <a:ext cx="2519773" cy="1740218"/>
          </a:xfrm>
          <a:prstGeom prst="rect">
            <a:avLst/>
          </a:prstGeom>
        </p:spPr>
      </p:pic>
      <p:pic>
        <p:nvPicPr>
          <p:cNvPr id="24" name="Picture 23"/>
          <p:cNvPicPr>
            <a:picLocks noChangeAspect="1"/>
          </p:cNvPicPr>
          <p:nvPr/>
        </p:nvPicPr>
        <p:blipFill>
          <a:blip r:embed="rId8"/>
          <a:stretch>
            <a:fillRect/>
          </a:stretch>
        </p:blipFill>
        <p:spPr>
          <a:xfrm>
            <a:off x="7919221" y="747822"/>
            <a:ext cx="2466975" cy="1847850"/>
          </a:xfrm>
          <a:prstGeom prst="rect">
            <a:avLst/>
          </a:prstGeom>
        </p:spPr>
      </p:pic>
      <p:cxnSp>
        <p:nvCxnSpPr>
          <p:cNvPr id="28" name="Straight Arrow Connector 27"/>
          <p:cNvCxnSpPr/>
          <p:nvPr/>
        </p:nvCxnSpPr>
        <p:spPr>
          <a:xfrm flipV="1">
            <a:off x="2363999" y="1998617"/>
            <a:ext cx="5555222" cy="126953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V="1">
            <a:off x="4908983" y="2168434"/>
            <a:ext cx="3010238" cy="12017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311394" y="2595672"/>
            <a:ext cx="607827" cy="6724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256303" y="2633383"/>
            <a:ext cx="1201205" cy="8110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175517" y="378822"/>
            <a:ext cx="1491114" cy="369332"/>
          </a:xfrm>
          <a:prstGeom prst="rect">
            <a:avLst/>
          </a:prstGeom>
          <a:noFill/>
        </p:spPr>
        <p:txBody>
          <a:bodyPr wrap="none" rtlCol="0">
            <a:spAutoFit/>
          </a:bodyPr>
          <a:lstStyle/>
          <a:p>
            <a:r>
              <a:rPr lang="en-IN" dirty="0">
                <a:latin typeface="Lucida Handwriting" panose="03010101010101010101" pitchFamily="66" charset="0"/>
              </a:rPr>
              <a:t>NODEMCU</a:t>
            </a:r>
          </a:p>
        </p:txBody>
      </p:sp>
      <p:sp>
        <p:nvSpPr>
          <p:cNvPr id="38" name="TextBox 37"/>
          <p:cNvSpPr txBox="1"/>
          <p:nvPr/>
        </p:nvSpPr>
        <p:spPr>
          <a:xfrm>
            <a:off x="5141610" y="3775166"/>
            <a:ext cx="1677062" cy="369332"/>
          </a:xfrm>
          <a:prstGeom prst="rect">
            <a:avLst/>
          </a:prstGeom>
          <a:noFill/>
        </p:spPr>
        <p:txBody>
          <a:bodyPr wrap="none" rtlCol="0">
            <a:spAutoFit/>
          </a:bodyPr>
          <a:lstStyle/>
          <a:p>
            <a:r>
              <a:rPr lang="en-IN" dirty="0">
                <a:latin typeface="Lucida Handwriting" panose="03010101010101010101" pitchFamily="66" charset="0"/>
              </a:rPr>
              <a:t>IR SENSORS</a:t>
            </a:r>
          </a:p>
        </p:txBody>
      </p:sp>
      <p:cxnSp>
        <p:nvCxnSpPr>
          <p:cNvPr id="40" name="Straight Arrow Connector 39"/>
          <p:cNvCxnSpPr/>
          <p:nvPr/>
        </p:nvCxnSpPr>
        <p:spPr>
          <a:xfrm flipV="1">
            <a:off x="4968937" y="1345474"/>
            <a:ext cx="2950284" cy="26126"/>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69040" y="2179866"/>
            <a:ext cx="1085554" cy="369332"/>
          </a:xfrm>
          <a:prstGeom prst="rect">
            <a:avLst/>
          </a:prstGeom>
          <a:noFill/>
        </p:spPr>
        <p:txBody>
          <a:bodyPr wrap="none" rtlCol="0">
            <a:spAutoFit/>
          </a:bodyPr>
          <a:lstStyle/>
          <a:p>
            <a:r>
              <a:rPr lang="en-IN" dirty="0">
                <a:latin typeface="Lucida Handwriting" panose="03010101010101010101" pitchFamily="66" charset="0"/>
              </a:rPr>
              <a:t>CLOUD</a:t>
            </a:r>
          </a:p>
        </p:txBody>
      </p:sp>
      <p:sp>
        <p:nvSpPr>
          <p:cNvPr id="43" name="TextBox 42"/>
          <p:cNvSpPr txBox="1"/>
          <p:nvPr/>
        </p:nvSpPr>
        <p:spPr>
          <a:xfrm>
            <a:off x="1696820" y="176764"/>
            <a:ext cx="2828018" cy="584775"/>
          </a:xfrm>
          <a:prstGeom prst="rect">
            <a:avLst/>
          </a:prstGeom>
          <a:noFill/>
        </p:spPr>
        <p:txBody>
          <a:bodyPr wrap="none" rtlCol="0">
            <a:spAutoFit/>
          </a:bodyPr>
          <a:lstStyle/>
          <a:p>
            <a:r>
              <a:rPr lang="en-IN" sz="3200" b="1" dirty="0">
                <a:latin typeface="Bradley Hand ITC" panose="03070402050302030203" pitchFamily="66" charset="0"/>
              </a:rPr>
              <a:t>FLOWCHART:</a:t>
            </a:r>
            <a:endParaRPr lang="en-IN" b="1" dirty="0">
              <a:latin typeface="Bradley Hand ITC" panose="03070402050302030203" pitchFamily="66" charset="0"/>
            </a:endParaRPr>
          </a:p>
        </p:txBody>
      </p:sp>
    </p:spTree>
    <p:extLst>
      <p:ext uri="{BB962C8B-B14F-4D97-AF65-F5344CB8AC3E}">
        <p14:creationId xmlns:p14="http://schemas.microsoft.com/office/powerpoint/2010/main" val="327394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01594" y="1974557"/>
            <a:ext cx="7677102" cy="2123658"/>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none" lIns="91440" tIns="45720" rIns="91440" bIns="45720">
            <a:spAutoFit/>
            <a:scene3d>
              <a:camera prst="orthographicFront"/>
              <a:lightRig rig="threePt" dir="t"/>
            </a:scene3d>
            <a:sp3d extrusionH="57150">
              <a:bevelT w="38100" h="38100" prst="angle"/>
            </a:sp3d>
          </a:bodyPr>
          <a:lstStyle/>
          <a:p>
            <a:pPr algn="ctr"/>
            <a:r>
              <a:rPr lang="en-US" sz="6600" b="1" i="1" dirty="0">
                <a:ln w="0"/>
                <a:effectLst>
                  <a:outerShdw blurRad="38100" dist="19050" dir="2700000" algn="tl" rotWithShape="0">
                    <a:schemeClr val="dk1">
                      <a:alpha val="40000"/>
                    </a:schemeClr>
                  </a:outerShdw>
                </a:effectLst>
                <a:latin typeface="Bradley Hand ITC" panose="03070402050302030203" pitchFamily="66" charset="0"/>
              </a:rPr>
              <a:t>DEMONSTRATION </a:t>
            </a:r>
          </a:p>
          <a:p>
            <a:pPr algn="ctr"/>
            <a:r>
              <a:rPr lang="en-US" sz="6600" b="1" i="1" dirty="0">
                <a:ln w="0"/>
                <a:effectLst>
                  <a:outerShdw blurRad="38100" dist="19050" dir="2700000" algn="tl" rotWithShape="0">
                    <a:schemeClr val="dk1">
                      <a:alpha val="40000"/>
                    </a:schemeClr>
                  </a:outerShdw>
                </a:effectLst>
                <a:latin typeface="Bradley Hand ITC" panose="03070402050302030203" pitchFamily="66" charset="0"/>
              </a:rPr>
              <a:t>OF  THE  PROJECT</a:t>
            </a:r>
          </a:p>
        </p:txBody>
      </p:sp>
    </p:spTree>
    <p:extLst>
      <p:ext uri="{BB962C8B-B14F-4D97-AF65-F5344CB8AC3E}">
        <p14:creationId xmlns:p14="http://schemas.microsoft.com/office/powerpoint/2010/main" val="4021233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923" y="959032"/>
            <a:ext cx="9561150" cy="465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18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2674" y="1227908"/>
            <a:ext cx="4304383" cy="830997"/>
          </a:xfrm>
          <a:prstGeom prst="rect">
            <a:avLst/>
          </a:prstGeom>
          <a:noFill/>
        </p:spPr>
        <p:txBody>
          <a:bodyPr wrap="none" rtlCol="0">
            <a:spAutoFit/>
          </a:bodyPr>
          <a:lstStyle/>
          <a:p>
            <a:r>
              <a:rPr lang="en-IN" sz="4800" b="1" i="1" dirty="0">
                <a:latin typeface="Bradley Hand ITC" panose="03070402050302030203" pitchFamily="66" charset="0"/>
              </a:rPr>
              <a:t>CONCLUSION:</a:t>
            </a:r>
          </a:p>
        </p:txBody>
      </p:sp>
      <p:sp>
        <p:nvSpPr>
          <p:cNvPr id="4" name="TextBox 3"/>
          <p:cNvSpPr txBox="1"/>
          <p:nvPr/>
        </p:nvSpPr>
        <p:spPr>
          <a:xfrm>
            <a:off x="1802674" y="2729472"/>
            <a:ext cx="9517519" cy="1384995"/>
          </a:xfrm>
          <a:prstGeom prst="rect">
            <a:avLst/>
          </a:prstGeom>
          <a:noFill/>
        </p:spPr>
        <p:txBody>
          <a:bodyPr wrap="square" rtlCol="0">
            <a:spAutoFit/>
          </a:bodyPr>
          <a:lstStyle/>
          <a:p>
            <a:r>
              <a:rPr lang="en-IN" sz="2800" dirty="0">
                <a:latin typeface="Comic Sans MS" panose="030F0702030302020204" pitchFamily="66" charset="0"/>
              </a:rPr>
              <a:t>We would like to conclude our presentation by thanking </a:t>
            </a:r>
            <a:r>
              <a:rPr lang="en-IN" sz="2800" i="1" dirty="0">
                <a:latin typeface="Comic Sans MS" panose="030F0702030302020204" pitchFamily="66" charset="0"/>
              </a:rPr>
              <a:t>tequed labs </a:t>
            </a:r>
            <a:r>
              <a:rPr lang="en-IN" sz="2800" dirty="0">
                <a:latin typeface="Comic Sans MS" panose="030F0702030302020204" pitchFamily="66" charset="0"/>
              </a:rPr>
              <a:t>for this opportunity. We would love to attend all the events which they host in the future.</a:t>
            </a:r>
          </a:p>
        </p:txBody>
      </p:sp>
      <p:sp>
        <p:nvSpPr>
          <p:cNvPr id="5" name="TextBox 4"/>
          <p:cNvSpPr txBox="1"/>
          <p:nvPr/>
        </p:nvSpPr>
        <p:spPr>
          <a:xfrm>
            <a:off x="1802674" y="4785034"/>
            <a:ext cx="2574744" cy="523220"/>
          </a:xfrm>
          <a:prstGeom prst="rect">
            <a:avLst/>
          </a:prstGeom>
          <a:noFill/>
        </p:spPr>
        <p:txBody>
          <a:bodyPr wrap="none" rtlCol="0">
            <a:spAutoFit/>
          </a:bodyPr>
          <a:lstStyle/>
          <a:p>
            <a:r>
              <a:rPr lang="en-IN" sz="2800" dirty="0">
                <a:latin typeface="Comic Sans MS" panose="030F0702030302020204" pitchFamily="66" charset="0"/>
              </a:rPr>
              <a:t>THANK  YOU </a:t>
            </a:r>
          </a:p>
        </p:txBody>
      </p:sp>
      <p:pic>
        <p:nvPicPr>
          <p:cNvPr id="6" name="Picture 5"/>
          <p:cNvPicPr>
            <a:picLocks noChangeAspect="1"/>
          </p:cNvPicPr>
          <p:nvPr/>
        </p:nvPicPr>
        <p:blipFill>
          <a:blip r:embed="rId2"/>
          <a:stretch>
            <a:fillRect/>
          </a:stretch>
        </p:blipFill>
        <p:spPr>
          <a:xfrm>
            <a:off x="8364990" y="241539"/>
            <a:ext cx="2124075" cy="2152650"/>
          </a:xfrm>
          <a:prstGeom prst="rect">
            <a:avLst/>
          </a:prstGeom>
        </p:spPr>
      </p:pic>
    </p:spTree>
    <p:extLst>
      <p:ext uri="{BB962C8B-B14F-4D97-AF65-F5344CB8AC3E}">
        <p14:creationId xmlns:p14="http://schemas.microsoft.com/office/powerpoint/2010/main" val="13025279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292</TotalTime>
  <Words>238</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Bradley Hand ITC</vt:lpstr>
      <vt:lpstr>Century Gothic</vt:lpstr>
      <vt:lpstr>Comic Sans MS</vt:lpstr>
      <vt:lpstr>Lucida Handwriting</vt:lpstr>
      <vt:lpstr>Segoe Print</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Gagan</cp:lastModifiedBy>
  <cp:revision>22</cp:revision>
  <dcterms:created xsi:type="dcterms:W3CDTF">2018-08-11T13:20:18Z</dcterms:created>
  <dcterms:modified xsi:type="dcterms:W3CDTF">2018-08-25T17:54:29Z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