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62" r:id="rId9"/>
    <p:sldId id="265" r:id="rId10"/>
    <p:sldId id="266" r:id="rId11"/>
    <p:sldId id="2146847063" r:id="rId12"/>
    <p:sldId id="267" r:id="rId13"/>
    <p:sldId id="2146847066" r:id="rId14"/>
    <p:sldId id="2146847067" r:id="rId15"/>
    <p:sldId id="2146847065" r:id="rId16"/>
    <p:sldId id="2146847064" r:id="rId17"/>
    <p:sldId id="2146847068" r:id="rId18"/>
    <p:sldId id="268" r:id="rId19"/>
    <p:sldId id="2146847055" r:id="rId20"/>
    <p:sldId id="269"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loud.ibm.com/" TargetMode="External"/><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 Id="rId4" Type="http://schemas.openxmlformats.org/officeDocument/2006/relationships/hyperlink" Target="https://www.ibm.com/cloud/watsonx-ai"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Predictive Maintenance of Industrial Machinery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24000" y="4145674"/>
            <a:ext cx="9144000"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Shruti Suresh Gaikwad – Vivekanand Arts, Sardar </a:t>
            </a:r>
            <a:r>
              <a:rPr lang="en-US" sz="2000" b="1" dirty="0" err="1">
                <a:solidFill>
                  <a:schemeClr val="accent1">
                    <a:lumMod val="75000"/>
                  </a:schemeClr>
                </a:solidFill>
                <a:latin typeface="Arial"/>
                <a:cs typeface="Arial"/>
              </a:rPr>
              <a:t>Dalipsingh</a:t>
            </a:r>
            <a:r>
              <a:rPr lang="en-US" sz="2000" b="1" dirty="0">
                <a:solidFill>
                  <a:schemeClr val="accent1">
                    <a:lumMod val="75000"/>
                  </a:schemeClr>
                </a:solidFill>
                <a:latin typeface="Arial"/>
                <a:cs typeface="Arial"/>
              </a:rPr>
              <a:t> Commerce and Science College – 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2FF0B-58BB-06F2-C6F0-42F3C78B5C8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D11B5B5-C299-295E-58FB-997BC7FFF06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04E06105-12DC-F1E0-3A19-ECA9197A410D}"/>
              </a:ext>
            </a:extLst>
          </p:cNvPr>
          <p:cNvPicPr>
            <a:picLocks noGrp="1" noChangeAspect="1"/>
          </p:cNvPicPr>
          <p:nvPr>
            <p:ph idx="1"/>
          </p:nvPr>
        </p:nvPicPr>
        <p:blipFill>
          <a:blip r:embed="rId2"/>
          <a:stretch>
            <a:fillRect/>
          </a:stretch>
        </p:blipFill>
        <p:spPr>
          <a:xfrm>
            <a:off x="581025" y="1368185"/>
            <a:ext cx="11029950" cy="4540729"/>
          </a:xfrm>
        </p:spPr>
      </p:pic>
    </p:spTree>
    <p:extLst>
      <p:ext uri="{BB962C8B-B14F-4D97-AF65-F5344CB8AC3E}">
        <p14:creationId xmlns:p14="http://schemas.microsoft.com/office/powerpoint/2010/main" val="98414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8AA61-9090-7E55-8781-4129B6B6B5B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18E49DE-21A5-4E67-C174-AB9397F2474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9528D70A-9263-5F4D-FE01-025875358D5F}"/>
              </a:ext>
            </a:extLst>
          </p:cNvPr>
          <p:cNvPicPr>
            <a:picLocks noGrp="1" noChangeAspect="1"/>
          </p:cNvPicPr>
          <p:nvPr>
            <p:ph idx="1"/>
          </p:nvPr>
        </p:nvPicPr>
        <p:blipFill>
          <a:blip r:embed="rId2"/>
          <a:stretch>
            <a:fillRect/>
          </a:stretch>
        </p:blipFill>
        <p:spPr>
          <a:xfrm>
            <a:off x="581025" y="1345194"/>
            <a:ext cx="11029950" cy="4586711"/>
          </a:xfrm>
        </p:spPr>
      </p:pic>
    </p:spTree>
    <p:extLst>
      <p:ext uri="{BB962C8B-B14F-4D97-AF65-F5344CB8AC3E}">
        <p14:creationId xmlns:p14="http://schemas.microsoft.com/office/powerpoint/2010/main" val="1210681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C95F-948D-1AC0-B296-55707C1951C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F64EE12-7187-AA64-4209-E355F37C4C1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C6B1842E-7498-C8BA-D9EA-7008FAB23102}"/>
              </a:ext>
            </a:extLst>
          </p:cNvPr>
          <p:cNvPicPr>
            <a:picLocks noGrp="1" noChangeAspect="1"/>
          </p:cNvPicPr>
          <p:nvPr>
            <p:ph idx="1"/>
          </p:nvPr>
        </p:nvPicPr>
        <p:blipFill>
          <a:blip r:embed="rId2"/>
          <a:stretch>
            <a:fillRect/>
          </a:stretch>
        </p:blipFill>
        <p:spPr>
          <a:xfrm>
            <a:off x="581025" y="1445780"/>
            <a:ext cx="11029950" cy="4385540"/>
          </a:xfrm>
        </p:spPr>
      </p:pic>
    </p:spTree>
    <p:extLst>
      <p:ext uri="{BB962C8B-B14F-4D97-AF65-F5344CB8AC3E}">
        <p14:creationId xmlns:p14="http://schemas.microsoft.com/office/powerpoint/2010/main" val="949287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55991-A650-1562-0AFD-F2A88481F97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7396263-0F90-C58C-A74D-9108715E7D7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647A18D4-A6EE-750D-A3FD-D2C328ECD53A}"/>
              </a:ext>
            </a:extLst>
          </p:cNvPr>
          <p:cNvPicPr>
            <a:picLocks noGrp="1" noChangeAspect="1"/>
          </p:cNvPicPr>
          <p:nvPr>
            <p:ph idx="1"/>
          </p:nvPr>
        </p:nvPicPr>
        <p:blipFill>
          <a:blip r:embed="rId2"/>
          <a:stretch>
            <a:fillRect/>
          </a:stretch>
        </p:blipFill>
        <p:spPr>
          <a:xfrm>
            <a:off x="723333" y="1301750"/>
            <a:ext cx="10745333" cy="4673600"/>
          </a:xfrm>
        </p:spPr>
      </p:pic>
    </p:spTree>
    <p:extLst>
      <p:ext uri="{BB962C8B-B14F-4D97-AF65-F5344CB8AC3E}">
        <p14:creationId xmlns:p14="http://schemas.microsoft.com/office/powerpoint/2010/main" val="231668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E354B-7EE4-3277-C165-19C1F5EE822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FA01798-154E-5710-7196-FDA15CB2678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95B8D349-BCBF-8ED9-EB65-47D297D906C1}"/>
              </a:ext>
            </a:extLst>
          </p:cNvPr>
          <p:cNvPicPr>
            <a:picLocks noGrp="1" noChangeAspect="1"/>
          </p:cNvPicPr>
          <p:nvPr>
            <p:ph idx="1"/>
          </p:nvPr>
        </p:nvPicPr>
        <p:blipFill>
          <a:blip r:embed="rId2"/>
          <a:stretch>
            <a:fillRect/>
          </a:stretch>
        </p:blipFill>
        <p:spPr>
          <a:xfrm>
            <a:off x="669871" y="1301750"/>
            <a:ext cx="10852257" cy="4673600"/>
          </a:xfrm>
        </p:spPr>
      </p:pic>
    </p:spTree>
    <p:extLst>
      <p:ext uri="{BB962C8B-B14F-4D97-AF65-F5344CB8AC3E}">
        <p14:creationId xmlns:p14="http://schemas.microsoft.com/office/powerpoint/2010/main" val="143127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1800" dirty="0">
                <a:latin typeface="Arial" panose="020B0604020202020204" pitchFamily="34" charset="0"/>
                <a:cs typeface="Arial" panose="020B0604020202020204" pitchFamily="34" charset="0"/>
              </a:rPr>
              <a:t>The project successfully developed a supervised machine learning model to predict the type of failure in industrial machines using real-time sensor data. By leveraging IBM </a:t>
            </a:r>
            <a:r>
              <a:rPr lang="en-US" sz="1800" dirty="0" err="1">
                <a:latin typeface="Arial" panose="020B0604020202020204" pitchFamily="34" charset="0"/>
                <a:cs typeface="Arial" panose="020B0604020202020204" pitchFamily="34" charset="0"/>
              </a:rPr>
              <a:t>Watsonx.ai's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AutoAI</a:t>
            </a:r>
            <a:r>
              <a:rPr lang="en-US" sz="1800" dirty="0">
                <a:latin typeface="Arial" panose="020B0604020202020204" pitchFamily="34" charset="0"/>
                <a:cs typeface="Arial" panose="020B0604020202020204" pitchFamily="34" charset="0"/>
              </a:rPr>
              <a:t>, the system automatically selected the best-performing model, enabling accurate classification of failures such as tool wear, power failure, and overstrain. This solution helps industries move toward predictive maintenance, reducing unexpected downtime and maintenance costs. During implementation, challenges like class imbalance and sensor data interpretation were addressed. The project demonstrates the effectiveness of machine learning in improving industrial efficiency, with potential for future enhancements like real-time IoT integration and expanded failure categories.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1600" dirty="0">
                <a:latin typeface="Arial" panose="020B0604020202020204" pitchFamily="34" charset="0"/>
                <a:cs typeface="Arial" panose="020B0604020202020204" pitchFamily="34" charset="0"/>
              </a:rPr>
              <a:t>Integrate </a:t>
            </a:r>
            <a:r>
              <a:rPr lang="en-US" sz="1600" b="1" dirty="0">
                <a:latin typeface="Arial" panose="020B0604020202020204" pitchFamily="34" charset="0"/>
                <a:cs typeface="Arial" panose="020B0604020202020204" pitchFamily="34" charset="0"/>
              </a:rPr>
              <a:t>real-time IoT sensor data</a:t>
            </a:r>
            <a:r>
              <a:rPr lang="en-US" sz="1600" dirty="0">
                <a:latin typeface="Arial" panose="020B0604020202020204" pitchFamily="34" charset="0"/>
                <a:cs typeface="Arial" panose="020B0604020202020204" pitchFamily="34" charset="0"/>
              </a:rPr>
              <a:t> to enable live failure prediction and faster decision-making.</a:t>
            </a:r>
          </a:p>
          <a:p>
            <a:r>
              <a:rPr lang="en-US" sz="1600" dirty="0">
                <a:latin typeface="Arial" panose="020B0604020202020204" pitchFamily="34" charset="0"/>
                <a:cs typeface="Arial" panose="020B0604020202020204" pitchFamily="34" charset="0"/>
              </a:rPr>
              <a:t>Expand the system to </a:t>
            </a:r>
            <a:r>
              <a:rPr lang="en-US" sz="1600" b="1" dirty="0">
                <a:latin typeface="Arial" panose="020B0604020202020204" pitchFamily="34" charset="0"/>
                <a:cs typeface="Arial" panose="020B0604020202020204" pitchFamily="34" charset="0"/>
              </a:rPr>
              <a:t>include more sensor types</a:t>
            </a:r>
            <a:r>
              <a:rPr lang="en-US" sz="1600" dirty="0">
                <a:latin typeface="Arial" panose="020B0604020202020204" pitchFamily="34" charset="0"/>
                <a:cs typeface="Arial" panose="020B0604020202020204" pitchFamily="34" charset="0"/>
              </a:rPr>
              <a:t>, such as vibration, sound, oil quality, and machine usage history.</a:t>
            </a:r>
          </a:p>
          <a:p>
            <a:r>
              <a:rPr lang="en-US" sz="1600" dirty="0">
                <a:latin typeface="Arial" panose="020B0604020202020204" pitchFamily="34" charset="0"/>
                <a:cs typeface="Arial" panose="020B0604020202020204" pitchFamily="34" charset="0"/>
              </a:rPr>
              <a:t>Use </a:t>
            </a:r>
            <a:r>
              <a:rPr lang="en-US" sz="1600" b="1" dirty="0">
                <a:latin typeface="Arial" panose="020B0604020202020204" pitchFamily="34" charset="0"/>
                <a:cs typeface="Arial" panose="020B0604020202020204" pitchFamily="34" charset="0"/>
              </a:rPr>
              <a:t>advanced machine learning techniques</a:t>
            </a:r>
            <a:r>
              <a:rPr lang="en-US" sz="1600" dirty="0">
                <a:latin typeface="Arial" panose="020B0604020202020204" pitchFamily="34" charset="0"/>
                <a:cs typeface="Arial" panose="020B0604020202020204" pitchFamily="34" charset="0"/>
              </a:rPr>
              <a:t> like deep learning or ensemble models to improve prediction accuracy.</a:t>
            </a:r>
          </a:p>
          <a:p>
            <a:r>
              <a:rPr lang="en-US" sz="1600" dirty="0">
                <a:latin typeface="Arial" panose="020B0604020202020204" pitchFamily="34" charset="0"/>
                <a:cs typeface="Arial" panose="020B0604020202020204" pitchFamily="34" charset="0"/>
              </a:rPr>
              <a:t>Implement </a:t>
            </a:r>
            <a:r>
              <a:rPr lang="en-US" sz="1600" b="1" dirty="0">
                <a:latin typeface="Arial" panose="020B0604020202020204" pitchFamily="34" charset="0"/>
                <a:cs typeface="Arial" panose="020B0604020202020204" pitchFamily="34" charset="0"/>
              </a:rPr>
              <a:t>edge computing</a:t>
            </a:r>
            <a:r>
              <a:rPr lang="en-US" sz="1600" dirty="0">
                <a:latin typeface="Arial" panose="020B0604020202020204" pitchFamily="34" charset="0"/>
                <a:cs typeface="Arial" panose="020B0604020202020204" pitchFamily="34" charset="0"/>
              </a:rPr>
              <a:t> for on-site prediction without relying solely on cloud infrastructure.</a:t>
            </a:r>
          </a:p>
          <a:p>
            <a:r>
              <a:rPr lang="en-US" sz="1600" dirty="0">
                <a:latin typeface="Arial" panose="020B0604020202020204" pitchFamily="34" charset="0"/>
                <a:cs typeface="Arial" panose="020B0604020202020204" pitchFamily="34" charset="0"/>
              </a:rPr>
              <a:t>Extend the system to work with </a:t>
            </a:r>
            <a:r>
              <a:rPr lang="en-US" sz="1600" b="1" dirty="0">
                <a:latin typeface="Arial" panose="020B0604020202020204" pitchFamily="34" charset="0"/>
                <a:cs typeface="Arial" panose="020B0604020202020204" pitchFamily="34" charset="0"/>
              </a:rPr>
              <a:t>different types of industrial machines</a:t>
            </a:r>
            <a:r>
              <a:rPr lang="en-US" sz="1600" dirty="0">
                <a:latin typeface="Arial" panose="020B0604020202020204" pitchFamily="34" charset="0"/>
                <a:cs typeface="Arial" panose="020B0604020202020204" pitchFamily="34" charset="0"/>
              </a:rPr>
              <a:t> across various sectors (e.g., automotive, manufacturing, power plants).</a:t>
            </a:r>
          </a:p>
          <a:p>
            <a:r>
              <a:rPr lang="en-US" sz="1600" dirty="0">
                <a:latin typeface="Arial" panose="020B0604020202020204" pitchFamily="34" charset="0"/>
                <a:cs typeface="Arial" panose="020B0604020202020204" pitchFamily="34" charset="0"/>
              </a:rPr>
              <a:t>Enable </a:t>
            </a:r>
            <a:r>
              <a:rPr lang="en-US" sz="1600" b="1" dirty="0">
                <a:latin typeface="Arial" panose="020B0604020202020204" pitchFamily="34" charset="0"/>
                <a:cs typeface="Arial" panose="020B0604020202020204" pitchFamily="34" charset="0"/>
              </a:rPr>
              <a:t>dashboard-based monitoring tools</a:t>
            </a:r>
            <a:r>
              <a:rPr lang="en-US" sz="1600" dirty="0">
                <a:latin typeface="Arial" panose="020B0604020202020204" pitchFamily="34" charset="0"/>
                <a:cs typeface="Arial" panose="020B0604020202020204" pitchFamily="34" charset="0"/>
              </a:rPr>
              <a:t> for maintenance teams to visualize failure trends and model predictions.</a:t>
            </a:r>
          </a:p>
          <a:p>
            <a:r>
              <a:rPr lang="en-US" sz="1600" dirty="0">
                <a:latin typeface="Arial" panose="020B0604020202020204" pitchFamily="34" charset="0"/>
                <a:cs typeface="Arial" panose="020B0604020202020204" pitchFamily="34" charset="0"/>
              </a:rPr>
              <a:t>Regularly update the model with </a:t>
            </a:r>
            <a:r>
              <a:rPr lang="en-US" sz="1600" b="1" dirty="0">
                <a:latin typeface="Arial" panose="020B0604020202020204" pitchFamily="34" charset="0"/>
                <a:cs typeface="Arial" panose="020B0604020202020204" pitchFamily="34" charset="0"/>
              </a:rPr>
              <a:t>new failure cases</a:t>
            </a:r>
            <a:r>
              <a:rPr lang="en-US" sz="1600" dirty="0">
                <a:latin typeface="Arial" panose="020B0604020202020204" pitchFamily="34" charset="0"/>
                <a:cs typeface="Arial" panose="020B0604020202020204" pitchFamily="34" charset="0"/>
              </a:rPr>
              <a:t> to keep improving accuracy over time.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fr-FR" sz="1600" b="1" dirty="0" err="1">
                <a:latin typeface="Arial" panose="020B0604020202020204" pitchFamily="34" charset="0"/>
                <a:cs typeface="Arial" panose="020B0604020202020204" pitchFamily="34" charset="0"/>
              </a:rPr>
              <a:t>Kaggle</a:t>
            </a:r>
            <a:r>
              <a:rPr lang="fr-FR" sz="1600" b="1" dirty="0">
                <a:latin typeface="Arial" panose="020B0604020202020204" pitchFamily="34" charset="0"/>
                <a:cs typeface="Arial" panose="020B0604020202020204" pitchFamily="34" charset="0"/>
              </a:rPr>
              <a:t> </a:t>
            </a:r>
            <a:r>
              <a:rPr lang="fr-FR" sz="1600" b="1" dirty="0" err="1">
                <a:latin typeface="Arial" panose="020B0604020202020204" pitchFamily="34" charset="0"/>
                <a:cs typeface="Arial" panose="020B0604020202020204" pitchFamily="34" charset="0"/>
              </a:rPr>
              <a:t>Dataset</a:t>
            </a:r>
            <a:r>
              <a:rPr lang="fr-FR" sz="1600" b="1" dirty="0">
                <a:latin typeface="Arial" panose="020B0604020202020204" pitchFamily="34" charset="0"/>
                <a:cs typeface="Arial" panose="020B0604020202020204" pitchFamily="34" charset="0"/>
              </a:rPr>
              <a:t> </a:t>
            </a:r>
            <a:r>
              <a:rPr lang="fr-FR" sz="1600" dirty="0">
                <a:latin typeface="Arial" panose="020B0604020202020204" pitchFamily="34" charset="0"/>
                <a:cs typeface="Arial" panose="020B0604020202020204" pitchFamily="34" charset="0"/>
              </a:rPr>
              <a:t>– </a:t>
            </a:r>
            <a:r>
              <a:rPr lang="en-IN" b="1" dirty="0">
                <a:hlinkClick r:id="rId2"/>
              </a:rPr>
              <a:t>https://www.kaggle.com/datasets/shivamb/machine-predictive-maintenance-classification </a:t>
            </a:r>
            <a:endParaRPr lang="en-IN" b="1" dirty="0"/>
          </a:p>
          <a:p>
            <a:pPr marL="305435" indent="-305435"/>
            <a:r>
              <a:rPr lang="fr-FR" sz="1600" b="1" dirty="0">
                <a:latin typeface="Arial" panose="020B0604020202020204" pitchFamily="34" charset="0"/>
                <a:cs typeface="Arial" panose="020B0604020202020204" pitchFamily="34" charset="0"/>
              </a:rPr>
              <a:t>IBM Cloud Lite </a:t>
            </a:r>
            <a:r>
              <a:rPr lang="fr-FR"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hlinkClick r:id="rId3"/>
              </a:rPr>
              <a:t>https://cloud.ibm.com</a:t>
            </a:r>
            <a:endParaRPr lang="en-IN" sz="1600" dirty="0">
              <a:latin typeface="Arial" panose="020B0604020202020204" pitchFamily="34" charset="0"/>
              <a:cs typeface="Arial" panose="020B0604020202020204" pitchFamily="34" charset="0"/>
            </a:endParaRPr>
          </a:p>
          <a:p>
            <a:pPr marL="305435" indent="-305435"/>
            <a:r>
              <a:rPr lang="fr-FR" sz="1600" b="1" dirty="0">
                <a:latin typeface="Arial" panose="020B0604020202020204" pitchFamily="34" charset="0"/>
                <a:cs typeface="Arial" panose="020B0604020202020204" pitchFamily="34" charset="0"/>
              </a:rPr>
              <a:t>IBM Watsonx.ai Documentation </a:t>
            </a:r>
            <a:r>
              <a:rPr lang="fr-FR" sz="1600" dirty="0">
                <a:latin typeface="Arial" panose="020B0604020202020204" pitchFamily="34" charset="0"/>
                <a:cs typeface="Arial" panose="020B0604020202020204" pitchFamily="34" charset="0"/>
              </a:rPr>
              <a:t>– </a:t>
            </a:r>
            <a:r>
              <a:rPr lang="fr-FR" sz="1600" dirty="0">
                <a:latin typeface="Arial" panose="020B0604020202020204" pitchFamily="34" charset="0"/>
                <a:cs typeface="Arial" panose="020B0604020202020204" pitchFamily="34" charset="0"/>
                <a:hlinkClick r:id="rId4"/>
              </a:rPr>
              <a:t>https://www.ibm.com/cloud/watsonx-ai</a:t>
            </a:r>
            <a:endParaRPr lang="fr-F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C043713-FF5B-02D7-4FC7-97005F5079C8}"/>
              </a:ext>
            </a:extLst>
          </p:cNvPr>
          <p:cNvPicPr>
            <a:picLocks noGrp="1" noChangeAspect="1"/>
          </p:cNvPicPr>
          <p:nvPr>
            <p:ph idx="1"/>
          </p:nvPr>
        </p:nvPicPr>
        <p:blipFill>
          <a:blip r:embed="rId2"/>
          <a:srcRect b="3099"/>
          <a:stretch>
            <a:fillRect/>
          </a:stretch>
        </p:blipFill>
        <p:spPr>
          <a:xfrm>
            <a:off x="3071906" y="1627065"/>
            <a:ext cx="6048188" cy="4528779"/>
          </a:xfr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21D4513-389C-C662-E360-AE520A844EAE}"/>
              </a:ext>
            </a:extLst>
          </p:cNvPr>
          <p:cNvPicPr>
            <a:picLocks noGrp="1" noChangeAspect="1"/>
          </p:cNvPicPr>
          <p:nvPr>
            <p:ph idx="1"/>
          </p:nvPr>
        </p:nvPicPr>
        <p:blipFill>
          <a:blip r:embed="rId2"/>
          <a:srcRect b="3520"/>
          <a:stretch>
            <a:fillRect/>
          </a:stretch>
        </p:blipFill>
        <p:spPr>
          <a:xfrm>
            <a:off x="3071906" y="1663935"/>
            <a:ext cx="6048188" cy="4509115"/>
          </a:xfrm>
        </p:spPr>
      </p:pic>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2ED73FB-138A-C5AA-E92C-FC97192C0954}"/>
              </a:ext>
            </a:extLst>
          </p:cNvPr>
          <p:cNvPicPr>
            <a:picLocks noGrp="1" noChangeAspect="1"/>
          </p:cNvPicPr>
          <p:nvPr>
            <p:ph idx="1"/>
          </p:nvPr>
        </p:nvPicPr>
        <p:blipFill>
          <a:blip r:embed="rId2"/>
          <a:srcRect r="5976" b="17405"/>
          <a:stretch>
            <a:fillRect/>
          </a:stretch>
        </p:blipFill>
        <p:spPr>
          <a:xfrm>
            <a:off x="2988105" y="1498907"/>
            <a:ext cx="6215789" cy="3860185"/>
          </a:xfrm>
        </p:spPr>
      </p:pic>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dirty="0">
                <a:latin typeface="Arial" panose="020B0604020202020204" pitchFamily="34" charset="0"/>
                <a:cs typeface="Arial" panose="020B0604020202020204" pitchFamily="34" charset="0"/>
              </a:rPr>
              <a:t>In modern manufacturing industries, machinery breakdowns lead to significant production losses, increased maintenance costs, and unexpected downtime.</a:t>
            </a:r>
          </a:p>
          <a:p>
            <a:r>
              <a:rPr lang="en-US" dirty="0">
                <a:latin typeface="Arial" panose="020B0604020202020204" pitchFamily="34" charset="0"/>
                <a:cs typeface="Arial" panose="020B0604020202020204" pitchFamily="34" charset="0"/>
              </a:rPr>
              <a:t>Traditionally, maintenance is either reactive (after a failure) or scheduled (based on usage), both of which are inefficient.</a:t>
            </a:r>
          </a:p>
          <a:p>
            <a:r>
              <a:rPr lang="en-US" dirty="0">
                <a:latin typeface="Arial" panose="020B0604020202020204" pitchFamily="34" charset="0"/>
                <a:cs typeface="Arial" panose="020B0604020202020204" pitchFamily="34" charset="0"/>
              </a:rPr>
              <a:t>The challenge is to develop a system that can predict potential machine failures in advance using real-time sensor data such as temperature, torque, speed, and tool wear.</a:t>
            </a:r>
          </a:p>
          <a:p>
            <a:r>
              <a:rPr lang="en-US" dirty="0">
                <a:latin typeface="Arial" panose="020B0604020202020204" pitchFamily="34" charset="0"/>
                <a:cs typeface="Arial" panose="020B0604020202020204" pitchFamily="34" charset="0"/>
              </a:rPr>
              <a:t>Accurately predicting the </a:t>
            </a:r>
            <a:r>
              <a:rPr lang="en-US" b="1" dirty="0">
                <a:latin typeface="Arial" panose="020B0604020202020204" pitchFamily="34" charset="0"/>
                <a:cs typeface="Arial" panose="020B0604020202020204" pitchFamily="34" charset="0"/>
              </a:rPr>
              <a:t>type of failure</a:t>
            </a:r>
            <a:r>
              <a:rPr lang="en-US" dirty="0">
                <a:latin typeface="Arial" panose="020B0604020202020204" pitchFamily="34" charset="0"/>
                <a:cs typeface="Arial" panose="020B0604020202020204" pitchFamily="34" charset="0"/>
              </a:rPr>
              <a:t> before it occurs can enable industries to shift toward </a:t>
            </a:r>
            <a:r>
              <a:rPr lang="en-US" b="1" dirty="0">
                <a:latin typeface="Arial" panose="020B0604020202020204" pitchFamily="34" charset="0"/>
                <a:cs typeface="Arial" panose="020B0604020202020204" pitchFamily="34" charset="0"/>
              </a:rPr>
              <a:t>predictive maintenance</a:t>
            </a:r>
            <a:r>
              <a:rPr lang="en-US" dirty="0">
                <a:latin typeface="Arial" panose="020B0604020202020204" pitchFamily="34" charset="0"/>
                <a:cs typeface="Arial" panose="020B0604020202020204" pitchFamily="34" charset="0"/>
              </a:rPr>
              <a:t>, improving operational efficiency and reducing unplanned outages.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412014"/>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dirty="0">
                <a:latin typeface="Arial" panose="020B0604020202020204" pitchFamily="34" charset="0"/>
                <a:cs typeface="Arial" panose="020B0604020202020204" pitchFamily="34" charset="0"/>
              </a:rPr>
              <a:t>The proposed system aims to address the challenge of predicting the type of failure in industrial machines before it occurs. This enables industries to move from reactive or scheduled maintenance to </a:t>
            </a:r>
            <a:r>
              <a:rPr lang="en-US" sz="1200" b="1" dirty="0">
                <a:latin typeface="Arial" panose="020B0604020202020204" pitchFamily="34" charset="0"/>
                <a:cs typeface="Arial" panose="020B0604020202020204" pitchFamily="34" charset="0"/>
              </a:rPr>
              <a:t>predictive maintenance</a:t>
            </a:r>
            <a:r>
              <a:rPr lang="en-US" sz="1200" dirty="0">
                <a:latin typeface="Arial" panose="020B0604020202020204" pitchFamily="34" charset="0"/>
                <a:cs typeface="Arial" panose="020B0604020202020204" pitchFamily="34" charset="0"/>
              </a:rPr>
              <a:t>, reducing unplanned downtime and optimizing operational efficiency.</a:t>
            </a:r>
            <a:r>
              <a:rPr lang="en-IN" sz="1200" b="1" dirty="0">
                <a:latin typeface="Arial" panose="020B0604020202020204" pitchFamily="34" charset="0"/>
                <a:ea typeface="+mn-lt"/>
                <a:cs typeface="Arial" panose="020B0604020202020204" pitchFamily="34" charset="0"/>
              </a:rPr>
              <a:t> </a:t>
            </a:r>
            <a:r>
              <a:rPr lang="en-IN" sz="1200" dirty="0">
                <a:latin typeface="Arial" panose="020B0604020202020204" pitchFamily="34" charset="0"/>
                <a:ea typeface="+mn-lt"/>
                <a:cs typeface="Arial" panose="020B0604020202020204" pitchFamily="34" charset="0"/>
              </a:rPr>
              <a:t>The solution will consist of the following components:</a:t>
            </a:r>
            <a:endParaRPr lang="en-IN" sz="1200" dirty="0">
              <a:latin typeface="Arial" panose="020B0604020202020204" pitchFamily="34" charset="0"/>
              <a:cs typeface="Arial" panose="020B0604020202020204" pitchFamily="34" charset="0"/>
            </a:endParaRPr>
          </a:p>
          <a:p>
            <a:pPr marL="305435" indent="-305435"/>
            <a:r>
              <a:rPr lang="en-IN" sz="1400" b="1" dirty="0">
                <a:latin typeface="Arial" panose="020B0604020202020204" pitchFamily="34" charset="0"/>
                <a:ea typeface="+mn-lt"/>
                <a:cs typeface="Arial" panose="020B0604020202020204" pitchFamily="34" charset="0"/>
              </a:rPr>
              <a:t>Data Collection :</a:t>
            </a:r>
            <a:endParaRPr lang="en-IN" sz="1400" b="1" dirty="0">
              <a:latin typeface="Arial" panose="020B0604020202020204" pitchFamily="34" charset="0"/>
              <a:cs typeface="Arial" panose="020B0604020202020204" pitchFamily="34" charset="0"/>
            </a:endParaRPr>
          </a:p>
          <a:p>
            <a:pPr marL="629920" lvl="1" indent="-305435"/>
            <a:r>
              <a:rPr lang="en-US" sz="1200" dirty="0">
                <a:latin typeface="Arial" panose="020B0604020202020204" pitchFamily="34" charset="0"/>
                <a:ea typeface="+mn-lt"/>
                <a:cs typeface="Arial" panose="020B0604020202020204" pitchFamily="34" charset="0"/>
              </a:rPr>
              <a:t>Gather historical sensor data from industrial machinery, including : Air temperature, Process temperature, Rotational speed, Torque, Tool wear, Product type</a:t>
            </a:r>
          </a:p>
          <a:p>
            <a:pPr marL="629920" lvl="1" indent="-305435"/>
            <a:r>
              <a:rPr lang="en-US" sz="1200" dirty="0">
                <a:latin typeface="Arial" panose="020B0604020202020204" pitchFamily="34" charset="0"/>
                <a:ea typeface="+mn-lt"/>
                <a:cs typeface="Arial" panose="020B0604020202020204" pitchFamily="34" charset="0"/>
              </a:rPr>
              <a:t>The target column is the Failure Type, which includes various failure categories (e.g., Tool Wear, Overstrain, Power Failure, etc.)</a:t>
            </a:r>
            <a:r>
              <a:rPr lang="en-IN" sz="1200" dirty="0">
                <a:latin typeface="Arial" panose="020B0604020202020204" pitchFamily="34" charset="0"/>
                <a:ea typeface="+mn-lt"/>
                <a:cs typeface="Arial" panose="020B0604020202020204" pitchFamily="34" charset="0"/>
              </a:rPr>
              <a:t>.</a:t>
            </a:r>
            <a:endParaRPr lang="en-IN" sz="1200" dirty="0">
              <a:latin typeface="Arial" panose="020B0604020202020204" pitchFamily="34" charset="0"/>
              <a:cs typeface="Arial" panose="020B0604020202020204" pitchFamily="34" charset="0"/>
            </a:endParaRPr>
          </a:p>
          <a:p>
            <a:pPr marL="305435" indent="-305435"/>
            <a:r>
              <a:rPr lang="en-IN" sz="1400" b="1" dirty="0">
                <a:latin typeface="Arial" panose="020B0604020202020204" pitchFamily="34" charset="0"/>
                <a:ea typeface="+mn-lt"/>
                <a:cs typeface="Arial" panose="020B0604020202020204" pitchFamily="34" charset="0"/>
              </a:rPr>
              <a:t>Data Preprocessing :</a:t>
            </a:r>
            <a:endParaRPr lang="en-IN" sz="1400" b="1" dirty="0">
              <a:latin typeface="Arial" panose="020B0604020202020204" pitchFamily="34" charset="0"/>
              <a:cs typeface="Arial" panose="020B0604020202020204" pitchFamily="34" charset="0"/>
            </a:endParaRPr>
          </a:p>
          <a:p>
            <a:pPr marL="629920" lvl="1" indent="-305435"/>
            <a:r>
              <a:rPr lang="en-US" sz="1200" dirty="0">
                <a:latin typeface="Arial" panose="020B0604020202020204" pitchFamily="34" charset="0"/>
                <a:ea typeface="+mn-lt"/>
                <a:cs typeface="Arial" panose="020B0604020202020204" pitchFamily="34" charset="0"/>
              </a:rPr>
              <a:t>Clean and preprocess the dataset by : </a:t>
            </a:r>
          </a:p>
          <a:p>
            <a:pPr marL="899920" lvl="2" indent="-305435"/>
            <a:r>
              <a:rPr lang="en-US" sz="1100" dirty="0">
                <a:latin typeface="Arial" panose="020B0604020202020204" pitchFamily="34" charset="0"/>
                <a:ea typeface="+mn-lt"/>
                <a:cs typeface="Arial" panose="020B0604020202020204" pitchFamily="34" charset="0"/>
              </a:rPr>
              <a:t>Removing irrelevant columns (UID, Product ID)</a:t>
            </a:r>
          </a:p>
          <a:p>
            <a:pPr marL="899920" lvl="2" indent="-305435"/>
            <a:r>
              <a:rPr lang="en-US" sz="1100" dirty="0">
                <a:latin typeface="Arial" panose="020B0604020202020204" pitchFamily="34" charset="0"/>
                <a:ea typeface="+mn-lt"/>
                <a:cs typeface="Arial" panose="020B0604020202020204" pitchFamily="34" charset="0"/>
              </a:rPr>
              <a:t>Handling missing values</a:t>
            </a:r>
          </a:p>
          <a:p>
            <a:pPr marL="899920" lvl="2" indent="-305435"/>
            <a:r>
              <a:rPr lang="en-US" sz="1100" dirty="0">
                <a:latin typeface="Arial" panose="020B0604020202020204" pitchFamily="34" charset="0"/>
                <a:ea typeface="+mn-lt"/>
                <a:cs typeface="Arial" panose="020B0604020202020204" pitchFamily="34" charset="0"/>
              </a:rPr>
              <a:t>Ensuring categorical data like Type is encoded properly</a:t>
            </a:r>
          </a:p>
          <a:p>
            <a:pPr marL="629920" lvl="1" indent="-305435"/>
            <a:r>
              <a:rPr lang="en-US" sz="1200" dirty="0">
                <a:latin typeface="Arial" panose="020B0604020202020204" pitchFamily="34" charset="0"/>
                <a:ea typeface="+mn-lt"/>
                <a:cs typeface="Arial" panose="020B0604020202020204" pitchFamily="34" charset="0"/>
              </a:rPr>
              <a:t>Analyze class imbalance and prepare data for model training.</a:t>
            </a:r>
            <a:endParaRPr lang="en-IN" sz="1200" dirty="0">
              <a:latin typeface="Arial" panose="020B0604020202020204" pitchFamily="34" charset="0"/>
              <a:cs typeface="Arial" panose="020B0604020202020204" pitchFamily="34" charset="0"/>
            </a:endParaRPr>
          </a:p>
          <a:p>
            <a:pPr marL="305435" indent="-305435"/>
            <a:r>
              <a:rPr lang="en-IN" sz="1400" b="1" dirty="0">
                <a:latin typeface="Arial" panose="020B0604020202020204" pitchFamily="34" charset="0"/>
                <a:ea typeface="+mn-lt"/>
                <a:cs typeface="Arial" panose="020B0604020202020204" pitchFamily="34" charset="0"/>
              </a:rPr>
              <a:t>Machine Learning Algorithm :</a:t>
            </a:r>
            <a:endParaRPr lang="en-IN" sz="1400" b="1"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en-US" sz="1200" dirty="0">
                <a:latin typeface="Arial" panose="020B0604020202020204" pitchFamily="34" charset="0"/>
                <a:cs typeface="Arial" panose="020B0604020202020204" pitchFamily="34" charset="0"/>
              </a:rPr>
              <a:t>Implement a Supervised Machine Learning algorithm using Watsonx.ai </a:t>
            </a:r>
            <a:r>
              <a:rPr lang="en-US" sz="1200" dirty="0" err="1">
                <a:latin typeface="Arial" panose="020B0604020202020204" pitchFamily="34" charset="0"/>
                <a:cs typeface="Arial" panose="020B0604020202020204" pitchFamily="34" charset="0"/>
              </a:rPr>
              <a:t>AutoAI</a:t>
            </a:r>
            <a:r>
              <a:rPr lang="en-US" sz="1200" dirty="0">
                <a:latin typeface="Arial" panose="020B0604020202020204" pitchFamily="34" charset="0"/>
                <a:cs typeface="Arial" panose="020B0604020202020204" pitchFamily="34" charset="0"/>
              </a:rPr>
              <a:t>, which automatically:</a:t>
            </a:r>
          </a:p>
          <a:p>
            <a:pPr lvl="2">
              <a:buFont typeface="Wingdings" panose="05000000000000000000" pitchFamily="2" charset="2"/>
              <a:buChar char="§"/>
            </a:pPr>
            <a:r>
              <a:rPr lang="en-US" sz="1100" dirty="0">
                <a:latin typeface="Arial" panose="020B0604020202020204" pitchFamily="34" charset="0"/>
                <a:cs typeface="Arial" panose="020B0604020202020204" pitchFamily="34" charset="0"/>
              </a:rPr>
              <a:t>Selects the best classification algorithm </a:t>
            </a:r>
          </a:p>
          <a:p>
            <a:pPr lvl="2">
              <a:buFont typeface="Wingdings" panose="05000000000000000000" pitchFamily="2" charset="2"/>
              <a:buChar char="§"/>
            </a:pPr>
            <a:r>
              <a:rPr lang="en-US" sz="1100" dirty="0">
                <a:latin typeface="Arial" panose="020B0604020202020204" pitchFamily="34" charset="0"/>
                <a:cs typeface="Arial" panose="020B0604020202020204" pitchFamily="34" charset="0"/>
              </a:rPr>
              <a:t>Trains the model on historical sensor data</a:t>
            </a:r>
          </a:p>
          <a:p>
            <a:pPr lvl="2">
              <a:buFont typeface="Wingdings" panose="05000000000000000000" pitchFamily="2" charset="2"/>
              <a:buChar char="§"/>
            </a:pPr>
            <a:r>
              <a:rPr lang="en-US" sz="1100" dirty="0">
                <a:latin typeface="Arial" panose="020B0604020202020204" pitchFamily="34" charset="0"/>
                <a:cs typeface="Arial" panose="020B0604020202020204" pitchFamily="34" charset="0"/>
              </a:rPr>
              <a:t>Evaluates multiple pipelines based on accuracy</a:t>
            </a:r>
          </a:p>
          <a:p>
            <a:pPr lvl="1">
              <a:buFont typeface="Wingdings" panose="05000000000000000000" pitchFamily="2" charset="2"/>
              <a:buChar char="§"/>
            </a:pPr>
            <a:r>
              <a:rPr lang="en-US" sz="1200" dirty="0">
                <a:latin typeface="Arial" panose="020B0604020202020204" pitchFamily="34" charset="0"/>
                <a:cs typeface="Arial" panose="020B0604020202020204" pitchFamily="34" charset="0"/>
              </a:rPr>
              <a:t>Multi-class classification is used to predict the specific type of failure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75296-6811-E6BE-A75A-8502EF16F33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6535E4B-314D-2C4C-1CF0-70EB23D62340}"/>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1B233F3E-DA48-99CD-8703-B5FC351F42AE}"/>
              </a:ext>
            </a:extLst>
          </p:cNvPr>
          <p:cNvSpPr>
            <a:spLocks noGrp="1"/>
          </p:cNvSpPr>
          <p:nvPr>
            <p:ph idx="1"/>
          </p:nvPr>
        </p:nvSpPr>
        <p:spPr>
          <a:xfrm>
            <a:off x="289257" y="1304671"/>
            <a:ext cx="11613485" cy="4761831"/>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r>
              <a:rPr lang="en-IN" sz="1400" b="1" dirty="0">
                <a:latin typeface="Arial" panose="020B0604020202020204" pitchFamily="34" charset="0"/>
                <a:ea typeface="+mn-lt"/>
                <a:cs typeface="Arial" panose="020B0604020202020204" pitchFamily="34" charset="0"/>
              </a:rPr>
              <a:t>Deployment :</a:t>
            </a:r>
            <a:endParaRPr lang="en-IN" sz="1400" b="1" dirty="0">
              <a:latin typeface="Arial" panose="020B0604020202020204" pitchFamily="34" charset="0"/>
              <a:cs typeface="Arial" panose="020B0604020202020204" pitchFamily="34" charset="0"/>
            </a:endParaRPr>
          </a:p>
          <a:p>
            <a:pPr marL="629920" lvl="1" indent="-305435"/>
            <a:r>
              <a:rPr lang="en-US" sz="1300" dirty="0">
                <a:latin typeface="Arial" panose="020B0604020202020204" pitchFamily="34" charset="0"/>
                <a:ea typeface="+mn-lt"/>
                <a:cs typeface="Arial" panose="020B0604020202020204" pitchFamily="34" charset="0"/>
              </a:rPr>
              <a:t>The best model from Auto AI is:</a:t>
            </a:r>
          </a:p>
          <a:p>
            <a:pPr marL="899920" lvl="2" indent="-305435"/>
            <a:r>
              <a:rPr lang="en-US" sz="1200" dirty="0">
                <a:latin typeface="Arial" panose="020B0604020202020204" pitchFamily="34" charset="0"/>
                <a:ea typeface="+mn-lt"/>
                <a:cs typeface="Arial" panose="020B0604020202020204" pitchFamily="34" charset="0"/>
              </a:rPr>
              <a:t>Promoted to a </a:t>
            </a:r>
            <a:r>
              <a:rPr lang="en-US" sz="1200" b="1" dirty="0">
                <a:latin typeface="Arial" panose="020B0604020202020204" pitchFamily="34" charset="0"/>
                <a:ea typeface="+mn-lt"/>
                <a:cs typeface="Arial" panose="020B0604020202020204" pitchFamily="34" charset="0"/>
              </a:rPr>
              <a:t>Deployment Space</a:t>
            </a:r>
          </a:p>
          <a:p>
            <a:pPr marL="899920" lvl="2" indent="-305435"/>
            <a:r>
              <a:rPr lang="en-US" sz="1200" dirty="0">
                <a:latin typeface="Arial" panose="020B0604020202020204" pitchFamily="34" charset="0"/>
                <a:ea typeface="+mn-lt"/>
                <a:cs typeface="Arial" panose="020B0604020202020204" pitchFamily="34" charset="0"/>
              </a:rPr>
              <a:t>Deployed as an </a:t>
            </a:r>
            <a:r>
              <a:rPr lang="en-US" sz="1200" b="1" dirty="0">
                <a:latin typeface="Arial" panose="020B0604020202020204" pitchFamily="34" charset="0"/>
                <a:ea typeface="+mn-lt"/>
                <a:cs typeface="Arial" panose="020B0604020202020204" pitchFamily="34" charset="0"/>
              </a:rPr>
              <a:t>online prediction </a:t>
            </a:r>
            <a:r>
              <a:rPr lang="en-US" sz="1200" dirty="0">
                <a:latin typeface="Arial" panose="020B0604020202020204" pitchFamily="34" charset="0"/>
                <a:ea typeface="+mn-lt"/>
                <a:cs typeface="Arial" panose="020B0604020202020204" pitchFamily="34" charset="0"/>
              </a:rPr>
              <a:t>service using IBM Watsonx.ai</a:t>
            </a:r>
          </a:p>
          <a:p>
            <a:pPr marL="629920" lvl="1" indent="-305435"/>
            <a:r>
              <a:rPr lang="en-US" sz="1300" dirty="0">
                <a:latin typeface="Arial" panose="020B0604020202020204" pitchFamily="34" charset="0"/>
                <a:ea typeface="+mn-lt"/>
                <a:cs typeface="Arial" panose="020B0604020202020204" pitchFamily="34" charset="0"/>
              </a:rPr>
              <a:t>This enables real-time prediction of failure types from new input data</a:t>
            </a:r>
            <a:r>
              <a:rPr lang="en-IN" sz="1300" dirty="0">
                <a:latin typeface="Arial" panose="020B0604020202020204" pitchFamily="34" charset="0"/>
                <a:ea typeface="+mn-lt"/>
                <a:cs typeface="Arial" panose="020B0604020202020204" pitchFamily="34" charset="0"/>
              </a:rPr>
              <a:t>.</a:t>
            </a:r>
            <a:endParaRPr lang="en-IN" sz="1300" dirty="0">
              <a:latin typeface="Arial" panose="020B0604020202020204" pitchFamily="34" charset="0"/>
              <a:cs typeface="Arial" panose="020B0604020202020204" pitchFamily="34" charset="0"/>
            </a:endParaRPr>
          </a:p>
          <a:p>
            <a:pPr marL="305435" indent="-305435"/>
            <a:r>
              <a:rPr lang="en-IN" sz="1400" b="1" dirty="0">
                <a:latin typeface="Arial" panose="020B0604020202020204" pitchFamily="34" charset="0"/>
                <a:ea typeface="+mn-lt"/>
                <a:cs typeface="Arial" panose="020B0604020202020204" pitchFamily="34" charset="0"/>
              </a:rPr>
              <a:t>Evaluation :</a:t>
            </a:r>
            <a:endParaRPr lang="en-IN" sz="1400" b="1" dirty="0">
              <a:latin typeface="Arial" panose="020B0604020202020204" pitchFamily="34" charset="0"/>
              <a:cs typeface="Arial" panose="020B0604020202020204" pitchFamily="34" charset="0"/>
            </a:endParaRPr>
          </a:p>
          <a:p>
            <a:pPr marL="629920" lvl="1" indent="-305435"/>
            <a:r>
              <a:rPr lang="en-US" sz="1300" dirty="0">
                <a:latin typeface="Arial" panose="020B0604020202020204" pitchFamily="34" charset="0"/>
                <a:ea typeface="+mn-lt"/>
                <a:cs typeface="Arial" panose="020B0604020202020204" pitchFamily="34" charset="0"/>
              </a:rPr>
              <a:t>Model performance is evaluated using metrics like:</a:t>
            </a:r>
          </a:p>
          <a:p>
            <a:pPr marL="899920" lvl="2" indent="-305435"/>
            <a:r>
              <a:rPr lang="en-US" sz="1200" dirty="0">
                <a:latin typeface="Arial" panose="020B0604020202020204" pitchFamily="34" charset="0"/>
                <a:ea typeface="+mn-lt"/>
                <a:cs typeface="Arial" panose="020B0604020202020204" pitchFamily="34" charset="0"/>
              </a:rPr>
              <a:t>Accuracy</a:t>
            </a:r>
          </a:p>
          <a:p>
            <a:pPr marL="899920" lvl="2" indent="-305435"/>
            <a:r>
              <a:rPr lang="en-US" sz="1200" dirty="0">
                <a:latin typeface="Arial" panose="020B0604020202020204" pitchFamily="34" charset="0"/>
                <a:ea typeface="+mn-lt"/>
                <a:cs typeface="Arial" panose="020B0604020202020204" pitchFamily="34" charset="0"/>
              </a:rPr>
              <a:t>Precision</a:t>
            </a:r>
          </a:p>
          <a:p>
            <a:pPr marL="899920" lvl="2" indent="-305435"/>
            <a:r>
              <a:rPr lang="en-US" sz="1200" dirty="0">
                <a:latin typeface="Arial" panose="020B0604020202020204" pitchFamily="34" charset="0"/>
                <a:ea typeface="+mn-lt"/>
                <a:cs typeface="Arial" panose="020B0604020202020204" pitchFamily="34" charset="0"/>
              </a:rPr>
              <a:t>Recall</a:t>
            </a:r>
          </a:p>
          <a:p>
            <a:pPr marL="899920" lvl="2" indent="-305435"/>
            <a:r>
              <a:rPr lang="en-US" sz="1200" dirty="0">
                <a:latin typeface="Arial" panose="020B0604020202020204" pitchFamily="34" charset="0"/>
                <a:ea typeface="+mn-lt"/>
                <a:cs typeface="Arial" panose="020B0604020202020204" pitchFamily="34" charset="0"/>
              </a:rPr>
              <a:t>Confusion Matrix</a:t>
            </a:r>
          </a:p>
          <a:p>
            <a:pPr marL="629920" lvl="1" indent="-305435"/>
            <a:r>
              <a:rPr lang="en-US" sz="1300" dirty="0">
                <a:latin typeface="Arial" panose="020B0604020202020204" pitchFamily="34" charset="0"/>
                <a:ea typeface="+mn-lt"/>
                <a:cs typeface="Arial" panose="020B0604020202020204" pitchFamily="34" charset="0"/>
              </a:rPr>
              <a:t>Predictions are tested using sample machine data to verify accuracy</a:t>
            </a:r>
            <a:endParaRPr lang="en-IN" sz="1300" dirty="0"/>
          </a:p>
        </p:txBody>
      </p:sp>
    </p:spTree>
    <p:extLst>
      <p:ext uri="{BB962C8B-B14F-4D97-AF65-F5344CB8AC3E}">
        <p14:creationId xmlns:p14="http://schemas.microsoft.com/office/powerpoint/2010/main" val="2362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16890"/>
            <a:ext cx="11029615" cy="5305251"/>
          </a:xfrm>
        </p:spPr>
        <p:txBody>
          <a:bodyPr>
            <a:normAutofit/>
          </a:bodyPr>
          <a:lstStyle/>
          <a:p>
            <a:pPr marL="0" indent="0">
              <a:buNone/>
            </a:pPr>
            <a:r>
              <a:rPr lang="en-US" sz="1800" b="1" dirty="0">
                <a:solidFill>
                  <a:srgbClr val="0F0F0F"/>
                </a:solidFill>
                <a:latin typeface="Arial" panose="020B0604020202020204" pitchFamily="34" charset="0"/>
                <a:ea typeface="+mn-lt"/>
                <a:cs typeface="Arial" panose="020B0604020202020204" pitchFamily="34" charset="0"/>
              </a:rPr>
              <a:t>The "System Approach" section outlines the overall strategy and tools used to develop and implement the predictive maintenance system using machine learning on IBM Cloud. </a:t>
            </a:r>
            <a:r>
              <a:rPr lang="en-IN" sz="1800" b="1" dirty="0">
                <a:solidFill>
                  <a:srgbClr val="0F0F0F"/>
                </a:solidFill>
                <a:latin typeface="Arial" panose="020B0604020202020204" pitchFamily="34" charset="0"/>
                <a:ea typeface="+mn-lt"/>
                <a:cs typeface="Arial" panose="020B0604020202020204" pitchFamily="34" charset="0"/>
              </a:rPr>
              <a:t>Here's a suggested structure for this section:</a:t>
            </a:r>
            <a:endParaRPr lang="en-US" dirty="0">
              <a:latin typeface="Arial" panose="020B0604020202020204" pitchFamily="34" charset="0"/>
              <a:cs typeface="Arial" panose="020B0604020202020204" pitchFamily="34" charset="0"/>
            </a:endParaRPr>
          </a:p>
          <a:p>
            <a:pPr marL="305435" indent="-305435"/>
            <a:r>
              <a:rPr lang="en-IN" sz="1800" b="1" dirty="0">
                <a:solidFill>
                  <a:srgbClr val="0F0F0F"/>
                </a:solidFill>
                <a:latin typeface="Arial" panose="020B0604020202020204" pitchFamily="34" charset="0"/>
                <a:cs typeface="Arial" panose="020B0604020202020204" pitchFamily="34" charset="0"/>
              </a:rPr>
              <a:t>System requirements :</a:t>
            </a:r>
          </a:p>
          <a:p>
            <a:pPr marL="629435" lvl="1" indent="-305435"/>
            <a:r>
              <a:rPr lang="en-US" sz="1500" dirty="0">
                <a:solidFill>
                  <a:srgbClr val="0F0F0F"/>
                </a:solidFill>
                <a:latin typeface="Arial" panose="020B0604020202020204" pitchFamily="34" charset="0"/>
                <a:cs typeface="Arial" panose="020B0604020202020204" pitchFamily="34" charset="0"/>
              </a:rPr>
              <a:t>Minimum 4 GB RAM</a:t>
            </a:r>
          </a:p>
          <a:p>
            <a:pPr marL="629435" lvl="1" indent="-305435"/>
            <a:r>
              <a:rPr lang="en-US" sz="1500" dirty="0">
                <a:solidFill>
                  <a:srgbClr val="0F0F0F"/>
                </a:solidFill>
                <a:latin typeface="Arial" panose="020B0604020202020204" pitchFamily="34" charset="0"/>
                <a:cs typeface="Arial" panose="020B0604020202020204" pitchFamily="34" charset="0"/>
              </a:rPr>
              <a:t>Intel i3 Processor or above</a:t>
            </a:r>
          </a:p>
          <a:p>
            <a:pPr marL="629435" lvl="1" indent="-305435"/>
            <a:r>
              <a:rPr lang="en-US" sz="1500" dirty="0">
                <a:solidFill>
                  <a:srgbClr val="0F0F0F"/>
                </a:solidFill>
                <a:latin typeface="Arial" panose="020B0604020202020204" pitchFamily="34" charset="0"/>
                <a:cs typeface="Arial" panose="020B0604020202020204" pitchFamily="34" charset="0"/>
              </a:rPr>
              <a:t>Stable Internet Connection</a:t>
            </a:r>
          </a:p>
          <a:p>
            <a:pPr marL="629435" lvl="1" indent="-305435"/>
            <a:r>
              <a:rPr lang="en-US" sz="1500" dirty="0">
                <a:solidFill>
                  <a:srgbClr val="0F0F0F"/>
                </a:solidFill>
                <a:latin typeface="Arial" panose="020B0604020202020204" pitchFamily="34" charset="0"/>
                <a:cs typeface="Arial" panose="020B0604020202020204" pitchFamily="34" charset="0"/>
              </a:rPr>
              <a:t>Web browser (Chrome/Edge) to access IBM Cloud</a:t>
            </a:r>
            <a:endParaRPr lang="en-IN" sz="1500" dirty="0">
              <a:solidFill>
                <a:srgbClr val="0F0F0F"/>
              </a:solidFill>
              <a:latin typeface="Arial" panose="020B0604020202020204" pitchFamily="34" charset="0"/>
              <a:cs typeface="Arial" panose="020B0604020202020204" pitchFamily="34" charset="0"/>
            </a:endParaRPr>
          </a:p>
          <a:p>
            <a:pPr marL="305435" indent="-305435"/>
            <a:r>
              <a:rPr lang="en-IN" sz="1800" b="1" dirty="0">
                <a:solidFill>
                  <a:srgbClr val="0F0F0F"/>
                </a:solidFill>
                <a:latin typeface="Arial" panose="020B0604020202020204" pitchFamily="34" charset="0"/>
                <a:cs typeface="Arial" panose="020B0604020202020204" pitchFamily="34" charset="0"/>
              </a:rPr>
              <a:t>Library required to build the model :</a:t>
            </a:r>
          </a:p>
          <a:p>
            <a:pPr marL="629435" lvl="1" indent="-305435"/>
            <a:r>
              <a:rPr lang="en-IN" sz="1500" dirty="0">
                <a:solidFill>
                  <a:srgbClr val="0F0F0F"/>
                </a:solidFill>
                <a:latin typeface="Arial" panose="020B0604020202020204" pitchFamily="34" charset="0"/>
                <a:cs typeface="Arial" panose="020B0604020202020204" pitchFamily="34" charset="0"/>
              </a:rPr>
              <a:t>IBM Cloud Lite Account</a:t>
            </a:r>
          </a:p>
          <a:p>
            <a:pPr marL="629435" lvl="1" indent="-305435"/>
            <a:r>
              <a:rPr lang="en-IN" sz="1500" dirty="0">
                <a:solidFill>
                  <a:srgbClr val="0F0F0F"/>
                </a:solidFill>
                <a:latin typeface="Arial" panose="020B0604020202020204" pitchFamily="34" charset="0"/>
                <a:cs typeface="Arial" panose="020B0604020202020204" pitchFamily="34" charset="0"/>
              </a:rPr>
              <a:t>Watsonx.ai Studio </a:t>
            </a:r>
          </a:p>
          <a:p>
            <a:pPr marL="629435" lvl="1" indent="-305435"/>
            <a:r>
              <a:rPr lang="en-IN" sz="1500" dirty="0">
                <a:solidFill>
                  <a:srgbClr val="0F0F0F"/>
                </a:solidFill>
                <a:latin typeface="Arial" panose="020B0604020202020204" pitchFamily="34" charset="0"/>
                <a:cs typeface="Arial" panose="020B0604020202020204" pitchFamily="34" charset="0"/>
              </a:rPr>
              <a:t>Cloud Object Storage (Free plan)</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555974"/>
          </a:xfrm>
        </p:spPr>
        <p:txBody>
          <a:bodyPr>
            <a:normAutofit/>
          </a:bodyPr>
          <a:lstStyle/>
          <a:p>
            <a:pPr marL="305435" indent="-305435"/>
            <a:r>
              <a:rPr lang="en-IN" sz="1400" b="1" dirty="0">
                <a:latin typeface="Arial" panose="020B0604020202020204" pitchFamily="34" charset="0"/>
                <a:ea typeface="+mn-lt"/>
                <a:cs typeface="Arial" panose="020B0604020202020204" pitchFamily="34" charset="0"/>
              </a:rPr>
              <a:t>Algorithm Selection :</a:t>
            </a:r>
          </a:p>
          <a:p>
            <a:pPr marL="629435" lvl="1" indent="-305435"/>
            <a:r>
              <a:rPr lang="en-US" sz="1300" dirty="0">
                <a:latin typeface="Arial" panose="020B0604020202020204" pitchFamily="34" charset="0"/>
                <a:cs typeface="Arial" panose="020B0604020202020204" pitchFamily="34" charset="0"/>
              </a:rPr>
              <a:t>The algorithm was selected using Watsonx.ai </a:t>
            </a:r>
            <a:r>
              <a:rPr lang="en-US" sz="1300" dirty="0" err="1">
                <a:latin typeface="Arial" panose="020B0604020202020204" pitchFamily="34" charset="0"/>
                <a:cs typeface="Arial" panose="020B0604020202020204" pitchFamily="34" charset="0"/>
              </a:rPr>
              <a:t>AutoAI</a:t>
            </a:r>
            <a:r>
              <a:rPr lang="en-US" sz="1300" dirty="0">
                <a:latin typeface="Arial" panose="020B0604020202020204" pitchFamily="34" charset="0"/>
                <a:cs typeface="Arial" panose="020B0604020202020204" pitchFamily="34" charset="0"/>
              </a:rPr>
              <a:t>, which automatically compares multiple classification algorithms.</a:t>
            </a:r>
          </a:p>
          <a:p>
            <a:pPr marL="629435" lvl="1" indent="-305435"/>
            <a:r>
              <a:rPr lang="en-US" sz="1300" dirty="0">
                <a:latin typeface="Arial" panose="020B0604020202020204" pitchFamily="34" charset="0"/>
                <a:cs typeface="Arial" panose="020B0604020202020204" pitchFamily="34" charset="0"/>
              </a:rPr>
              <a:t>The best-performing algorithm chosen was Decision Tree Classifier, as it handles multi-class classification effectively and works well with tabular sensor data.</a:t>
            </a:r>
          </a:p>
          <a:p>
            <a:pPr marL="629435" lvl="1" indent="-305435"/>
            <a:r>
              <a:rPr lang="en-US" sz="1300" dirty="0">
                <a:latin typeface="Arial" panose="020B0604020202020204" pitchFamily="34" charset="0"/>
                <a:cs typeface="Arial" panose="020B0604020202020204" pitchFamily="34" charset="0"/>
              </a:rPr>
              <a:t>Random Forest is robust to overfitting and performs well even when data is slightly imbalanced.</a:t>
            </a:r>
            <a:endParaRPr lang="en-IN" sz="1300" dirty="0">
              <a:latin typeface="Arial" panose="020B0604020202020204" pitchFamily="34" charset="0"/>
              <a:cs typeface="Arial" panose="020B0604020202020204" pitchFamily="34" charset="0"/>
            </a:endParaRPr>
          </a:p>
          <a:p>
            <a:pPr marL="305435" indent="-305435"/>
            <a:r>
              <a:rPr lang="en-IN" sz="1400" b="1" dirty="0">
                <a:latin typeface="Arial" panose="020B0604020202020204" pitchFamily="34" charset="0"/>
                <a:ea typeface="+mn-lt"/>
                <a:cs typeface="Arial" panose="020B0604020202020204" pitchFamily="34" charset="0"/>
              </a:rPr>
              <a:t>Data Input:</a:t>
            </a:r>
          </a:p>
          <a:p>
            <a:pPr marL="629435" lvl="1" indent="-305435"/>
            <a:r>
              <a:rPr lang="en-IN" dirty="0">
                <a:latin typeface="Arial" panose="020B0604020202020204" pitchFamily="34" charset="0"/>
                <a:cs typeface="Arial" panose="020B0604020202020204" pitchFamily="34" charset="0"/>
              </a:rPr>
              <a:t>Input features used to train the model :</a:t>
            </a:r>
          </a:p>
          <a:p>
            <a:pPr marL="899435" lvl="2" indent="-305435"/>
            <a:r>
              <a:rPr lang="en-IN" dirty="0">
                <a:latin typeface="Arial" panose="020B0604020202020204" pitchFamily="34" charset="0"/>
                <a:cs typeface="Arial" panose="020B0604020202020204" pitchFamily="34" charset="0"/>
              </a:rPr>
              <a:t>Type (L, M, H)</a:t>
            </a:r>
          </a:p>
          <a:p>
            <a:pPr marL="899435" lvl="2" indent="-305435"/>
            <a:r>
              <a:rPr lang="en-IN" dirty="0">
                <a:latin typeface="Arial" panose="020B0604020202020204" pitchFamily="34" charset="0"/>
                <a:cs typeface="Arial" panose="020B0604020202020204" pitchFamily="34" charset="0"/>
              </a:rPr>
              <a:t>Air temperature [K]</a:t>
            </a:r>
          </a:p>
          <a:p>
            <a:pPr marL="899435" lvl="2" indent="-305435"/>
            <a:r>
              <a:rPr lang="en-IN" dirty="0">
                <a:latin typeface="Arial" panose="020B0604020202020204" pitchFamily="34" charset="0"/>
                <a:cs typeface="Arial" panose="020B0604020202020204" pitchFamily="34" charset="0"/>
              </a:rPr>
              <a:t>Process temperature [K]</a:t>
            </a:r>
          </a:p>
          <a:p>
            <a:pPr marL="899435" lvl="2" indent="-305435"/>
            <a:r>
              <a:rPr lang="en-IN" dirty="0">
                <a:latin typeface="Arial" panose="020B0604020202020204" pitchFamily="34" charset="0"/>
                <a:cs typeface="Arial" panose="020B0604020202020204" pitchFamily="34" charset="0"/>
              </a:rPr>
              <a:t>Rotational speed [rpm]</a:t>
            </a:r>
          </a:p>
          <a:p>
            <a:pPr marL="899435" lvl="2" indent="-305435"/>
            <a:r>
              <a:rPr lang="en-IN" dirty="0">
                <a:latin typeface="Arial" panose="020B0604020202020204" pitchFamily="34" charset="0"/>
                <a:cs typeface="Arial" panose="020B0604020202020204" pitchFamily="34" charset="0"/>
              </a:rPr>
              <a:t>Torque [Nm]</a:t>
            </a:r>
          </a:p>
          <a:p>
            <a:pPr marL="899435" lvl="2" indent="-305435"/>
            <a:r>
              <a:rPr lang="en-IN" dirty="0">
                <a:latin typeface="Arial" panose="020B0604020202020204" pitchFamily="34" charset="0"/>
                <a:cs typeface="Arial" panose="020B0604020202020204" pitchFamily="34" charset="0"/>
              </a:rPr>
              <a:t>Tool wear [min]</a:t>
            </a:r>
          </a:p>
          <a:p>
            <a:pPr marL="629435" lvl="1" indent="-305435"/>
            <a:r>
              <a:rPr lang="en-IN" dirty="0">
                <a:latin typeface="Arial" panose="020B0604020202020204" pitchFamily="34" charset="0"/>
                <a:cs typeface="Arial" panose="020B0604020202020204" pitchFamily="34" charset="0"/>
              </a:rPr>
              <a:t>Target variable : </a:t>
            </a:r>
          </a:p>
          <a:p>
            <a:pPr marL="899435" lvl="2" indent="-305435"/>
            <a:r>
              <a:rPr lang="en-IN" dirty="0">
                <a:latin typeface="Arial" panose="020B0604020202020204" pitchFamily="34" charset="0"/>
                <a:cs typeface="Arial" panose="020B0604020202020204" pitchFamily="34" charset="0"/>
              </a:rPr>
              <a:t>Failure Type (Includes: No Failure, Tool Wear Failure, Power Failure, etc.)</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24072-D5D6-9B36-9815-45421F2A532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0BA615C-CD0B-6136-5BFD-68A2039AA55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D85AA7AC-9A14-FE83-4BA4-F376774327ED}"/>
              </a:ext>
            </a:extLst>
          </p:cNvPr>
          <p:cNvSpPr>
            <a:spLocks noGrp="1"/>
          </p:cNvSpPr>
          <p:nvPr>
            <p:ph idx="1"/>
          </p:nvPr>
        </p:nvSpPr>
        <p:spPr>
          <a:xfrm>
            <a:off x="581192" y="1302026"/>
            <a:ext cx="11029615" cy="5334748"/>
          </a:xfrm>
        </p:spPr>
        <p:txBody>
          <a:bodyPr>
            <a:normAutofit/>
          </a:bodyPr>
          <a:lstStyle/>
          <a:p>
            <a:pPr marL="305435" indent="-305435"/>
            <a:r>
              <a:rPr lang="en-IN" sz="1400" b="1" dirty="0">
                <a:latin typeface="Arial" panose="020B0604020202020204" pitchFamily="34" charset="0"/>
                <a:ea typeface="+mn-lt"/>
                <a:cs typeface="Arial" panose="020B0604020202020204" pitchFamily="34" charset="0"/>
              </a:rPr>
              <a:t>Training Process:</a:t>
            </a:r>
          </a:p>
          <a:p>
            <a:pPr marL="629435" lvl="1" indent="-305435"/>
            <a:r>
              <a:rPr lang="en-US" sz="1300" dirty="0">
                <a:latin typeface="Arial" panose="020B0604020202020204" pitchFamily="34" charset="0"/>
                <a:cs typeface="Arial" panose="020B0604020202020204" pitchFamily="34" charset="0"/>
              </a:rPr>
              <a:t>The dataset was uploaded to </a:t>
            </a:r>
            <a:r>
              <a:rPr lang="en-US" sz="1300" b="1" dirty="0">
                <a:latin typeface="Arial" panose="020B0604020202020204" pitchFamily="34" charset="0"/>
                <a:cs typeface="Arial" panose="020B0604020202020204" pitchFamily="34" charset="0"/>
              </a:rPr>
              <a:t>Watsonx.ai </a:t>
            </a:r>
            <a:r>
              <a:rPr lang="en-US" sz="1300" b="1" dirty="0" err="1">
                <a:latin typeface="Arial" panose="020B0604020202020204" pitchFamily="34" charset="0"/>
                <a:cs typeface="Arial" panose="020B0604020202020204" pitchFamily="34" charset="0"/>
              </a:rPr>
              <a:t>AutoAI</a:t>
            </a:r>
            <a:r>
              <a:rPr lang="en-US" sz="1300" dirty="0">
                <a:latin typeface="Arial" panose="020B0604020202020204" pitchFamily="34" charset="0"/>
                <a:cs typeface="Arial" panose="020B0604020202020204" pitchFamily="34" charset="0"/>
              </a:rPr>
              <a:t>.</a:t>
            </a:r>
          </a:p>
          <a:p>
            <a:pPr marL="629435" lvl="1" indent="-305435"/>
            <a:r>
              <a:rPr lang="en-US" sz="1300" dirty="0" err="1">
                <a:latin typeface="Arial" panose="020B0604020202020204" pitchFamily="34" charset="0"/>
                <a:cs typeface="Arial" panose="020B0604020202020204" pitchFamily="34" charset="0"/>
              </a:rPr>
              <a:t>AutoAI</a:t>
            </a:r>
            <a:r>
              <a:rPr lang="en-US" sz="1300" dirty="0">
                <a:latin typeface="Arial" panose="020B0604020202020204" pitchFamily="34" charset="0"/>
                <a:cs typeface="Arial" panose="020B0604020202020204" pitchFamily="34" charset="0"/>
              </a:rPr>
              <a:t> :</a:t>
            </a:r>
          </a:p>
          <a:p>
            <a:pPr marL="899435" lvl="2" indent="-305435"/>
            <a:r>
              <a:rPr lang="en-US" sz="1200" dirty="0">
                <a:latin typeface="Arial" panose="020B0604020202020204" pitchFamily="34" charset="0"/>
                <a:cs typeface="Arial" panose="020B0604020202020204" pitchFamily="34" charset="0"/>
              </a:rPr>
              <a:t>Automatically handled preprocessing and feature engineering.</a:t>
            </a:r>
          </a:p>
          <a:p>
            <a:pPr marL="899435" lvl="2" indent="-305435"/>
            <a:r>
              <a:rPr lang="en-US" sz="1200" dirty="0">
                <a:latin typeface="Arial" panose="020B0604020202020204" pitchFamily="34" charset="0"/>
                <a:cs typeface="Arial" panose="020B0604020202020204" pitchFamily="34" charset="0"/>
              </a:rPr>
              <a:t>Trained multiple models using techniques like cross-validation.</a:t>
            </a:r>
          </a:p>
          <a:p>
            <a:pPr marL="899435" lvl="2" indent="-305435"/>
            <a:r>
              <a:rPr lang="en-US" sz="1200" dirty="0">
                <a:latin typeface="Arial" panose="020B0604020202020204" pitchFamily="34" charset="0"/>
                <a:cs typeface="Arial" panose="020B0604020202020204" pitchFamily="34" charset="0"/>
              </a:rPr>
              <a:t>Evaluated models based on accuracy and precision.</a:t>
            </a:r>
          </a:p>
          <a:p>
            <a:pPr marL="629435" lvl="1" indent="-305435"/>
            <a:r>
              <a:rPr lang="en-US" sz="1300" dirty="0">
                <a:latin typeface="Arial" panose="020B0604020202020204" pitchFamily="34" charset="0"/>
                <a:cs typeface="Arial" panose="020B0604020202020204" pitchFamily="34" charset="0"/>
              </a:rPr>
              <a:t>The top-ranked model was saved and promoted for deployment.</a:t>
            </a:r>
            <a:endParaRPr lang="en-IN" sz="1300" dirty="0">
              <a:latin typeface="Arial" panose="020B0604020202020204" pitchFamily="34" charset="0"/>
              <a:cs typeface="Arial" panose="020B0604020202020204" pitchFamily="34" charset="0"/>
            </a:endParaRPr>
          </a:p>
          <a:p>
            <a:pPr marL="305435" indent="-305435"/>
            <a:r>
              <a:rPr lang="en-IN" sz="1400" b="1" dirty="0">
                <a:latin typeface="Arial" panose="020B0604020202020204" pitchFamily="34" charset="0"/>
                <a:ea typeface="+mn-lt"/>
                <a:cs typeface="Arial" panose="020B0604020202020204" pitchFamily="34" charset="0"/>
              </a:rPr>
              <a:t>Prediction Process:</a:t>
            </a:r>
          </a:p>
          <a:p>
            <a:pPr marL="629435" lvl="1" indent="-305435"/>
            <a:r>
              <a:rPr lang="en-US" sz="1300" dirty="0">
                <a:latin typeface="Arial" panose="020B0604020202020204" pitchFamily="34" charset="0"/>
                <a:cs typeface="Arial" panose="020B0604020202020204" pitchFamily="34" charset="0"/>
              </a:rPr>
              <a:t>After deployment, the model receives real-time machine sensor data.</a:t>
            </a:r>
          </a:p>
          <a:p>
            <a:pPr marL="629435" lvl="1" indent="-305435"/>
            <a:r>
              <a:rPr lang="en-US" sz="1300" dirty="0">
                <a:latin typeface="Arial" panose="020B0604020202020204" pitchFamily="34" charset="0"/>
                <a:cs typeface="Arial" panose="020B0604020202020204" pitchFamily="34" charset="0"/>
              </a:rPr>
              <a:t>Based on the input, it predicts the type of failure that might occur.</a:t>
            </a:r>
          </a:p>
          <a:p>
            <a:pPr marL="629435" lvl="1" indent="-305435"/>
            <a:r>
              <a:rPr lang="en-US" sz="1300" dirty="0">
                <a:latin typeface="Arial" panose="020B0604020202020204" pitchFamily="34" charset="0"/>
                <a:cs typeface="Arial" panose="020B0604020202020204" pitchFamily="34" charset="0"/>
              </a:rPr>
              <a:t>This helps in taking preventive action before the actual failure happens.</a:t>
            </a:r>
          </a:p>
          <a:p>
            <a:pPr marL="305435" indent="-305435"/>
            <a:r>
              <a:rPr lang="en-US" sz="1400" b="1" dirty="0">
                <a:latin typeface="Arial" panose="020B0604020202020204" pitchFamily="34" charset="0"/>
                <a:cs typeface="Arial" panose="020B0604020202020204" pitchFamily="34" charset="0"/>
              </a:rPr>
              <a:t>Deployment :</a:t>
            </a:r>
          </a:p>
          <a:p>
            <a:pPr marL="629435" lvl="1" indent="-305435"/>
            <a:r>
              <a:rPr lang="en-US" sz="1300" dirty="0">
                <a:latin typeface="Arial" panose="020B0604020202020204" pitchFamily="34" charset="0"/>
                <a:cs typeface="Arial" panose="020B0604020202020204" pitchFamily="34" charset="0"/>
              </a:rPr>
              <a:t>The selected model was:</a:t>
            </a:r>
          </a:p>
          <a:p>
            <a:pPr marL="899435" lvl="2" indent="-305435"/>
            <a:r>
              <a:rPr lang="en-US" sz="1200" dirty="0">
                <a:latin typeface="Arial" panose="020B0604020202020204" pitchFamily="34" charset="0"/>
                <a:cs typeface="Arial" panose="020B0604020202020204" pitchFamily="34" charset="0"/>
              </a:rPr>
              <a:t>Promoted to a </a:t>
            </a:r>
            <a:r>
              <a:rPr lang="en-US" sz="1200" b="1" dirty="0">
                <a:latin typeface="Arial" panose="020B0604020202020204" pitchFamily="34" charset="0"/>
                <a:cs typeface="Arial" panose="020B0604020202020204" pitchFamily="34" charset="0"/>
              </a:rPr>
              <a:t>Deployment Space </a:t>
            </a:r>
            <a:r>
              <a:rPr lang="en-US" sz="1200" dirty="0">
                <a:latin typeface="Arial" panose="020B0604020202020204" pitchFamily="34" charset="0"/>
                <a:cs typeface="Arial" panose="020B0604020202020204" pitchFamily="34" charset="0"/>
              </a:rPr>
              <a:t>on IBM Cloud.</a:t>
            </a:r>
          </a:p>
          <a:p>
            <a:pPr marL="899435" lvl="2" indent="-305435"/>
            <a:r>
              <a:rPr lang="en-US" sz="1200" dirty="0">
                <a:latin typeface="Arial" panose="020B0604020202020204" pitchFamily="34" charset="0"/>
                <a:cs typeface="Arial" panose="020B0604020202020204" pitchFamily="34" charset="0"/>
              </a:rPr>
              <a:t>Deployed as an </a:t>
            </a:r>
            <a:r>
              <a:rPr lang="en-US" sz="1200" b="1" dirty="0">
                <a:latin typeface="Arial" panose="020B0604020202020204" pitchFamily="34" charset="0"/>
                <a:cs typeface="Arial" panose="020B0604020202020204" pitchFamily="34" charset="0"/>
              </a:rPr>
              <a:t>Online Web Service </a:t>
            </a:r>
            <a:r>
              <a:rPr lang="en-US" sz="1200" dirty="0">
                <a:latin typeface="Arial" panose="020B0604020202020204" pitchFamily="34" charset="0"/>
                <a:cs typeface="Arial" panose="020B0604020202020204" pitchFamily="34" charset="0"/>
              </a:rPr>
              <a:t>using Watsonx.ai.</a:t>
            </a:r>
          </a:p>
          <a:p>
            <a:pPr marL="629435" lvl="1" indent="-305435"/>
            <a:r>
              <a:rPr lang="en-US" sz="1300" dirty="0">
                <a:latin typeface="Arial" panose="020B0604020202020204" pitchFamily="34" charset="0"/>
                <a:cs typeface="Arial" panose="020B0604020202020204" pitchFamily="34" charset="0"/>
              </a:rPr>
              <a:t>Users can test the deployed model by sending new machine data and getting predicted failure types instantly.</a:t>
            </a:r>
          </a:p>
        </p:txBody>
      </p:sp>
    </p:spTree>
    <p:extLst>
      <p:ext uri="{BB962C8B-B14F-4D97-AF65-F5344CB8AC3E}">
        <p14:creationId xmlns:p14="http://schemas.microsoft.com/office/powerpoint/2010/main" val="1065026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A47C1860-8826-C309-A8AA-E67D8018433A}"/>
              </a:ext>
            </a:extLst>
          </p:cNvPr>
          <p:cNvPicPr>
            <a:picLocks noGrp="1" noChangeAspect="1"/>
          </p:cNvPicPr>
          <p:nvPr>
            <p:ph idx="1"/>
          </p:nvPr>
        </p:nvPicPr>
        <p:blipFill>
          <a:blip r:embed="rId2"/>
          <a:stretch>
            <a:fillRect/>
          </a:stretch>
        </p:blipFill>
        <p:spPr>
          <a:xfrm>
            <a:off x="581025" y="1331235"/>
            <a:ext cx="11029950" cy="4614630"/>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purl.org/dc/terms/"/>
    <ds:schemaRef ds:uri="9162bd5b-4ed9-4da3-b376-05204580ba3f"/>
    <ds:schemaRef ds:uri="http://purl.org/dc/dcmitype/"/>
    <ds:schemaRef ds:uri="http://schemas.openxmlformats.org/package/2006/metadata/core-properties"/>
    <ds:schemaRef ds:uri="c0fa2617-96bd-425d-8578-e93563fe37c5"/>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163</TotalTime>
  <Words>1066</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Franklin Gothic Book</vt:lpstr>
      <vt:lpstr>Franklin Gothic Demi</vt:lpstr>
      <vt:lpstr>Wingdings</vt:lpstr>
      <vt:lpstr>Wingdings 2</vt:lpstr>
      <vt:lpstr>DividendVTI</vt:lpstr>
      <vt:lpstr>Predictive Maintenance of Industrial Machinery</vt:lpstr>
      <vt:lpstr>OUTLINE</vt:lpstr>
      <vt:lpstr>Problem Statement</vt:lpstr>
      <vt:lpstr>Proposed Solution</vt:lpstr>
      <vt:lpstr>Proposed Solution</vt:lpstr>
      <vt:lpstr>System  Approach</vt:lpstr>
      <vt:lpstr>Algorithm &amp; Deployment</vt:lpstr>
      <vt:lpstr>Algorithm &amp; Deployment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Shruti Gaikwad</cp:lastModifiedBy>
  <cp:revision>27</cp:revision>
  <cp:lastPrinted>2025-08-03T17:38:40Z</cp:lastPrinted>
  <dcterms:created xsi:type="dcterms:W3CDTF">2021-05-26T16:50:10Z</dcterms:created>
  <dcterms:modified xsi:type="dcterms:W3CDTF">2025-08-04T04:58:22Z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