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75" autoAdjust="0"/>
  </p:normalViewPr>
  <p:slideViewPr>
    <p:cSldViewPr>
      <p:cViewPr>
        <p:scale>
          <a:sx n="66" d="100"/>
          <a:sy n="66" d="100"/>
        </p:scale>
        <p:origin x="780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149E-7D83-4BE7-B2CC-CE58A9DA06E5}" type="datetimeFigureOut">
              <a:rPr lang="en-IN" smtClean="0"/>
              <a:t>28-10-2015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BEA9-20DB-4039-89FB-5C2E8590F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62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149E-7D83-4BE7-B2CC-CE58A9DA06E5}" type="datetimeFigureOut">
              <a:rPr lang="en-IN" smtClean="0"/>
              <a:t>28-10-2015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BEA9-20DB-4039-89FB-5C2E8590F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93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149E-7D83-4BE7-B2CC-CE58A9DA06E5}" type="datetimeFigureOut">
              <a:rPr lang="en-IN" smtClean="0"/>
              <a:t>28-10-2015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BEA9-20DB-4039-89FB-5C2E8590F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76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149E-7D83-4BE7-B2CC-CE58A9DA06E5}" type="datetimeFigureOut">
              <a:rPr lang="en-IN" smtClean="0"/>
              <a:t>28-10-2015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BEA9-20DB-4039-89FB-5C2E8590F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88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149E-7D83-4BE7-B2CC-CE58A9DA06E5}" type="datetimeFigureOut">
              <a:rPr lang="en-IN" smtClean="0"/>
              <a:t>28-10-2015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BEA9-20DB-4039-89FB-5C2E8590F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77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149E-7D83-4BE7-B2CC-CE58A9DA06E5}" type="datetimeFigureOut">
              <a:rPr lang="en-IN" smtClean="0"/>
              <a:t>28-10-2015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BEA9-20DB-4039-89FB-5C2E8590F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06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149E-7D83-4BE7-B2CC-CE58A9DA06E5}" type="datetimeFigureOut">
              <a:rPr lang="en-IN" smtClean="0"/>
              <a:t>28-10-2015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BEA9-20DB-4039-89FB-5C2E8590F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20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149E-7D83-4BE7-B2CC-CE58A9DA06E5}" type="datetimeFigureOut">
              <a:rPr lang="en-IN" smtClean="0"/>
              <a:t>28-10-2015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BEA9-20DB-4039-89FB-5C2E8590F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38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149E-7D83-4BE7-B2CC-CE58A9DA06E5}" type="datetimeFigureOut">
              <a:rPr lang="en-IN" smtClean="0"/>
              <a:t>28-10-2015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BEA9-20DB-4039-89FB-5C2E8590F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48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149E-7D83-4BE7-B2CC-CE58A9DA06E5}" type="datetimeFigureOut">
              <a:rPr lang="en-IN" smtClean="0"/>
              <a:t>28-10-2015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BEA9-20DB-4039-89FB-5C2E8590F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66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149E-7D83-4BE7-B2CC-CE58A9DA06E5}" type="datetimeFigureOut">
              <a:rPr lang="en-IN" smtClean="0"/>
              <a:t>28-10-2015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BEA9-20DB-4039-89FB-5C2E8590F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54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100149E-7D83-4BE7-B2CC-CE58A9DA06E5}" type="datetimeFigureOut">
              <a:rPr lang="en-IN" smtClean="0"/>
              <a:t>28-10-2015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937EBEA9-20DB-4039-89FB-5C2E8590F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53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260648"/>
            <a:ext cx="6600451" cy="2262781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LANDSLIDE DETECTION </a:t>
            </a:r>
            <a:r>
              <a:rPr lang="en-US" sz="32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/>
            </a:r>
            <a:br>
              <a:rPr lang="en-US" sz="32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US" sz="32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AND</a:t>
            </a:r>
            <a:br>
              <a:rPr lang="en-US" sz="32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US" sz="32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COMMUNICATION NETWORKS</a:t>
            </a:r>
            <a:endParaRPr lang="en-IN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7824" y="3501008"/>
            <a:ext cx="6625406" cy="2808312"/>
          </a:xfrm>
        </p:spPr>
        <p:txBody>
          <a:bodyPr>
            <a:noAutofit/>
          </a:bodyPr>
          <a:lstStyle/>
          <a:p>
            <a:r>
              <a:rPr lang="en-US" b="1" i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Presented by </a:t>
            </a:r>
          </a:p>
          <a:p>
            <a:r>
              <a:rPr lang="en-US" b="1" dirty="0">
                <a:latin typeface="Arial Narrow" panose="020B0606020202030204" pitchFamily="34" charset="0"/>
              </a:rPr>
              <a:t>	</a:t>
            </a:r>
            <a:r>
              <a:rPr lang="en-US" b="1" dirty="0" smtClean="0">
                <a:latin typeface="Arial Narrow" panose="020B0606020202030204" pitchFamily="34" charset="0"/>
              </a:rPr>
              <a:t>	   </a:t>
            </a:r>
            <a:r>
              <a:rPr lang="en-US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Group </a:t>
            </a:r>
            <a:r>
              <a:rPr lang="en-US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E1-6</a:t>
            </a:r>
          </a:p>
          <a:p>
            <a:r>
              <a:rPr lang="en-US" b="1" dirty="0" smtClean="0">
                <a:latin typeface="Arial Narrow" panose="020B0606020202030204" pitchFamily="34" charset="0"/>
              </a:rPr>
              <a:t>                </a:t>
            </a:r>
            <a:r>
              <a:rPr lang="en-US" b="1" dirty="0" smtClean="0">
                <a:latin typeface="Arial Narrow" panose="020B0606020202030204" pitchFamily="34" charset="0"/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Aniket</a:t>
            </a:r>
            <a:r>
              <a:rPr lang="en-US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Doke</a:t>
            </a:r>
            <a:r>
              <a:rPr lang="en-US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                               </a:t>
            </a:r>
            <a:r>
              <a:rPr lang="en-US" b="1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12103A0058</a:t>
            </a:r>
          </a:p>
          <a:p>
            <a:r>
              <a:rPr lang="en-US" b="1" dirty="0" smtClean="0">
                <a:latin typeface="Arial Narrow" panose="020B0606020202030204" pitchFamily="34" charset="0"/>
              </a:rPr>
              <a:t>               </a:t>
            </a:r>
            <a:r>
              <a:rPr lang="en-US" b="1" dirty="0" smtClean="0">
                <a:latin typeface="Arial Narrow" panose="020B0606020202030204" pitchFamily="34" charset="0"/>
              </a:rPr>
              <a:t>   </a:t>
            </a:r>
            <a:r>
              <a:rPr lang="en-US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Vishwajeet</a:t>
            </a:r>
            <a:r>
              <a:rPr lang="en-US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Lokhande</a:t>
            </a:r>
            <a:r>
              <a:rPr lang="en-US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               </a:t>
            </a:r>
            <a:r>
              <a:rPr lang="en-US" b="1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12103A0051</a:t>
            </a:r>
          </a:p>
          <a:p>
            <a:r>
              <a:rPr lang="en-US" b="1" dirty="0" smtClean="0">
                <a:latin typeface="Arial Narrow" panose="020B0606020202030204" pitchFamily="34" charset="0"/>
              </a:rPr>
              <a:t>                  </a:t>
            </a:r>
            <a:r>
              <a:rPr lang="en-US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Mayank </a:t>
            </a:r>
            <a:r>
              <a:rPr lang="en-US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Kashyap                       </a:t>
            </a:r>
            <a:r>
              <a:rPr lang="en-US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12103A0049</a:t>
            </a:r>
            <a:endParaRPr lang="en-IN" b="1" dirty="0" smtClean="0">
              <a:solidFill>
                <a:srgbClr val="00B0F0"/>
              </a:solidFill>
              <a:latin typeface="Arial Narrow" panose="020B0606020202030204" pitchFamily="34" charset="0"/>
            </a:endParaRPr>
          </a:p>
          <a:p>
            <a:r>
              <a:rPr lang="en-US" b="1" dirty="0" smtClean="0">
                <a:latin typeface="Arial Narrow" panose="020B0606020202030204" pitchFamily="34" charset="0"/>
              </a:rPr>
              <a:t>                  </a:t>
            </a:r>
            <a:r>
              <a:rPr lang="en-US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Sushant </a:t>
            </a:r>
            <a:r>
              <a:rPr lang="en-US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Gajankush</a:t>
            </a:r>
            <a:r>
              <a:rPr lang="en-US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                  </a:t>
            </a:r>
            <a:r>
              <a:rPr lang="en-US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12103A0036</a:t>
            </a:r>
            <a:endParaRPr lang="en-US" b="1" dirty="0" smtClean="0">
              <a:solidFill>
                <a:srgbClr val="00B0F0"/>
              </a:solidFill>
              <a:latin typeface="Arial Narrow" panose="020B0606020202030204" pitchFamily="34" charset="0"/>
            </a:endParaRPr>
          </a:p>
          <a:p>
            <a:pPr algn="l"/>
            <a:r>
              <a:rPr lang="en-US" b="1" dirty="0" smtClean="0">
                <a:latin typeface="Arial Narrow" panose="020B0606020202030204" pitchFamily="34" charset="0"/>
              </a:rPr>
              <a:t>             </a:t>
            </a:r>
            <a:endParaRPr lang="en-IN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21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23836"/>
            <a:ext cx="2210612" cy="4601183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Arial Narrow" panose="020B0606020202030204" pitchFamily="34" charset="0"/>
              </a:rPr>
              <a:t>Scope</a:t>
            </a:r>
            <a:endParaRPr lang="en-IN" sz="2800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The project will consist of </a:t>
            </a:r>
            <a:r>
              <a:rPr lang="en-GB" sz="1800" dirty="0">
                <a:solidFill>
                  <a:srgbClr val="00B0F0"/>
                </a:solidFill>
                <a:latin typeface="Arial Narrow" pitchFamily="34" charset="0"/>
              </a:rPr>
              <a:t>real-time monitoring and detection of landslides 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along railway lines in landslide prone hilly areas and to establish strong communication networks between landslide affected area, control rooms, railways and people. </a:t>
            </a:r>
            <a:endParaRPr lang="en-IN" sz="18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Smart autonomous self powered wireless sensor networks based </a:t>
            </a:r>
            <a:r>
              <a:rPr lang="en-US" sz="1800" dirty="0">
                <a:solidFill>
                  <a:srgbClr val="00B0F0"/>
                </a:solidFill>
                <a:latin typeface="Arial Narrow" pitchFamily="34" charset="0"/>
              </a:rPr>
              <a:t>low-cost landslide detection system is under the development scheme of Indian Railways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which will be incorporated within the landslide prone areas saving the lives of thousands due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to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instant signals of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warning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.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Has further scope </a:t>
            </a:r>
            <a:r>
              <a:rPr lang="en-US" sz="1800" dirty="0" smtClean="0">
                <a:solidFill>
                  <a:srgbClr val="00B0F0"/>
                </a:solidFill>
                <a:latin typeface="Arial Narrow" pitchFamily="34" charset="0"/>
              </a:rPr>
              <a:t>for implementation in other similar natural disasters such as highways and in snowy regions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where avalanches occur very often. 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114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Arial Narrow" pitchFamily="34" charset="0"/>
              </a:rPr>
              <a:t>Latest Technologies for prediction and detection of Landslides</a:t>
            </a:r>
            <a:endParaRPr lang="en-IN" sz="2800" b="1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Arial Narrow" pitchFamily="34" charset="0"/>
              </a:rPr>
              <a:t> </a:t>
            </a:r>
            <a:r>
              <a:rPr lang="en-US" sz="2000" b="1" dirty="0" smtClean="0">
                <a:latin typeface="Arial Narrow" pitchFamily="34" charset="0"/>
              </a:rPr>
              <a:t>     </a:t>
            </a:r>
            <a:r>
              <a:rPr lang="en-US" sz="2000" b="1" u="sng" dirty="0" smtClean="0">
                <a:solidFill>
                  <a:schemeClr val="tx1"/>
                </a:solidFill>
                <a:latin typeface="Arial Narrow" pitchFamily="34" charset="0"/>
              </a:rPr>
              <a:t>FIBRE OPTIC SENSORS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Fiber-optic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 sensors embedded in shallow trenches within slopes could help detect and monitor both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large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landslides and slow slope movements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.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Fiber-optic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sensors are more robust, economical and sensitive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.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Distributed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optical fiber sensors can act as a ‘nervous system' of slopes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by measuring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the tensile strain of the soil they're embedded within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</a:t>
            </a:r>
            <a:r>
              <a:rPr lang="en-US" sz="2000" b="1" u="sng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WIRELESS SENSOR NETWORKS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Design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of some wireless sensor monitoring nodes are distributed on the hillside</a:t>
            </a:r>
            <a:endParaRPr lang="en-IN" sz="20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This design combines GSM wireless communication technology and wireless sensor network, it have completed the work from the system solution to the whole process of software and hardware design.</a:t>
            </a:r>
          </a:p>
        </p:txBody>
      </p:sp>
    </p:spTree>
    <p:extLst>
      <p:ext uri="{BB962C8B-B14F-4D97-AF65-F5344CB8AC3E}">
        <p14:creationId xmlns:p14="http://schemas.microsoft.com/office/powerpoint/2010/main" val="3563198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364940" y="2348880"/>
            <a:ext cx="45610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800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Thank You</a:t>
            </a:r>
            <a:endParaRPr lang="en-IN" sz="8800" dirty="0">
              <a:solidFill>
                <a:srgbClr val="00B0F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796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62" y="1020151"/>
            <a:ext cx="3080894" cy="460118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Narrow" panose="020B0606020202030204" pitchFamily="34" charset="0"/>
              </a:rPr>
              <a:t>Introduction</a:t>
            </a:r>
            <a:endParaRPr lang="en-IN" sz="2800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3163" y="5589240"/>
            <a:ext cx="6165302" cy="680727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A landslide is an catastrophic event where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a block of earthen mass slides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downhill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and disrupts transport pathways. 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Landslides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cause colossal property damage, pose a threat to railway lines and highways in hilly regions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.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                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b="1" u="sng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  <a:p>
            <a:r>
              <a:rPr lang="en-US" b="1" u="sng" dirty="0" smtClean="0">
                <a:solidFill>
                  <a:schemeClr val="tx1"/>
                </a:solidFill>
                <a:latin typeface="Arial Narrow" pitchFamily="34" charset="0"/>
              </a:rPr>
              <a:t>Causes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: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Earthquake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Seismic activity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Intense Rainfall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Land use (e.g. construction of roads, farms,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      houses)</a:t>
            </a:r>
            <a:endParaRPr lang="en-IN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  <a:p>
            <a:pPr marL="457200" indent="-457200">
              <a:buAutoNum type="arabicPeriod" startAt="5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Soil Erosion and many more…</a:t>
            </a:r>
          </a:p>
          <a:p>
            <a:pPr marL="0" indent="0">
              <a:buNone/>
            </a:pPr>
            <a:endParaRPr lang="en-US" sz="1600" dirty="0" smtClean="0">
              <a:latin typeface="Arial Narrow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Arial Narrow" pitchFamily="34" charset="0"/>
              </a:rPr>
              <a:t>      </a:t>
            </a:r>
            <a:endParaRPr lang="en-US" sz="1600" dirty="0" smtClean="0">
              <a:latin typeface="Arial Narrow" pitchFamily="34" charset="0"/>
            </a:endParaRP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IN" sz="1600" dirty="0"/>
              <a:t>Diagram illustrating the resistance to, and causes of, movement in a slope system consisting of an unstable block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96" y="4298716"/>
            <a:ext cx="2590059" cy="197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8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Arial Narrow" panose="020B0606020202030204" pitchFamily="34" charset="0"/>
              </a:rPr>
              <a:t>Aims and Objectives</a:t>
            </a:r>
            <a:endParaRPr lang="en-IN" sz="2800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To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detect landslide using laser line break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sensor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and to effectively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alert the railway control room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 in the shortest possible time.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To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establish wireless communication networks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 among landslide affected area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, control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rooms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, railways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and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provide support to disaster management authorities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.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To trigger immediate and fast mitigation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activities in order to save as many lives as possible.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To effectively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predict the occurrence of a landslide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using proximity sensor nodes (FUTURE SCOPE)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To efficiently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monitor railroad signals and to turn it red whenever a landslide has been detected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.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81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5" y="1124744"/>
            <a:ext cx="2552261" cy="504056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Narrow" panose="020B0606020202030204" pitchFamily="34" charset="0"/>
              </a:rPr>
              <a:t>Methodology</a:t>
            </a:r>
            <a:r>
              <a:rPr lang="en-US" sz="2800" b="1" u="sng" dirty="0" smtClean="0">
                <a:latin typeface="Arial Narrow" panose="020B0606020202030204" pitchFamily="34" charset="0"/>
              </a:rPr>
              <a:t/>
            </a:r>
            <a:br>
              <a:rPr lang="en-US" sz="2800" b="1" u="sng" dirty="0" smtClean="0">
                <a:latin typeface="Arial Narrow" panose="020B0606020202030204" pitchFamily="34" charset="0"/>
              </a:rPr>
            </a:br>
            <a:r>
              <a:rPr lang="en-US" sz="2800" b="1" u="sng" dirty="0" smtClean="0">
                <a:latin typeface="Arial Narrow" panose="020B0606020202030204" pitchFamily="34" charset="0"/>
              </a:rPr>
              <a:t/>
            </a:r>
            <a:br>
              <a:rPr lang="en-US" sz="2800" b="1" u="sng" dirty="0" smtClean="0">
                <a:latin typeface="Arial Narrow" panose="020B0606020202030204" pitchFamily="34" charset="0"/>
              </a:rPr>
            </a:br>
            <a:r>
              <a:rPr lang="en-US" sz="1800" b="1" u="sng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en-US" sz="1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The role of each component is explained here</a:t>
            </a:r>
            <a:r>
              <a:rPr lang="en-US" sz="18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)</a:t>
            </a:r>
            <a:endParaRPr lang="en-IN" sz="1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5776" y="548680"/>
            <a:ext cx="6264696" cy="609329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Laser Line Break Sensor :</a:t>
            </a:r>
          </a:p>
          <a:p>
            <a:pPr>
              <a:buFont typeface="+mj-lt"/>
              <a:buAutoNum type="alphaLcPeriod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Constant laser beam is always active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and running, power sourced from solar cells installed (FUTURE SCOPE)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>
              <a:buFont typeface="+mj-lt"/>
              <a:buAutoNum type="alphaL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The sensor nodes are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encased in a protective cylindrical structure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that is rigid and doesn’t allow low weights to trigger an alert by making sure the beam stays intact. </a:t>
            </a:r>
          </a:p>
          <a:p>
            <a:pPr>
              <a:buFont typeface="+mj-lt"/>
              <a:buAutoNum type="alphaL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This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encasing also ensures environmental protection of the sensors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and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breaks under extremely high pressure thus setting off an alert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.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Microcontroller Board :</a:t>
            </a:r>
          </a:p>
          <a:p>
            <a:pPr>
              <a:buFont typeface="+mj-lt"/>
              <a:buAutoNum type="alphaL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Laser line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system is connected to ADC and the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digital signal is sent to microcontroller for processing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.</a:t>
            </a:r>
          </a:p>
          <a:p>
            <a:pPr>
              <a:buFont typeface="+mj-lt"/>
              <a:buAutoNum type="alphaL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We will be using an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Arduino Uno/Mega Board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 for this purpose as it allows creative freedom; which guarantees improvements and additional changes.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ZigBee Wireless </a:t>
            </a:r>
            <a:r>
              <a:rPr lang="en-US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</a:t>
            </a:r>
            <a:r>
              <a:rPr lang="en-US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odule:</a:t>
            </a:r>
          </a:p>
          <a:p>
            <a:pPr>
              <a:buFont typeface="+mj-lt"/>
              <a:buAutoNum type="alphaL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This wireless module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is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used to transmit this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signal and is coupled with the microcontroller board.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  <a:p>
            <a:pPr>
              <a:buFont typeface="+mj-lt"/>
              <a:buAutoNum type="alphaL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Information is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then received by nearest control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room through necessary software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.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97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Arial Narrow" panose="020B0606020202030204" pitchFamily="34" charset="0"/>
              </a:rPr>
              <a:t>Data Flow</a:t>
            </a:r>
            <a:br>
              <a:rPr lang="en-US" sz="2800" b="1" dirty="0" smtClean="0">
                <a:latin typeface="Arial Narrow" panose="020B0606020202030204" pitchFamily="34" charset="0"/>
              </a:rPr>
            </a:br>
            <a:r>
              <a:rPr lang="en-US" sz="2800" b="1" dirty="0" smtClean="0">
                <a:latin typeface="Arial Narrow" panose="020B0606020202030204" pitchFamily="34" charset="0"/>
              </a:rPr>
              <a:t>Diagram</a:t>
            </a:r>
            <a:endParaRPr lang="en-IN" sz="2800" b="1" dirty="0">
              <a:latin typeface="Arial Narrow" panose="020B0606020202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692696"/>
            <a:ext cx="6757896" cy="5400600"/>
          </a:xfrm>
        </p:spPr>
      </p:pic>
    </p:spTree>
    <p:extLst>
      <p:ext uri="{BB962C8B-B14F-4D97-AF65-F5344CB8AC3E}">
        <p14:creationId xmlns:p14="http://schemas.microsoft.com/office/powerpoint/2010/main" val="152589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6259"/>
            <a:ext cx="2520280" cy="4865482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Hardware Requirements:</a:t>
            </a:r>
            <a:br>
              <a:rPr lang="en-IN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IN" b="1" dirty="0">
                <a:solidFill>
                  <a:schemeClr val="bg1"/>
                </a:solidFill>
                <a:latin typeface="Arial Narrow" panose="020B0606020202030204" pitchFamily="34" charset="0"/>
              </a:rPr>
              <a:t/>
            </a:r>
            <a:br>
              <a:rPr lang="en-IN" b="1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IN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/>
            </a:r>
            <a:br>
              <a:rPr lang="en-IN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IN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/>
            </a:r>
            <a:br>
              <a:rPr lang="en-IN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IN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Laser Line Break Sensor</a:t>
            </a:r>
            <a:endParaRPr lang="en-IN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35" y="220477"/>
            <a:ext cx="4028677" cy="273951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924944"/>
            <a:ext cx="4538796" cy="3173008"/>
          </a:xfrm>
          <a:prstGeom prst="rect">
            <a:avLst/>
          </a:prstGeom>
        </p:spPr>
      </p:pic>
      <p:cxnSp>
        <p:nvCxnSpPr>
          <p:cNvPr id="23" name="Elbow Connector 22"/>
          <p:cNvCxnSpPr>
            <a:stCxn id="2" idx="3"/>
            <a:endCxn id="6" idx="1"/>
          </p:cNvCxnSpPr>
          <p:nvPr/>
        </p:nvCxnSpPr>
        <p:spPr>
          <a:xfrm flipV="1">
            <a:off x="2520280" y="1590234"/>
            <a:ext cx="2090755" cy="18387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3"/>
            <a:endCxn id="8" idx="1"/>
          </p:cNvCxnSpPr>
          <p:nvPr/>
        </p:nvCxnSpPr>
        <p:spPr>
          <a:xfrm>
            <a:off x="2520280" y="3429000"/>
            <a:ext cx="1835696" cy="10824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52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Arial Narrow" panose="020B0606020202030204" pitchFamily="34" charset="0"/>
              </a:rPr>
              <a:t>Hardware Requirements</a:t>
            </a:r>
            <a:r>
              <a:rPr lang="en-IN" sz="2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:</a:t>
            </a:r>
            <a:br>
              <a:rPr lang="en-IN" sz="2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IN" sz="2800" b="1" dirty="0">
                <a:solidFill>
                  <a:schemeClr val="bg1"/>
                </a:solidFill>
                <a:latin typeface="Arial Narrow" panose="020B0606020202030204" pitchFamily="34" charset="0"/>
              </a:rPr>
              <a:t/>
            </a:r>
            <a:br>
              <a:rPr lang="en-IN" sz="2800" b="1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IN" sz="2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/>
            </a:r>
            <a:br>
              <a:rPr lang="en-IN" sz="2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IN" sz="2800" b="1" dirty="0">
                <a:solidFill>
                  <a:schemeClr val="bg1"/>
                </a:solidFill>
                <a:latin typeface="Arial Narrow" panose="020B0606020202030204" pitchFamily="34" charset="0"/>
              </a:rPr>
              <a:t/>
            </a:r>
            <a:br>
              <a:rPr lang="en-IN" sz="2800" b="1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US" sz="2800" b="1" dirty="0" smtClean="0">
                <a:latin typeface="Arial Narrow" panose="020B0606020202030204" pitchFamily="34" charset="0"/>
              </a:rPr>
              <a:t/>
            </a:r>
            <a:br>
              <a:rPr lang="en-US" sz="2800" b="1" dirty="0" smtClean="0">
                <a:latin typeface="Arial Narrow" panose="020B0606020202030204" pitchFamily="34" charset="0"/>
              </a:rPr>
            </a:br>
            <a:r>
              <a:rPr lang="en-US" sz="2800" b="1" dirty="0" smtClean="0">
                <a:latin typeface="Arial Narrow" panose="020B0606020202030204" pitchFamily="34" charset="0"/>
              </a:rPr>
              <a:t>ZigBee </a:t>
            </a:r>
            <a:r>
              <a:rPr lang="en-US" sz="2800" b="1" dirty="0" smtClean="0">
                <a:latin typeface="Arial Narrow" panose="020B0606020202030204" pitchFamily="34" charset="0"/>
              </a:rPr>
              <a:t>Module</a:t>
            </a:r>
            <a:endParaRPr lang="en-IN" sz="2800" b="1" dirty="0">
              <a:latin typeface="Arial Narrow" panose="020B060602020203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32656"/>
            <a:ext cx="4114800" cy="275144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084097"/>
            <a:ext cx="4906888" cy="3096344"/>
          </a:xfrm>
        </p:spPr>
      </p:pic>
      <p:cxnSp>
        <p:nvCxnSpPr>
          <p:cNvPr id="4" name="Elbow Connector 3"/>
          <p:cNvCxnSpPr>
            <a:stCxn id="2" idx="3"/>
            <a:endCxn id="5" idx="1"/>
          </p:cNvCxnSpPr>
          <p:nvPr/>
        </p:nvCxnSpPr>
        <p:spPr>
          <a:xfrm flipV="1">
            <a:off x="2400301" y="1708377"/>
            <a:ext cx="2387723" cy="17160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2" idx="3"/>
            <a:endCxn id="6" idx="1"/>
          </p:cNvCxnSpPr>
          <p:nvPr/>
        </p:nvCxnSpPr>
        <p:spPr>
          <a:xfrm>
            <a:off x="2400301" y="3424430"/>
            <a:ext cx="1595635" cy="12078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05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8" y="1123838"/>
            <a:ext cx="2354629" cy="4601183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Arial Narrow" panose="020B0606020202030204" pitchFamily="34" charset="0"/>
              </a:rPr>
              <a:t>Hardware Requirements</a:t>
            </a:r>
            <a:r>
              <a:rPr lang="en-IN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:</a:t>
            </a:r>
            <a:br>
              <a:rPr lang="en-IN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IN" b="1" dirty="0">
                <a:solidFill>
                  <a:schemeClr val="bg1"/>
                </a:solidFill>
                <a:latin typeface="Arial Narrow" panose="020B0606020202030204" pitchFamily="34" charset="0"/>
              </a:rPr>
              <a:t/>
            </a:r>
            <a:br>
              <a:rPr lang="en-IN" b="1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IN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/>
            </a:r>
            <a:br>
              <a:rPr lang="en-IN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IN" b="1" dirty="0">
                <a:solidFill>
                  <a:schemeClr val="bg1"/>
                </a:solidFill>
                <a:latin typeface="Arial Narrow" panose="020B0606020202030204" pitchFamily="34" charset="0"/>
              </a:rPr>
              <a:t/>
            </a:r>
            <a:br>
              <a:rPr lang="en-IN" b="1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IN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Arduino Uno Board</a:t>
            </a:r>
            <a:br>
              <a:rPr lang="en-IN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</a:b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317" y="764704"/>
            <a:ext cx="6309385" cy="5328592"/>
          </a:xfrm>
        </p:spPr>
      </p:pic>
    </p:spTree>
    <p:extLst>
      <p:ext uri="{BB962C8B-B14F-4D97-AF65-F5344CB8AC3E}">
        <p14:creationId xmlns:p14="http://schemas.microsoft.com/office/powerpoint/2010/main" val="3982284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8" y="1123838"/>
            <a:ext cx="2582111" cy="460118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Narrow" pitchFamily="34" charset="0"/>
              </a:rPr>
              <a:t>Software Requirements</a:t>
            </a:r>
            <a:endParaRPr lang="en-IN" sz="2800" b="1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XCTU: Next Generation Configuration Platform for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Xbee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/RF Solutions by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Digi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 International</a:t>
            </a:r>
          </a:p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Arduino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Software</a:t>
            </a:r>
          </a:p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Use of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IoT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 concepts into making a website to alert authorities (Future scope)</a:t>
            </a:r>
            <a:endParaRPr lang="en-IN" sz="18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54729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209</TotalTime>
  <Words>500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Narrow</vt:lpstr>
      <vt:lpstr>Corbel</vt:lpstr>
      <vt:lpstr>Wingdings</vt:lpstr>
      <vt:lpstr>Wingdings 2</vt:lpstr>
      <vt:lpstr>幼圆</vt:lpstr>
      <vt:lpstr>Frame</vt:lpstr>
      <vt:lpstr>LANDSLIDE DETECTION  AND  COMMUNICATION NETWORKS</vt:lpstr>
      <vt:lpstr>Introduction</vt:lpstr>
      <vt:lpstr>Aims and Objectives</vt:lpstr>
      <vt:lpstr>Methodology  (The role of each component is explained here)</vt:lpstr>
      <vt:lpstr>Data Flow Diagram</vt:lpstr>
      <vt:lpstr>Hardware Requirements:    Laser Line Break Sensor</vt:lpstr>
      <vt:lpstr>Hardware Requirements:     ZigBee Module</vt:lpstr>
      <vt:lpstr>Hardware Requirements:    Arduino Uno Board </vt:lpstr>
      <vt:lpstr>Software Requirements</vt:lpstr>
      <vt:lpstr>Scope</vt:lpstr>
      <vt:lpstr>Latest Technologies for prediction and detection of Landslides</vt:lpstr>
      <vt:lpstr>    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LANDSLIDE DETECTION AND COMMUNICATION NETWORKS</dc:title>
  <dc:creator>Jubin Desai</dc:creator>
  <cp:lastModifiedBy>Mayank Kashyap</cp:lastModifiedBy>
  <cp:revision>27</cp:revision>
  <dcterms:created xsi:type="dcterms:W3CDTF">2015-10-28T06:24:10Z</dcterms:created>
  <dcterms:modified xsi:type="dcterms:W3CDTF">2015-10-28T15:31:45Z</dcterms:modified>
</cp:coreProperties>
</file>