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865E8E-AD38-4F9D-B7E2-93CF57AAC472}">
  <a:tblStyle styleId="{10865E8E-AD38-4F9D-B7E2-93CF57AAC4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bd9c3a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bd9c3a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19ba7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19ba7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accuracy and f1 for all 6?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d461f23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d461f23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d461f23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d461f23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19ba738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19ba738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4d461f23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4d461f23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d461f2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d461f2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d461f23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d461f2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d461f23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d461f23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d461f23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d461f23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222bf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222bf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19b212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19b212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19b212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19b212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d461f23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d461f23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d461f2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d461f2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gFdiXGPm1A-rHh72MG94NXsPSN6pIjdJ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hyperlink" Target="http://drive.google.com/file/d/1AZcdGyfiPGGTTPOLe0aNkAkR07QWQ6aA/view" TargetMode="External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madan44/covid19-patient-precondition-dataset-cleaned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Jd04z48Uo4gToYJ6xK8GoHEAIuRSOoO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AvJq0D2Ldn_bRt0mWKwhqaAi5sbr3e0C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5220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</a:rPr>
              <a:t>Analysis of COVID-19 Patients with Pre-Existing Conditions</a:t>
            </a:r>
            <a:endParaRPr sz="6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464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0">
                <a:solidFill>
                  <a:srgbClr val="000000"/>
                </a:solidFill>
              </a:rPr>
              <a:t>Alex Bass, Connie Cui, Peumali Surani Withanage, Seth Galluzzi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Balancing Our Data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7650" y="1441200"/>
            <a:ext cx="78909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175" y="1304750"/>
            <a:ext cx="3152226" cy="1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0" y="2352875"/>
            <a:ext cx="3834877" cy="26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125" y="1224350"/>
            <a:ext cx="2986775" cy="1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6812" y="2352875"/>
            <a:ext cx="3793288" cy="2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59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Results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7650" y="1295450"/>
            <a:ext cx="7824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We used machine learning to train three models with the original, unbalanced data and three models with balanced data that we created with oversampling.</a:t>
            </a:r>
            <a:endParaRPr sz="1700"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1071500" y="208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{10865E8E-AD38-4F9D-B7E2-93CF57AAC472}</a:tableStyleId>
              </a:tblPr>
              <a:tblGrid>
                <a:gridCol w="1750250"/>
                <a:gridCol w="1750250"/>
                <a:gridCol w="1750250"/>
                <a:gridCol w="1750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Original Dataset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0.9613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0.9559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0.9569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F1 Score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0.2424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0.2607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0.2769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23"/>
          <p:cNvGraphicFramePr/>
          <p:nvPr/>
        </p:nvGraphicFramePr>
        <p:xfrm>
          <a:off x="1071500" y="362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{10865E8E-AD38-4F9D-B7E2-93CF57AAC472}</a:tableStyleId>
              </a:tblPr>
              <a:tblGrid>
                <a:gridCol w="1750250"/>
                <a:gridCol w="1750250"/>
                <a:gridCol w="1750250"/>
                <a:gridCol w="1750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Balanced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Dataset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0.9148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0.9513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F1 Score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0.9147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0.9513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0.9519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1071500" y="3273475"/>
            <a:ext cx="735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*F1 Score = weighted average of Precision and Recall (takes both false positives and false negatives into account)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7650" y="61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Our Best Predictors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7650" y="1299150"/>
            <a:ext cx="40014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Using the optimal random forest classifier trained with our balanced data set, we determined patient type (inpatient vs outpatient), pneumonia, and age were the most important predictors.</a:t>
            </a:r>
            <a:endParaRPr sz="15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00" y="1299150"/>
            <a:ext cx="3845475" cy="36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400" y="2847450"/>
            <a:ext cx="2830872" cy="19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1461463" y="4801775"/>
            <a:ext cx="230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Same EDA visualization from slide7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7800" y="590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our Knowledge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7800" y="14412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To inform others of the impact pre-existing conditions have on COVID-19 patients, we chose to give the user the ability to explore different conditions and how they impact survival rates with a Command Line Interface (CLI):</a:t>
            </a:r>
            <a:endParaRPr sz="1200"/>
          </a:p>
        </p:txBody>
      </p:sp>
      <p:pic>
        <p:nvPicPr>
          <p:cNvPr id="181" name="Google Shape;181;p25" title="User Input and Prediction 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775" y="1230150"/>
            <a:ext cx="4147724" cy="3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5">
            <a:alphaModFix/>
          </a:blip>
          <a:srcRect b="0" l="0" r="0" t="37047"/>
          <a:stretch/>
        </p:blipFill>
        <p:spPr>
          <a:xfrm>
            <a:off x="842963" y="2972770"/>
            <a:ext cx="3167076" cy="7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950" y="4062395"/>
            <a:ext cx="316707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763" y="2687295"/>
            <a:ext cx="3267103" cy="2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766750" y="3666495"/>
            <a:ext cx="213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…….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60575" y="4053375"/>
            <a:ext cx="3335100" cy="53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27800" y="599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Man Hackandcough vs. Young Woman Febreze 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561800" y="1527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Old Man Hackandcough is a 79 year old male previously diagnosed with pneumonia. He was admitted into the hospital for further monitoring and treatment.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Based on our model, Old Man Hackandcough’s probability of survival is 65%</a:t>
            </a:r>
            <a:endParaRPr sz="1800"/>
          </a:p>
        </p:txBody>
      </p:sp>
      <p:sp>
        <p:nvSpPr>
          <p:cNvPr id="193" name="Google Shape;193;p26"/>
          <p:cNvSpPr txBox="1"/>
          <p:nvPr>
            <p:ph idx="2" type="body"/>
          </p:nvPr>
        </p:nvSpPr>
        <p:spPr>
          <a:xfrm>
            <a:off x="4641904" y="1527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Young Woman Febreze is a 24 year old female with no pre-existing health conditions who had an appointment at the hospital for a medical screening.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Based on our model, Young Woman Febreze’s probability of survival is 100%.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User Input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579888" y="1430863"/>
            <a:ext cx="3197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We used unit testing to ensure the user’s data would be properly documented.</a:t>
            </a:r>
            <a:endParaRPr sz="1800"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571757"/>
            <a:ext cx="3032651" cy="240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 title="Screen Recording 2021-12-04 at 9.43.41 A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7838" y="1233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7650" y="1441200"/>
            <a:ext cx="76887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aim of this project was to gain an understanding of how pre-existing conditions impact patients with COVID-19 in hospitals.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set out to accomplish this by comparing mortality rates, exploring visualizations, and making predictions using a data set obtained from the Mexican government.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learned that many pre-existing conditions impact COVID-19 patients.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Based on our model, we identified pneumonia, patient type, and age to be the most important when predicting the probability of survival.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then conveyed our understanding effectively by allowing the user to input different pre-existing </a:t>
            </a:r>
            <a:r>
              <a:rPr lang="en" sz="1700"/>
              <a:t>conditions</a:t>
            </a:r>
            <a:r>
              <a:rPr lang="en" sz="1700"/>
              <a:t> to obtain the probability of survival.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33075"/>
            <a:ext cx="715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Aim</a:t>
            </a:r>
            <a:endParaRPr sz="24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868275"/>
            <a:ext cx="76887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 aim of this project is to gain an understanding of how pre-existing medical conditions impact COVID-19 patients in hospitals.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7650" y="2829888"/>
            <a:ext cx="645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Rationale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7650" y="3368700"/>
            <a:ext cx="78948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 will accomplish this by comparing the mortality rates of patients with pre-existing conditions to the mortality rates of patients without pre-existing conditions. 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 will then use our data to calculate the probability of survival for a new patient.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Data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set we are exploring was released by the Mexican government and contains information on hospitalized COVID-19 patients.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data includes variables such as age, sex, diabetes, pneumonia, and obesity.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Most of the data was categorical with 0 and 1 values.</a:t>
            </a:r>
            <a:endParaRPr sz="16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95550"/>
            <a:ext cx="8839204" cy="100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61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Though our data was relatively clean, we did complete some cleanup before creating visualizations.  For example, we dropped an unnamed column from the data set.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 also split the data into training and test sets to test our analysis and run our data through machine learning classifiers to determine the best model to make our predictions.</a:t>
            </a:r>
            <a:endParaRPr sz="15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" y="2763350"/>
            <a:ext cx="8991626" cy="11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10112"/>
          <a:stretch/>
        </p:blipFill>
        <p:spPr>
          <a:xfrm>
            <a:off x="1048650" y="4255950"/>
            <a:ext cx="7046699" cy="7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800" y="599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Key Visualizations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325" y="1372725"/>
            <a:ext cx="30135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9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596"/>
              <a:t>We used histograms, bar charts, and proportions to interpret our data effectively.</a:t>
            </a:r>
            <a:endParaRPr sz="7596"/>
          </a:p>
          <a:p>
            <a:pPr indent="-349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596"/>
              <a:t>Each of our visualizations was an opportunity to further our understanding of the data.</a:t>
            </a:r>
            <a:endParaRPr sz="759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 title="Screen Recording 2021-12-04 at 11.17.20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613" y="1301825"/>
            <a:ext cx="4574275" cy="34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800" y="601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Key Visualizations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25" y="1423150"/>
            <a:ext cx="4159026" cy="319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250" y="1308150"/>
            <a:ext cx="4835750" cy="349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7800" y="592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Key Visualizations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01" y="1623541"/>
            <a:ext cx="4285900" cy="295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900" y="1586038"/>
            <a:ext cx="4338801" cy="3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7800" y="601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from Visualizations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7800" y="1608225"/>
            <a:ext cx="38766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Fortunately, one major issue with our data was the large number of survivors!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To prevent Type II error, we created a balanced dataset with oversampling techniques.</a:t>
            </a:r>
            <a:endParaRPr sz="24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608225"/>
            <a:ext cx="4191400" cy="28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7650" y="60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650" y="1393200"/>
            <a:ext cx="32841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We used machine learning to train three models with the original, unbalanced data and three models with balanced data that we created with oversampling.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Classifiers used: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Logistic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Decision Tree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Forest</a:t>
            </a:r>
            <a:endParaRPr sz="1600"/>
          </a:p>
        </p:txBody>
      </p:sp>
      <p:pic>
        <p:nvPicPr>
          <p:cNvPr id="146" name="Google Shape;146;p21" title="Screen Recording 2021-12-04 at 1.33.32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274" y="1221400"/>
            <a:ext cx="4589450" cy="34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