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Montserrat Medium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guo5OFjpIiXrSINoW7vYEHoj5K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MontserratMedium-italic.fntdata"/><Relationship Id="rId27" Type="http://schemas.openxmlformats.org/officeDocument/2006/relationships/font" Target="fonts/Montserrat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-US" sz="1100">
                <a:solidFill>
                  <a:schemeClr val="lt2"/>
                </a:solidFill>
              </a:rPr>
              <a:t>A linear relationship</a:t>
            </a:r>
            <a:endParaRPr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-US" sz="1100">
                <a:solidFill>
                  <a:schemeClr val="lt2"/>
                </a:solidFill>
              </a:rPr>
              <a:t>Error terms normally distributed</a:t>
            </a:r>
            <a:endParaRPr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-US" sz="1100">
                <a:solidFill>
                  <a:schemeClr val="lt2"/>
                </a:solidFill>
              </a:rPr>
              <a:t>Constant variance</a:t>
            </a:r>
            <a:endParaRPr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-US" sz="1100">
                <a:solidFill>
                  <a:schemeClr val="lt2"/>
                </a:solidFill>
              </a:rPr>
              <a:t>Independent observations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2"/>
                </a:solidFill>
              </a:rPr>
              <a:t>Data indicated a simple linear regression model was nearly as  effective in predicting diabetes risk as our 5 predictor model. The AUC scores were 0.960 and 0.966, respectively.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2"/>
                </a:solidFill>
              </a:rPr>
              <a:t>The AUC scores were 0.960 and 0.966, respectively.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-US" sz="1100">
                <a:solidFill>
                  <a:schemeClr val="lt2"/>
                </a:solidFill>
              </a:rPr>
              <a:t>The data set we explored is within the faraway package in R and is called </a:t>
            </a:r>
            <a:r>
              <a:rPr i="1" lang="en-US" sz="1100">
                <a:solidFill>
                  <a:schemeClr val="lt2"/>
                </a:solidFill>
              </a:rPr>
              <a:t>diabetes.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-US" sz="1100">
                <a:solidFill>
                  <a:schemeClr val="lt2"/>
                </a:solidFill>
              </a:rPr>
              <a:t>The data set has 403 objects and 19 variables.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-US" sz="1100">
                <a:solidFill>
                  <a:schemeClr val="lt2"/>
                </a:solidFill>
              </a:rPr>
              <a:t>The data includes numeric continuous variables such as cholesterol, age, weight, and high density lipoprotein.  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-US" sz="1100">
                <a:solidFill>
                  <a:schemeClr val="lt2"/>
                </a:solidFill>
              </a:rPr>
              <a:t>The data also includes categorical variables such as gender, location, and frame.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sz="1100">
                <a:solidFill>
                  <a:schemeClr val="lt2"/>
                </a:solidFill>
              </a:rPr>
              <a:t>Though our data was relatively clean, we did complete some cleanup before creating visualizations.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sz="1100">
                <a:solidFill>
                  <a:schemeClr val="lt2"/>
                </a:solidFill>
              </a:rPr>
              <a:t>We dropped the id column and the second systolic and second diastolic blood pressure columns from the data set.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sz="1100">
                <a:solidFill>
                  <a:schemeClr val="lt2"/>
                </a:solidFill>
              </a:rPr>
              <a:t>We also filled the missing values in the remaining columns with the median of each column and added a categorical variable, </a:t>
            </a:r>
            <a:r>
              <a:rPr i="1" lang="en-US" sz="1100">
                <a:solidFill>
                  <a:schemeClr val="lt2"/>
                </a:solidFill>
              </a:rPr>
              <a:t>diabetes,</a:t>
            </a:r>
            <a:r>
              <a:rPr lang="en-US" sz="1100">
                <a:solidFill>
                  <a:schemeClr val="lt2"/>
                </a:solidFill>
              </a:rPr>
              <a:t> for some visualizations.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b="0" i="0" lang="en-US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We created visualizations between variables such as weight, age, and glycosylated hemoglobin.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b="0" i="0" lang="en-US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We determined that glycosylated hemoglobin was best response variable to explore diabetes.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b="0" i="0" lang="en-US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We created visualizations between variables such as weight, age, and glycosylated hemoglobin.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b="0" i="0" lang="en-US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We determined that glycosylated hemoglobin was best response variable to explore diabetes.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</a:pPr>
            <a:r>
              <a:rPr lang="en-US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Glycosylated hemoglobin was chosen as a response for its connection to diabetes.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</a:pPr>
            <a:r>
              <a:t/>
            </a:r>
            <a:endParaRPr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</a:pPr>
            <a:r>
              <a:rPr lang="en-US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A new variable measuring diabetes risk was introduced.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</a:pPr>
            <a:r>
              <a:t/>
            </a:r>
            <a:endParaRPr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</a:pPr>
            <a:r>
              <a:rPr lang="en-US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The categorical variable </a:t>
            </a:r>
            <a:r>
              <a:rPr i="1" lang="en-US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diabetes </a:t>
            </a:r>
            <a:r>
              <a:rPr lang="en-US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had a value of TRUE when glycosylated hemoglobin was above 7.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</a:pPr>
            <a:r>
              <a:t/>
            </a:r>
            <a:endParaRPr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</a:pPr>
            <a:r>
              <a:rPr lang="en-US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Our data showed ~14.9% of our subjects were considered at risk of diabetes.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2"/>
                </a:solidFill>
              </a:rPr>
              <a:t>The regression indicates a positive relationship between stabilized glucose and glycosylated hemoglobin.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Font typeface="Montserrat Medium"/>
              <a:buNone/>
              <a:defRPr sz="5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" name="Google Shape;20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" name="Google Shape;2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Medium"/>
              <a:buNone/>
              <a:defRPr sz="3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drr.io/cran/faraway/man/diabetes.html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F1A3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1998747" y="572422"/>
            <a:ext cx="6529979" cy="255224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Font typeface="Montserrat Medium"/>
              <a:buNone/>
            </a:pPr>
            <a:r>
              <a:rPr lang="en-US" sz="5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Exploring Predictos Related to Diabetes</a:t>
            </a:r>
            <a:endParaRPr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1888526" y="3241060"/>
            <a:ext cx="675041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2941"/>
              <a:buNone/>
            </a:pPr>
            <a:r>
              <a:rPr lang="en-US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Seth Galluzzi, Haley Egan, JD Pinto, and Sydney Masterson</a:t>
            </a:r>
            <a:endParaRPr sz="32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, arrow&#10;&#10;Description automatically generated"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830107">
            <a:off x="34333" y="-394145"/>
            <a:ext cx="3251200" cy="32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F1A34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 txBox="1"/>
          <p:nvPr>
            <p:ph type="title"/>
          </p:nvPr>
        </p:nvSpPr>
        <p:spPr>
          <a:xfrm>
            <a:off x="122549" y="186450"/>
            <a:ext cx="5627803" cy="1108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SATISFYING REGRESSION ASSUMPTIONS:</a:t>
            </a:r>
            <a:endParaRPr/>
          </a:p>
        </p:txBody>
      </p:sp>
      <p:sp>
        <p:nvSpPr>
          <p:cNvPr id="120" name="Google Shape;120;p10"/>
          <p:cNvSpPr txBox="1"/>
          <p:nvPr>
            <p:ph idx="1" type="body"/>
          </p:nvPr>
        </p:nvSpPr>
        <p:spPr>
          <a:xfrm>
            <a:off x="338400" y="1207303"/>
            <a:ext cx="4958723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-US"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Linear relationship</a:t>
            </a:r>
            <a:endParaRPr sz="2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-US"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Error terms normally distributed</a:t>
            </a:r>
            <a:endParaRPr sz="2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-US"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Constant variance</a:t>
            </a:r>
            <a:endParaRPr sz="2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-US"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Independent observations</a:t>
            </a:r>
            <a:endParaRPr sz="2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0"/>
          <p:cNvPicPr preferRelativeResize="0"/>
          <p:nvPr/>
        </p:nvPicPr>
        <p:blipFill rotWithShape="1">
          <a:blip r:embed="rId3">
            <a:alphaModFix/>
          </a:blip>
          <a:srcRect b="3402" l="0" r="5597" t="5596"/>
          <a:stretch/>
        </p:blipFill>
        <p:spPr>
          <a:xfrm>
            <a:off x="5207667" y="2822758"/>
            <a:ext cx="3597933" cy="222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0"/>
          <p:cNvPicPr preferRelativeResize="0"/>
          <p:nvPr/>
        </p:nvPicPr>
        <p:blipFill rotWithShape="1">
          <a:blip r:embed="rId4">
            <a:alphaModFix/>
          </a:blip>
          <a:srcRect b="3835" l="0" r="5499" t="0"/>
          <a:stretch/>
        </p:blipFill>
        <p:spPr>
          <a:xfrm>
            <a:off x="1162850" y="2822758"/>
            <a:ext cx="3547199" cy="222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74713" y="342789"/>
            <a:ext cx="2830887" cy="2228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F1A34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"/>
          <p:cNvSpPr txBox="1"/>
          <p:nvPr/>
        </p:nvSpPr>
        <p:spPr>
          <a:xfrm>
            <a:off x="288347" y="398712"/>
            <a:ext cx="8774700" cy="11695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Montserrat Medium"/>
              <a:buNone/>
            </a:pPr>
            <a:r>
              <a:rPr b="0" i="0" lang="en-US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RESIDUAL COMPARISON BEFORE AND AFTER TRANSFORMATIONS</a:t>
            </a:r>
            <a:endParaRPr/>
          </a:p>
        </p:txBody>
      </p:sp>
      <p:pic>
        <p:nvPicPr>
          <p:cNvPr id="129" name="Google Shape;129;p11"/>
          <p:cNvPicPr preferRelativeResize="0"/>
          <p:nvPr/>
        </p:nvPicPr>
        <p:blipFill rotWithShape="1">
          <a:blip r:embed="rId3">
            <a:alphaModFix/>
          </a:blip>
          <a:srcRect b="0" l="0" r="2467" t="0"/>
          <a:stretch/>
        </p:blipFill>
        <p:spPr>
          <a:xfrm>
            <a:off x="5118754" y="1634221"/>
            <a:ext cx="3645025" cy="2942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221" y="1634221"/>
            <a:ext cx="4295476" cy="294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F1A34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"/>
          <p:cNvSpPr txBox="1"/>
          <p:nvPr>
            <p:ph type="title"/>
          </p:nvPr>
        </p:nvSpPr>
        <p:spPr>
          <a:xfrm>
            <a:off x="366975" y="352650"/>
            <a:ext cx="841005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MODEL SELECTION</a:t>
            </a:r>
            <a:endParaRPr/>
          </a:p>
        </p:txBody>
      </p:sp>
      <p:sp>
        <p:nvSpPr>
          <p:cNvPr id="136" name="Google Shape;136;p12"/>
          <p:cNvSpPr txBox="1"/>
          <p:nvPr>
            <p:ph idx="1" type="body"/>
          </p:nvPr>
        </p:nvSpPr>
        <p:spPr>
          <a:xfrm>
            <a:off x="727649" y="953775"/>
            <a:ext cx="8303229" cy="12803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-US"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After model diagnostics, we chose cholesterol, stabilized glucose, age, postprandial time, and ratio as predictors.</a:t>
            </a:r>
            <a:endParaRPr sz="2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1421" y="2001707"/>
            <a:ext cx="5421157" cy="2789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F1A34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MLR</a:t>
            </a:r>
            <a:endParaRPr sz="32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3"/>
          <p:cNvSpPr txBox="1"/>
          <p:nvPr>
            <p:ph idx="1" type="body"/>
          </p:nvPr>
        </p:nvSpPr>
        <p:spPr>
          <a:xfrm>
            <a:off x="311700" y="1122900"/>
            <a:ext cx="460909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-US"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After comparing two models, it was determined that model 1 would be best suited for our data.</a:t>
            </a:r>
            <a:endParaRPr sz="2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449951"/>
            <a:ext cx="5141975" cy="140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9400" y="445032"/>
            <a:ext cx="3999900" cy="4405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F1A34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>
            <p:ph type="title"/>
          </p:nvPr>
        </p:nvSpPr>
        <p:spPr>
          <a:xfrm>
            <a:off x="579975" y="163925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Comparing ROCs and AUCs</a:t>
            </a:r>
            <a:endParaRPr sz="32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4"/>
          <p:cNvSpPr txBox="1"/>
          <p:nvPr>
            <p:ph idx="1" type="body"/>
          </p:nvPr>
        </p:nvSpPr>
        <p:spPr>
          <a:xfrm>
            <a:off x="441000" y="758799"/>
            <a:ext cx="8262000" cy="13940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chemeClr val="lt2"/>
                </a:solidFill>
              </a:rPr>
              <a:t>Data indicated a simple linear regression model was nearly as  effective in predicting diabetes risk as our 5 predictor model. </a:t>
            </a:r>
            <a:endParaRPr sz="2400">
              <a:solidFill>
                <a:schemeClr val="lt2"/>
              </a:solidFill>
            </a:endParaRPr>
          </a:p>
        </p:txBody>
      </p:sp>
      <p:pic>
        <p:nvPicPr>
          <p:cNvPr id="152" name="Google Shape;15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000" y="2262922"/>
            <a:ext cx="3848779" cy="2811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4221" y="2262922"/>
            <a:ext cx="3848779" cy="2811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F1A34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 txBox="1"/>
          <p:nvPr>
            <p:ph type="title"/>
          </p:nvPr>
        </p:nvSpPr>
        <p:spPr>
          <a:xfrm>
            <a:off x="727800" y="590275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ISSUES, NOTES, AND INSIGHTS</a:t>
            </a:r>
            <a:endParaRPr/>
          </a:p>
        </p:txBody>
      </p:sp>
      <p:sp>
        <p:nvSpPr>
          <p:cNvPr id="159" name="Google Shape;159;p15"/>
          <p:cNvSpPr txBox="1"/>
          <p:nvPr>
            <p:ph idx="1" type="body"/>
          </p:nvPr>
        </p:nvSpPr>
        <p:spPr>
          <a:xfrm>
            <a:off x="762750" y="1376274"/>
            <a:ext cx="7618500" cy="2327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-US"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Size of the data set</a:t>
            </a:r>
            <a:endParaRPr sz="2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-US"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Missing values and data not collected</a:t>
            </a:r>
            <a:endParaRPr sz="2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-US"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SLR vs MLR</a:t>
            </a:r>
            <a:endParaRPr sz="2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-US"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Time to explore other variables</a:t>
            </a:r>
            <a:endParaRPr sz="2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-US"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6.5 vs 7</a:t>
            </a:r>
            <a:endParaRPr sz="2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1522071" y="3703899"/>
            <a:ext cx="6099858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 can do more, to lower my A1C.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F1A34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/>
          <p:nvPr>
            <p:ph type="title"/>
          </p:nvPr>
        </p:nvSpPr>
        <p:spPr>
          <a:xfrm>
            <a:off x="185195" y="335666"/>
            <a:ext cx="7211028" cy="6682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166" name="Google Shape;166;p16"/>
          <p:cNvSpPr txBox="1"/>
          <p:nvPr>
            <p:ph idx="1" type="body"/>
          </p:nvPr>
        </p:nvSpPr>
        <p:spPr>
          <a:xfrm>
            <a:off x="185196" y="1003950"/>
            <a:ext cx="7211028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lang="en-US"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We compared visualizations between variables such as glycosylated hemoglobin, stabilized glucose, and diabetes risk.</a:t>
            </a:r>
            <a:endParaRPr sz="2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lang="en-US"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Predictors such as age, total cholesterol, and stabilized glucose can impact diabetes risk.</a:t>
            </a:r>
            <a:endParaRPr sz="2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lang="en-US"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 linear regression relating stabilized glucose to glycosylated hemoglobin was most appropriate.</a:t>
            </a:r>
            <a:endParaRPr sz="2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lang="en-US"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Increase awareness of different predictors related to diabetes.</a:t>
            </a:r>
            <a:endParaRPr sz="2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F1A34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992250" y="466330"/>
            <a:ext cx="71595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00">
                <a:solidFill>
                  <a:schemeClr val="accent6"/>
                </a:solidFill>
              </a:rPr>
              <a:t>AIM</a:t>
            </a:r>
            <a:endParaRPr/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727650" y="1001530"/>
            <a:ext cx="7688700" cy="12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i="1" lang="en-US"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 aim of this project was to gain an understanding of different variables that relate to diabetes.</a:t>
            </a:r>
            <a:endParaRPr i="1" sz="2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t/>
            </a:r>
            <a:endParaRPr i="1" sz="2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 i="1" sz="2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1344750" y="1936366"/>
            <a:ext cx="6454500" cy="7509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RATIONALE</a:t>
            </a:r>
            <a:endParaRPr/>
          </a:p>
        </p:txBody>
      </p:sp>
      <p:sp>
        <p:nvSpPr>
          <p:cNvPr id="64" name="Google Shape;64;p2"/>
          <p:cNvSpPr txBox="1"/>
          <p:nvPr/>
        </p:nvSpPr>
        <p:spPr>
          <a:xfrm>
            <a:off x="727650" y="2635678"/>
            <a:ext cx="7791750" cy="23082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Char char="●"/>
            </a:pPr>
            <a:r>
              <a:rPr b="0" i="0" lang="en-US" sz="24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We used visualizations to explore relationships between variables. </a:t>
            </a:r>
            <a:endParaRPr b="0" i="0" sz="24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Char char="●"/>
            </a:pPr>
            <a:r>
              <a:rPr b="0" i="0" lang="en-US" sz="24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We analyzed the prevalence of diabetes within African American communities in central Virginia.</a:t>
            </a:r>
            <a:endParaRPr b="0" i="0" sz="24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F1A34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title"/>
          </p:nvPr>
        </p:nvSpPr>
        <p:spPr>
          <a:xfrm>
            <a:off x="727650" y="5790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00" u="sng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DATA</a:t>
            </a:r>
            <a:endParaRPr sz="3200">
              <a:solidFill>
                <a:schemeClr val="accent6"/>
              </a:solidFill>
            </a:endParaRPr>
          </a:p>
        </p:txBody>
      </p:sp>
      <p:sp>
        <p:nvSpPr>
          <p:cNvPr id="70" name="Google Shape;70;p3"/>
          <p:cNvSpPr txBox="1"/>
          <p:nvPr>
            <p:ph idx="1" type="body"/>
          </p:nvPr>
        </p:nvSpPr>
        <p:spPr>
          <a:xfrm>
            <a:off x="406354" y="1183450"/>
            <a:ext cx="833129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-US" sz="2400">
                <a:solidFill>
                  <a:schemeClr val="lt2"/>
                </a:solidFill>
              </a:rPr>
              <a:t>Faraway package in R: </a:t>
            </a:r>
            <a:r>
              <a:rPr i="1" lang="en-US" sz="2400">
                <a:solidFill>
                  <a:schemeClr val="lt2"/>
                </a:solidFill>
              </a:rPr>
              <a:t>diabetes.</a:t>
            </a:r>
            <a:endParaRPr i="1" sz="2400">
              <a:solidFill>
                <a:schemeClr val="lt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-US" sz="2400">
                <a:solidFill>
                  <a:schemeClr val="lt2"/>
                </a:solidFill>
              </a:rPr>
              <a:t>403 objects and 19 variables.</a:t>
            </a:r>
            <a:endParaRPr sz="2400">
              <a:solidFill>
                <a:schemeClr val="lt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-US" sz="2400">
                <a:solidFill>
                  <a:schemeClr val="lt2"/>
                </a:solidFill>
              </a:rPr>
              <a:t>Numeric continuous variables: cholesterol, age, weight, and high density lipoprotein.  </a:t>
            </a:r>
            <a:endParaRPr sz="2400">
              <a:solidFill>
                <a:schemeClr val="lt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-US" sz="2400">
                <a:solidFill>
                  <a:schemeClr val="lt2"/>
                </a:solidFill>
              </a:rPr>
              <a:t>Categorical variables: gender, location, and frame.</a:t>
            </a:r>
            <a:endParaRPr sz="2400">
              <a:solidFill>
                <a:schemeClr val="lt2"/>
              </a:solidFill>
            </a:endParaRPr>
          </a:p>
        </p:txBody>
      </p:sp>
      <p:pic>
        <p:nvPicPr>
          <p:cNvPr id="71" name="Google Shape;71;p3"/>
          <p:cNvPicPr preferRelativeResize="0"/>
          <p:nvPr/>
        </p:nvPicPr>
        <p:blipFill rotWithShape="1">
          <a:blip r:embed="rId4">
            <a:alphaModFix/>
          </a:blip>
          <a:srcRect b="0" l="0" r="0" t="3706"/>
          <a:stretch/>
        </p:blipFill>
        <p:spPr>
          <a:xfrm>
            <a:off x="186462" y="3513750"/>
            <a:ext cx="8771075" cy="12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F1A34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727650" y="6126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DATA CLEANING</a:t>
            </a:r>
            <a:endParaRPr/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555210" y="1168699"/>
            <a:ext cx="8033578" cy="2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Dropped: id column, second systolic and second diastolic blood pressure columns.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Filled the missing values in the remaining columns with the median of each column and added a categorical variable, </a:t>
            </a:r>
            <a:r>
              <a:rPr i="1" lang="en-US"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diabetes,</a:t>
            </a:r>
            <a:r>
              <a:rPr lang="en-US"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for some visualizations.</a:t>
            </a:r>
            <a:endParaRPr sz="2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066" y="3800090"/>
            <a:ext cx="8677867" cy="1404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F1A34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title"/>
          </p:nvPr>
        </p:nvSpPr>
        <p:spPr>
          <a:xfrm>
            <a:off x="943440" y="283562"/>
            <a:ext cx="7257117" cy="7644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EXPLORING VISUALIZATIONS</a:t>
            </a:r>
            <a:endParaRPr/>
          </a:p>
        </p:txBody>
      </p:sp>
      <p:pic>
        <p:nvPicPr>
          <p:cNvPr descr="Chart, histogram&#10;&#10;Description automatically generated" id="84" name="Google Shape;8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2491" y="974269"/>
            <a:ext cx="6279016" cy="387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F1A34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type="title"/>
          </p:nvPr>
        </p:nvSpPr>
        <p:spPr>
          <a:xfrm>
            <a:off x="943440" y="283562"/>
            <a:ext cx="7257117" cy="7644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EXPLORING VISUALIZATIONS</a:t>
            </a:r>
            <a:endParaRPr/>
          </a:p>
        </p:txBody>
      </p:sp>
      <p:pic>
        <p:nvPicPr>
          <p:cNvPr descr="Chart, scatter chart&#10;&#10;Description automatically generated" id="90" name="Google Shape;9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2491" y="959357"/>
            <a:ext cx="6279016" cy="387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F1A34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/>
        </p:nvSpPr>
        <p:spPr>
          <a:xfrm>
            <a:off x="794657" y="750116"/>
            <a:ext cx="7554686" cy="103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</a:pPr>
            <a:r>
              <a:rPr b="0" i="0" lang="en-US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Response: Glycosylated hemoglobin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</a:pPr>
            <a:r>
              <a:rPr b="0" i="0" lang="en-US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~14.9% of subjects considered at risk of diabetes</a:t>
            </a:r>
            <a:endParaRPr b="0" i="0" sz="2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hart, bar chart&#10;&#10;Description automatically generated" id="96" name="Google Shape;9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657" y="1784215"/>
            <a:ext cx="4945871" cy="305230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7"/>
          <p:cNvSpPr txBox="1"/>
          <p:nvPr>
            <p:ph type="title"/>
          </p:nvPr>
        </p:nvSpPr>
        <p:spPr>
          <a:xfrm>
            <a:off x="943440" y="283562"/>
            <a:ext cx="7257117" cy="7644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EXPLORING VISUALIZATIONS</a:t>
            </a:r>
            <a:endParaRPr/>
          </a:p>
        </p:txBody>
      </p:sp>
      <p:sp>
        <p:nvSpPr>
          <p:cNvPr id="98" name="Google Shape;98;p7"/>
          <p:cNvSpPr txBox="1"/>
          <p:nvPr/>
        </p:nvSpPr>
        <p:spPr>
          <a:xfrm>
            <a:off x="5921829" y="2602483"/>
            <a:ext cx="2754085" cy="141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diabetes = </a:t>
            </a:r>
            <a:r>
              <a:rPr b="0" i="0" lang="en-US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TRUE when glycosylated hemoglobin &gt;7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F1A3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 txBox="1"/>
          <p:nvPr/>
        </p:nvSpPr>
        <p:spPr>
          <a:xfrm>
            <a:off x="0" y="868952"/>
            <a:ext cx="9144000" cy="14588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The visualizations below illustrate the differences in stabilized glucose and cholesterol of subjects with and without a risk of diabetes. </a:t>
            </a:r>
            <a:endParaRPr b="0" i="0" sz="24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" name="Google Shape;10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913" y="2299458"/>
            <a:ext cx="4354850" cy="2708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1907" y="2292422"/>
            <a:ext cx="4331948" cy="271509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8"/>
          <p:cNvSpPr txBox="1"/>
          <p:nvPr>
            <p:ph type="title"/>
          </p:nvPr>
        </p:nvSpPr>
        <p:spPr>
          <a:xfrm>
            <a:off x="943440" y="283562"/>
            <a:ext cx="7257117" cy="7644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EXPLORING VISUALIZATIONS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F1A34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/>
          <p:nvPr>
            <p:ph type="title"/>
          </p:nvPr>
        </p:nvSpPr>
        <p:spPr>
          <a:xfrm>
            <a:off x="562200" y="263195"/>
            <a:ext cx="80196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EXPLORING LINEAR REGRESSION</a:t>
            </a:r>
            <a:endParaRPr/>
          </a:p>
        </p:txBody>
      </p:sp>
      <p:sp>
        <p:nvSpPr>
          <p:cNvPr id="112" name="Google Shape;112;p9"/>
          <p:cNvSpPr txBox="1"/>
          <p:nvPr>
            <p:ph idx="1" type="body"/>
          </p:nvPr>
        </p:nvSpPr>
        <p:spPr>
          <a:xfrm>
            <a:off x="562200" y="869822"/>
            <a:ext cx="8179188" cy="11571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79"/>
              <a:buNone/>
            </a:pPr>
            <a:r>
              <a:rPr lang="en-US"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 regression indicates a positive relationship between stabilized glucose and glycosylated hemoglobin.</a:t>
            </a:r>
            <a:endParaRPr sz="2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553"/>
              <a:buNone/>
            </a:pPr>
            <a:r>
              <a:t/>
            </a:r>
            <a:endParaRPr sz="2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918" y="2027008"/>
            <a:ext cx="4380248" cy="2853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6836" y="2027008"/>
            <a:ext cx="4365288" cy="2853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5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1F3469"/>
      </a:accent1>
      <a:accent2>
        <a:srgbClr val="359ED2"/>
      </a:accent2>
      <a:accent3>
        <a:srgbClr val="A7EA52"/>
      </a:accent3>
      <a:accent4>
        <a:srgbClr val="5DCEAF"/>
      </a:accent4>
      <a:accent5>
        <a:srgbClr val="1567AF"/>
      </a:accent5>
      <a:accent6>
        <a:srgbClr val="EF476D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