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urd" charset="1" panose="00000500000000000000"/>
      <p:regular r:id="rId10"/>
    </p:embeddedFont>
    <p:embeddedFont>
      <p:font typeface="Nourd Bold" charset="1" panose="00000800000000000000"/>
      <p:regular r:id="rId11"/>
    </p:embeddedFont>
    <p:embeddedFont>
      <p:font typeface="Nourd Bold" charset="1" panose="00000700000000000000"/>
      <p:regular r:id="rId12"/>
    </p:embeddedFont>
    <p:embeddedFont>
      <p:font typeface="Nourd Bold Bold" charset="1" panose="00000A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Why these questions?</a:t>
            </a:r>
          </a:p>
          <a:p>
            <a:r>
              <a:rPr lang="en-US"/>
              <a:t>What were the results?</a:t>
            </a:r>
          </a:p>
          <a:p>
            <a:r>
              <a:rPr lang="en-US"/>
              <a:t>Any surprises?</a:t>
            </a:r>
          </a:p>
          <a:p>
            <a:r>
              <a:rPr lang="en-US"/>
              <a:t>How did you validate your analyses?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1688009"/>
            <a:ext cx="7189578" cy="6910982"/>
          </a:xfrm>
          <a:prstGeom prst="rect">
            <a:avLst/>
          </a:prstGeom>
        </p:spPr>
      </p:pic>
      <p:grpSp>
        <p:nvGrpSpPr>
          <p:cNvPr name="Group 3" id="3"/>
          <p:cNvGrpSpPr/>
          <p:nvPr/>
        </p:nvGrpSpPr>
        <p:grpSpPr>
          <a:xfrm rot="0">
            <a:off x="8532811" y="3097280"/>
            <a:ext cx="9041022" cy="3315359"/>
            <a:chOff x="0" y="0"/>
            <a:chExt cx="12054696" cy="4420479"/>
          </a:xfrm>
        </p:grpSpPr>
        <p:sp>
          <p:nvSpPr>
            <p:cNvPr name="TextBox 4" id="4"/>
            <p:cNvSpPr txBox="true"/>
            <p:nvPr/>
          </p:nvSpPr>
          <p:spPr>
            <a:xfrm rot="0">
              <a:off x="0" y="76200"/>
              <a:ext cx="12054696" cy="3323047"/>
            </a:xfrm>
            <a:prstGeom prst="rect">
              <a:avLst/>
            </a:prstGeom>
          </p:spPr>
          <p:txBody>
            <a:bodyPr anchor="t" rtlCol="false" tIns="0" lIns="0" bIns="0" rIns="0">
              <a:spAutoFit/>
            </a:bodyPr>
            <a:lstStyle/>
            <a:p>
              <a:pPr algn="ctr">
                <a:lnSpc>
                  <a:spcPts val="9617"/>
                </a:lnSpc>
              </a:pPr>
              <a:r>
                <a:rPr lang="en-US" sz="8742">
                  <a:solidFill>
                    <a:srgbClr val="C48DA5"/>
                  </a:solidFill>
                  <a:latin typeface="Nourd Bold"/>
                </a:rPr>
                <a:t>Fetal Health Status Predictor</a:t>
              </a:r>
            </a:p>
          </p:txBody>
        </p:sp>
        <p:sp>
          <p:nvSpPr>
            <p:cNvPr name="TextBox 5" id="5"/>
            <p:cNvSpPr txBox="true"/>
            <p:nvPr/>
          </p:nvSpPr>
          <p:spPr>
            <a:xfrm rot="0">
              <a:off x="0" y="3763254"/>
              <a:ext cx="12054696" cy="657225"/>
            </a:xfrm>
            <a:prstGeom prst="rect">
              <a:avLst/>
            </a:prstGeom>
          </p:spPr>
          <p:txBody>
            <a:bodyPr anchor="t" rtlCol="false" tIns="0" lIns="0" bIns="0" rIns="0">
              <a:spAutoFit/>
            </a:bodyPr>
            <a:lstStyle/>
            <a:p>
              <a:pPr algn="ctr">
                <a:lnSpc>
                  <a:spcPts val="4199"/>
                </a:lnSpc>
                <a:spcBef>
                  <a:spcPct val="0"/>
                </a:spcBef>
              </a:pPr>
              <a:r>
                <a:rPr lang="en-US" sz="2999">
                  <a:solidFill>
                    <a:srgbClr val="76A3BB"/>
                  </a:solidFill>
                  <a:latin typeface="Nourd"/>
                </a:rPr>
                <a:t>API development</a:t>
              </a:r>
            </a:p>
          </p:txBody>
        </p:sp>
      </p:grpSp>
      <p:sp>
        <p:nvSpPr>
          <p:cNvPr name="TextBox 6" id="6"/>
          <p:cNvSpPr txBox="true"/>
          <p:nvPr/>
        </p:nvSpPr>
        <p:spPr>
          <a:xfrm rot="0">
            <a:off x="12530425" y="8024435"/>
            <a:ext cx="5283932" cy="2114550"/>
          </a:xfrm>
          <a:prstGeom prst="rect">
            <a:avLst/>
          </a:prstGeom>
        </p:spPr>
        <p:txBody>
          <a:bodyPr anchor="t" rtlCol="false" tIns="0" lIns="0" bIns="0" rIns="0">
            <a:spAutoFit/>
          </a:bodyPr>
          <a:lstStyle/>
          <a:p>
            <a:pPr algn="r">
              <a:lnSpc>
                <a:spcPts val="4200"/>
              </a:lnSpc>
            </a:pPr>
            <a:r>
              <a:rPr lang="en-US" sz="3000">
                <a:solidFill>
                  <a:srgbClr val="76A3BB"/>
                </a:solidFill>
                <a:latin typeface="Nourd"/>
              </a:rPr>
              <a:t>BIS 634 Final Project</a:t>
            </a:r>
          </a:p>
          <a:p>
            <a:pPr algn="r">
              <a:lnSpc>
                <a:spcPts val="4200"/>
              </a:lnSpc>
            </a:pPr>
            <a:r>
              <a:rPr lang="en-US" sz="3000">
                <a:solidFill>
                  <a:srgbClr val="76A3BB"/>
                </a:solidFill>
                <a:latin typeface="Nourd"/>
              </a:rPr>
              <a:t>Fall 2022</a:t>
            </a:r>
          </a:p>
          <a:p>
            <a:pPr algn="r">
              <a:lnSpc>
                <a:spcPts val="4200"/>
              </a:lnSpc>
            </a:pPr>
            <a:r>
              <a:rPr lang="en-US" sz="3000">
                <a:solidFill>
                  <a:srgbClr val="76A3BB"/>
                </a:solidFill>
                <a:latin typeface="Nourd"/>
              </a:rPr>
              <a:t>Siyan(Amy) Guo</a:t>
            </a:r>
          </a:p>
          <a:p>
            <a:pPr algn="r" marL="0" indent="0" lvl="0">
              <a:lnSpc>
                <a:spcPts val="4200"/>
              </a:lnSpc>
              <a:spcBef>
                <a:spcPct val="0"/>
              </a:spcBef>
            </a:pPr>
            <a:r>
              <a:rPr lang="en-US" sz="3000">
                <a:solidFill>
                  <a:srgbClr val="76A3BB"/>
                </a:solidFill>
                <a:latin typeface="Nourd"/>
              </a:rPr>
              <a:t>MS Health Informatics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517630" y="1883872"/>
            <a:ext cx="6586671" cy="5594159"/>
          </a:xfrm>
          <a:prstGeom prst="rect">
            <a:avLst/>
          </a:prstGeom>
        </p:spPr>
      </p:pic>
      <p:grpSp>
        <p:nvGrpSpPr>
          <p:cNvPr name="Group 3" id="3"/>
          <p:cNvGrpSpPr/>
          <p:nvPr/>
        </p:nvGrpSpPr>
        <p:grpSpPr>
          <a:xfrm rot="0">
            <a:off x="2136978" y="308848"/>
            <a:ext cx="14865133" cy="2146831"/>
            <a:chOff x="0" y="0"/>
            <a:chExt cx="19820178" cy="2862441"/>
          </a:xfrm>
        </p:grpSpPr>
        <p:sp>
          <p:nvSpPr>
            <p:cNvPr name="TextBox 4" id="4"/>
            <p:cNvSpPr txBox="true"/>
            <p:nvPr/>
          </p:nvSpPr>
          <p:spPr>
            <a:xfrm rot="0">
              <a:off x="0" y="-152400"/>
              <a:ext cx="19820178" cy="1751754"/>
            </a:xfrm>
            <a:prstGeom prst="rect">
              <a:avLst/>
            </a:prstGeom>
          </p:spPr>
          <p:txBody>
            <a:bodyPr anchor="t" rtlCol="false" tIns="0" lIns="0" bIns="0" rIns="0">
              <a:spAutoFit/>
            </a:bodyPr>
            <a:lstStyle/>
            <a:p>
              <a:pPr>
                <a:lnSpc>
                  <a:spcPts val="11059"/>
                </a:lnSpc>
              </a:pPr>
              <a:r>
                <a:rPr lang="en-US" sz="7899">
                  <a:solidFill>
                    <a:srgbClr val="C48DA5"/>
                  </a:solidFill>
                  <a:latin typeface="Nourd Bold"/>
                </a:rPr>
                <a:t>Interesting Analysis--KNN </a:t>
              </a:r>
            </a:p>
          </p:txBody>
        </p:sp>
        <p:sp>
          <p:nvSpPr>
            <p:cNvPr name="TextBox 5" id="5"/>
            <p:cNvSpPr txBox="true"/>
            <p:nvPr/>
          </p:nvSpPr>
          <p:spPr>
            <a:xfrm rot="0">
              <a:off x="0" y="2195691"/>
              <a:ext cx="19820178" cy="666750"/>
            </a:xfrm>
            <a:prstGeom prst="rect">
              <a:avLst/>
            </a:prstGeom>
          </p:spPr>
          <p:txBody>
            <a:bodyPr anchor="t" rtlCol="false" tIns="0" lIns="0" bIns="0" rIns="0">
              <a:spAutoFit/>
            </a:bodyPr>
            <a:lstStyle/>
            <a:p>
              <a:pPr>
                <a:lnSpc>
                  <a:spcPts val="4200"/>
                </a:lnSpc>
                <a:spcBef>
                  <a:spcPct val="0"/>
                </a:spcBef>
              </a:pPr>
            </a:p>
          </p:txBody>
        </p:sp>
      </p:grpSp>
      <p:sp>
        <p:nvSpPr>
          <p:cNvPr name="TextBox 6" id="6"/>
          <p:cNvSpPr txBox="true"/>
          <p:nvPr/>
        </p:nvSpPr>
        <p:spPr>
          <a:xfrm rot="0">
            <a:off x="6201289" y="7688376"/>
            <a:ext cx="5219352" cy="514350"/>
          </a:xfrm>
          <a:prstGeom prst="rect">
            <a:avLst/>
          </a:prstGeom>
        </p:spPr>
        <p:txBody>
          <a:bodyPr anchor="t" rtlCol="false" tIns="0" lIns="0" bIns="0" rIns="0">
            <a:spAutoFit/>
          </a:bodyPr>
          <a:lstStyle/>
          <a:p>
            <a:pPr>
              <a:lnSpc>
                <a:spcPts val="4200"/>
              </a:lnSpc>
              <a:spcBef>
                <a:spcPct val="0"/>
              </a:spcBef>
            </a:pPr>
            <a:r>
              <a:rPr lang="en-US" sz="3000">
                <a:solidFill>
                  <a:srgbClr val="76A3BB"/>
                </a:solidFill>
                <a:latin typeface="Nourd"/>
              </a:rPr>
              <a:t>Validation: Confusion Matrix</a:t>
            </a:r>
          </a:p>
        </p:txBody>
      </p:sp>
      <p:sp>
        <p:nvSpPr>
          <p:cNvPr name="TextBox 7" id="7"/>
          <p:cNvSpPr txBox="true"/>
          <p:nvPr/>
        </p:nvSpPr>
        <p:spPr>
          <a:xfrm rot="0">
            <a:off x="114428" y="8366125"/>
            <a:ext cx="5219352" cy="1736725"/>
          </a:xfrm>
          <a:prstGeom prst="rect">
            <a:avLst/>
          </a:prstGeom>
        </p:spPr>
        <p:txBody>
          <a:bodyPr anchor="t" rtlCol="false" tIns="0" lIns="0" bIns="0" rIns="0">
            <a:spAutoFit/>
          </a:bodyPr>
          <a:lstStyle/>
          <a:p>
            <a:pPr>
              <a:lnSpc>
                <a:spcPts val="3499"/>
              </a:lnSpc>
            </a:pPr>
            <a:r>
              <a:rPr lang="en-US" sz="2499">
                <a:solidFill>
                  <a:srgbClr val="76A3BB"/>
                </a:solidFill>
                <a:latin typeface="Nourd"/>
              </a:rPr>
              <a:t>Why these questions?</a:t>
            </a:r>
          </a:p>
          <a:p>
            <a:pPr>
              <a:lnSpc>
                <a:spcPts val="3499"/>
              </a:lnSpc>
            </a:pPr>
            <a:r>
              <a:rPr lang="en-US" sz="2499">
                <a:solidFill>
                  <a:srgbClr val="76A3BB"/>
                </a:solidFill>
                <a:latin typeface="Nourd"/>
              </a:rPr>
              <a:t>What were the results?</a:t>
            </a:r>
          </a:p>
          <a:p>
            <a:pPr>
              <a:lnSpc>
                <a:spcPts val="3499"/>
              </a:lnSpc>
            </a:pPr>
            <a:r>
              <a:rPr lang="en-US" sz="2499">
                <a:solidFill>
                  <a:srgbClr val="76A3BB"/>
                </a:solidFill>
                <a:latin typeface="Nourd"/>
              </a:rPr>
              <a:t>Any surprises?</a:t>
            </a:r>
          </a:p>
          <a:p>
            <a:pPr>
              <a:lnSpc>
                <a:spcPts val="3499"/>
              </a:lnSpc>
              <a:spcBef>
                <a:spcPct val="0"/>
              </a:spcBef>
            </a:pPr>
            <a:r>
              <a:rPr lang="en-US" sz="2499">
                <a:solidFill>
                  <a:srgbClr val="76A3BB"/>
                </a:solidFill>
                <a:latin typeface="Nourd"/>
              </a:rPr>
              <a:t>How did you validate your analyses?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5396205" y="3783396"/>
            <a:ext cx="7495591" cy="5474904"/>
          </a:xfrm>
          <a:prstGeom prst="rect">
            <a:avLst/>
          </a:prstGeom>
        </p:spPr>
      </p:pic>
      <p:sp>
        <p:nvSpPr>
          <p:cNvPr name="TextBox 3" id="3"/>
          <p:cNvSpPr txBox="true"/>
          <p:nvPr/>
        </p:nvSpPr>
        <p:spPr>
          <a:xfrm rot="0">
            <a:off x="2034050" y="1466079"/>
            <a:ext cx="14441924" cy="1193803"/>
          </a:xfrm>
          <a:prstGeom prst="rect">
            <a:avLst/>
          </a:prstGeom>
        </p:spPr>
        <p:txBody>
          <a:bodyPr anchor="t" rtlCol="false" tIns="0" lIns="0" bIns="0" rIns="0">
            <a:spAutoFit/>
          </a:bodyPr>
          <a:lstStyle/>
          <a:p>
            <a:pPr algn="ctr">
              <a:lnSpc>
                <a:spcPts val="9799"/>
              </a:lnSpc>
              <a:spcBef>
                <a:spcPct val="0"/>
              </a:spcBef>
            </a:pPr>
            <a:r>
              <a:rPr lang="en-US" sz="6999">
                <a:solidFill>
                  <a:srgbClr val="C48DA5"/>
                </a:solidFill>
                <a:latin typeface="Nourd Bold"/>
              </a:rPr>
              <a:t>Server API and WEB Front End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44474" y="0"/>
            <a:ext cx="3891915" cy="41148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1202402">
            <a:off x="15576582" y="5709820"/>
            <a:ext cx="4073290" cy="4346775"/>
          </a:xfrm>
          <a:prstGeom prst="rect">
            <a:avLst/>
          </a:prstGeom>
        </p:spPr>
      </p:pic>
      <p:grpSp>
        <p:nvGrpSpPr>
          <p:cNvPr name="Group 4" id="4"/>
          <p:cNvGrpSpPr/>
          <p:nvPr/>
        </p:nvGrpSpPr>
        <p:grpSpPr>
          <a:xfrm rot="0">
            <a:off x="3914224" y="3097181"/>
            <a:ext cx="4471987" cy="1023160"/>
            <a:chOff x="0" y="0"/>
            <a:chExt cx="5962650" cy="1364213"/>
          </a:xfrm>
        </p:grpSpPr>
        <p:sp>
          <p:nvSpPr>
            <p:cNvPr name="TextBox 5" id="5"/>
            <p:cNvSpPr txBox="true"/>
            <p:nvPr/>
          </p:nvSpPr>
          <p:spPr>
            <a:xfrm rot="0">
              <a:off x="0" y="-57150"/>
              <a:ext cx="5962650" cy="666750"/>
            </a:xfrm>
            <a:prstGeom prst="rect">
              <a:avLst/>
            </a:prstGeom>
          </p:spPr>
          <p:txBody>
            <a:bodyPr anchor="t" rtlCol="false" tIns="0" lIns="0" bIns="0" rIns="0">
              <a:spAutoFit/>
            </a:bodyPr>
            <a:lstStyle/>
            <a:p>
              <a:pPr algn="ctr">
                <a:lnSpc>
                  <a:spcPts val="4200"/>
                </a:lnSpc>
                <a:spcBef>
                  <a:spcPct val="0"/>
                </a:spcBef>
              </a:pPr>
              <a:r>
                <a:rPr lang="en-US" sz="3000">
                  <a:solidFill>
                    <a:srgbClr val="C48DA5"/>
                  </a:solidFill>
                  <a:latin typeface="Nourd"/>
                </a:rPr>
                <a:t>Scree Plot and PCA</a:t>
              </a:r>
            </a:p>
          </p:txBody>
        </p:sp>
        <p:sp>
          <p:nvSpPr>
            <p:cNvPr name="TextBox 6" id="6"/>
            <p:cNvSpPr txBox="true"/>
            <p:nvPr/>
          </p:nvSpPr>
          <p:spPr>
            <a:xfrm rot="0">
              <a:off x="0" y="817054"/>
              <a:ext cx="5962650" cy="547158"/>
            </a:xfrm>
            <a:prstGeom prst="rect">
              <a:avLst/>
            </a:prstGeom>
          </p:spPr>
          <p:txBody>
            <a:bodyPr anchor="t" rtlCol="false" tIns="0" lIns="0" bIns="0" rIns="0">
              <a:spAutoFit/>
            </a:bodyPr>
            <a:lstStyle/>
            <a:p>
              <a:pPr algn="ctr">
                <a:lnSpc>
                  <a:spcPts val="3499"/>
                </a:lnSpc>
                <a:spcBef>
                  <a:spcPct val="0"/>
                </a:spcBef>
              </a:pPr>
              <a:r>
                <a:rPr lang="en-US" sz="2499">
                  <a:solidFill>
                    <a:srgbClr val="76A3BB"/>
                  </a:solidFill>
                  <a:latin typeface="Nourd"/>
                </a:rPr>
                <a:t>unable to visualize for 8 axes</a:t>
              </a:r>
            </a:p>
          </p:txBody>
        </p:sp>
      </p:grpSp>
      <p:grpSp>
        <p:nvGrpSpPr>
          <p:cNvPr name="Group 7" id="7"/>
          <p:cNvGrpSpPr/>
          <p:nvPr/>
        </p:nvGrpSpPr>
        <p:grpSpPr>
          <a:xfrm rot="0">
            <a:off x="4195859" y="6137051"/>
            <a:ext cx="3908717" cy="1023160"/>
            <a:chOff x="0" y="0"/>
            <a:chExt cx="5211622" cy="1364213"/>
          </a:xfrm>
        </p:grpSpPr>
        <p:sp>
          <p:nvSpPr>
            <p:cNvPr name="TextBox 8" id="8"/>
            <p:cNvSpPr txBox="true"/>
            <p:nvPr/>
          </p:nvSpPr>
          <p:spPr>
            <a:xfrm rot="0">
              <a:off x="0" y="-57150"/>
              <a:ext cx="5211622" cy="666750"/>
            </a:xfrm>
            <a:prstGeom prst="rect">
              <a:avLst/>
            </a:prstGeom>
          </p:spPr>
          <p:txBody>
            <a:bodyPr anchor="t" rtlCol="false" tIns="0" lIns="0" bIns="0" rIns="0">
              <a:spAutoFit/>
            </a:bodyPr>
            <a:lstStyle/>
            <a:p>
              <a:pPr algn="ctr" marL="0" indent="0" lvl="0">
                <a:lnSpc>
                  <a:spcPts val="4200"/>
                </a:lnSpc>
                <a:spcBef>
                  <a:spcPct val="0"/>
                </a:spcBef>
              </a:pPr>
              <a:r>
                <a:rPr lang="en-US" sz="3000">
                  <a:solidFill>
                    <a:srgbClr val="C48DA5"/>
                  </a:solidFill>
                  <a:latin typeface="Nourd"/>
                </a:rPr>
                <a:t>html format</a:t>
              </a:r>
            </a:p>
          </p:txBody>
        </p:sp>
        <p:sp>
          <p:nvSpPr>
            <p:cNvPr name="TextBox 9" id="9"/>
            <p:cNvSpPr txBox="true"/>
            <p:nvPr/>
          </p:nvSpPr>
          <p:spPr>
            <a:xfrm rot="0">
              <a:off x="0" y="817054"/>
              <a:ext cx="5211622" cy="547158"/>
            </a:xfrm>
            <a:prstGeom prst="rect">
              <a:avLst/>
            </a:prstGeom>
          </p:spPr>
          <p:txBody>
            <a:bodyPr anchor="t" rtlCol="false" tIns="0" lIns="0" bIns="0" rIns="0">
              <a:spAutoFit/>
            </a:bodyPr>
            <a:lstStyle/>
            <a:p>
              <a:pPr algn="ctr" marL="0" indent="0" lvl="0">
                <a:lnSpc>
                  <a:spcPts val="3499"/>
                </a:lnSpc>
                <a:spcBef>
                  <a:spcPct val="0"/>
                </a:spcBef>
              </a:pPr>
              <a:r>
                <a:rPr lang="en-US" sz="2499">
                  <a:solidFill>
                    <a:srgbClr val="76A3BB"/>
                  </a:solidFill>
                  <a:latin typeface="Nourd"/>
                </a:rPr>
                <a:t>"static" folder</a:t>
              </a:r>
            </a:p>
          </p:txBody>
        </p:sp>
      </p:grpSp>
      <p:grpSp>
        <p:nvGrpSpPr>
          <p:cNvPr name="Group 10" id="10"/>
          <p:cNvGrpSpPr/>
          <p:nvPr/>
        </p:nvGrpSpPr>
        <p:grpSpPr>
          <a:xfrm rot="0">
            <a:off x="3329012" y="196113"/>
            <a:ext cx="13360669" cy="2398022"/>
            <a:chOff x="0" y="0"/>
            <a:chExt cx="17814226" cy="3197363"/>
          </a:xfrm>
        </p:grpSpPr>
        <p:sp>
          <p:nvSpPr>
            <p:cNvPr name="TextBox 11" id="11"/>
            <p:cNvSpPr txBox="true"/>
            <p:nvPr/>
          </p:nvSpPr>
          <p:spPr>
            <a:xfrm rot="0">
              <a:off x="0" y="0"/>
              <a:ext cx="17814226" cy="2438400"/>
            </a:xfrm>
            <a:prstGeom prst="rect">
              <a:avLst/>
            </a:prstGeom>
          </p:spPr>
          <p:txBody>
            <a:bodyPr anchor="t" rtlCol="false" tIns="0" lIns="0" bIns="0" rIns="0">
              <a:spAutoFit/>
            </a:bodyPr>
            <a:lstStyle/>
            <a:p>
              <a:pPr algn="ctr">
                <a:lnSpc>
                  <a:spcPts val="7200"/>
                </a:lnSpc>
              </a:pPr>
              <a:r>
                <a:rPr lang="en-US" sz="6000">
                  <a:solidFill>
                    <a:srgbClr val="C48DA5"/>
                  </a:solidFill>
                  <a:latin typeface="Nourd Bold"/>
                </a:rPr>
                <a:t>Surprising results and unexpected difficulties</a:t>
              </a:r>
            </a:p>
          </p:txBody>
        </p:sp>
        <p:sp>
          <p:nvSpPr>
            <p:cNvPr name="TextBox 12" id="12"/>
            <p:cNvSpPr txBox="true"/>
            <p:nvPr/>
          </p:nvSpPr>
          <p:spPr>
            <a:xfrm rot="0">
              <a:off x="0" y="2530613"/>
              <a:ext cx="17814226" cy="666750"/>
            </a:xfrm>
            <a:prstGeom prst="rect">
              <a:avLst/>
            </a:prstGeom>
          </p:spPr>
          <p:txBody>
            <a:bodyPr anchor="t" rtlCol="false" tIns="0" lIns="0" bIns="0" rIns="0">
              <a:spAutoFit/>
            </a:bodyPr>
            <a:lstStyle/>
            <a:p>
              <a:pPr algn="ctr">
                <a:lnSpc>
                  <a:spcPts val="4200"/>
                </a:lnSpc>
                <a:spcBef>
                  <a:spcPct val="0"/>
                </a:spcBef>
              </a:pPr>
            </a:p>
          </p:txBody>
        </p:sp>
      </p:grpSp>
      <p:pic>
        <p:nvPicPr>
          <p:cNvPr name="Picture 13" id="13"/>
          <p:cNvPicPr>
            <a:picLocks noChangeAspect="true"/>
          </p:cNvPicPr>
          <p:nvPr/>
        </p:nvPicPr>
        <p:blipFill>
          <a:blip r:embed="rId4"/>
          <a:srcRect l="0" t="0" r="0" b="0"/>
          <a:stretch>
            <a:fillRect/>
          </a:stretch>
        </p:blipFill>
        <p:spPr>
          <a:xfrm flipH="false" flipV="false" rot="0">
            <a:off x="9824603" y="2461278"/>
            <a:ext cx="3821220" cy="2881890"/>
          </a:xfrm>
          <a:prstGeom prst="rect">
            <a:avLst/>
          </a:prstGeom>
        </p:spPr>
      </p:pic>
      <p:pic>
        <p:nvPicPr>
          <p:cNvPr name="Picture 14" id="14"/>
          <p:cNvPicPr>
            <a:picLocks noChangeAspect="true"/>
          </p:cNvPicPr>
          <p:nvPr/>
        </p:nvPicPr>
        <p:blipFill>
          <a:blip r:embed="rId5"/>
          <a:srcRect l="0" t="0" r="0" b="0"/>
          <a:stretch>
            <a:fillRect/>
          </a:stretch>
        </p:blipFill>
        <p:spPr>
          <a:xfrm flipH="false" flipV="false" rot="0">
            <a:off x="14286876" y="2461278"/>
            <a:ext cx="3080306" cy="2675750"/>
          </a:xfrm>
          <a:prstGeom prst="rect">
            <a:avLst/>
          </a:prstGeom>
        </p:spPr>
      </p:pic>
      <p:sp>
        <p:nvSpPr>
          <p:cNvPr name="TextBox 15" id="15"/>
          <p:cNvSpPr txBox="true"/>
          <p:nvPr/>
        </p:nvSpPr>
        <p:spPr>
          <a:xfrm rot="0">
            <a:off x="11399847" y="5439188"/>
            <a:ext cx="2561955" cy="252995"/>
          </a:xfrm>
          <a:prstGeom prst="rect">
            <a:avLst/>
          </a:prstGeom>
        </p:spPr>
        <p:txBody>
          <a:bodyPr anchor="t" rtlCol="false" tIns="0" lIns="0" bIns="0" rIns="0">
            <a:spAutoFit/>
          </a:bodyPr>
          <a:lstStyle/>
          <a:p>
            <a:pPr>
              <a:lnSpc>
                <a:spcPts val="2061"/>
              </a:lnSpc>
              <a:spcBef>
                <a:spcPct val="0"/>
              </a:spcBef>
            </a:pPr>
            <a:r>
              <a:rPr lang="en-US" sz="1472">
                <a:solidFill>
                  <a:srgbClr val="76A3BB"/>
                </a:solidFill>
                <a:latin typeface="Nourd"/>
              </a:rPr>
              <a:t>Scree Plot</a:t>
            </a:r>
          </a:p>
        </p:txBody>
      </p:sp>
      <p:sp>
        <p:nvSpPr>
          <p:cNvPr name="TextBox 16" id="16"/>
          <p:cNvSpPr txBox="true"/>
          <p:nvPr/>
        </p:nvSpPr>
        <p:spPr>
          <a:xfrm rot="0">
            <a:off x="15532065" y="5214768"/>
            <a:ext cx="2561955" cy="252995"/>
          </a:xfrm>
          <a:prstGeom prst="rect">
            <a:avLst/>
          </a:prstGeom>
        </p:spPr>
        <p:txBody>
          <a:bodyPr anchor="t" rtlCol="false" tIns="0" lIns="0" bIns="0" rIns="0">
            <a:spAutoFit/>
          </a:bodyPr>
          <a:lstStyle/>
          <a:p>
            <a:pPr>
              <a:lnSpc>
                <a:spcPts val="2061"/>
              </a:lnSpc>
              <a:spcBef>
                <a:spcPct val="0"/>
              </a:spcBef>
            </a:pPr>
            <a:r>
              <a:rPr lang="en-US" sz="1472">
                <a:solidFill>
                  <a:srgbClr val="76A3BB"/>
                </a:solidFill>
                <a:latin typeface="Nourd"/>
              </a:rPr>
              <a:t>PCA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3054954" y="6068596"/>
            <a:ext cx="3963945" cy="3661694"/>
          </a:xfrm>
          <a:prstGeom prst="rect">
            <a:avLst/>
          </a:prstGeom>
        </p:spPr>
      </p:pic>
      <p:sp>
        <p:nvSpPr>
          <p:cNvPr name="TextBox 3" id="3"/>
          <p:cNvSpPr txBox="true"/>
          <p:nvPr/>
        </p:nvSpPr>
        <p:spPr>
          <a:xfrm rot="0">
            <a:off x="1936124" y="1219809"/>
            <a:ext cx="14415752" cy="4733925"/>
          </a:xfrm>
          <a:prstGeom prst="rect">
            <a:avLst/>
          </a:prstGeom>
        </p:spPr>
        <p:txBody>
          <a:bodyPr anchor="t" rtlCol="false" tIns="0" lIns="0" bIns="0" rIns="0">
            <a:spAutoFit/>
          </a:bodyPr>
          <a:lstStyle/>
          <a:p>
            <a:pPr algn="ctr">
              <a:lnSpc>
                <a:spcPts val="12599"/>
              </a:lnSpc>
            </a:pPr>
            <a:r>
              <a:rPr lang="en-US" sz="9000" spc="765">
                <a:solidFill>
                  <a:srgbClr val="76A3BB"/>
                </a:solidFill>
                <a:latin typeface="Nourd Bold"/>
              </a:rPr>
              <a:t>THANKS FOR LISTENING!</a:t>
            </a:r>
          </a:p>
          <a:p>
            <a:pPr algn="ctr">
              <a:lnSpc>
                <a:spcPts val="12599"/>
              </a:lnSpc>
              <a:spcBef>
                <a:spcPct val="0"/>
              </a:spcBef>
            </a:pPr>
            <a:r>
              <a:rPr lang="en-US" sz="9000" spc="765">
                <a:solidFill>
                  <a:srgbClr val="76A3BB"/>
                </a:solidFill>
                <a:latin typeface="Nourd Bold"/>
              </a:rPr>
              <a:t>ANY QUESTIONS?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4092573" y="64027"/>
            <a:ext cx="13918111" cy="1887875"/>
            <a:chOff x="0" y="0"/>
            <a:chExt cx="18557482" cy="2517166"/>
          </a:xfrm>
        </p:grpSpPr>
        <p:sp>
          <p:nvSpPr>
            <p:cNvPr name="TextBox 3" id="3"/>
            <p:cNvSpPr txBox="true"/>
            <p:nvPr/>
          </p:nvSpPr>
          <p:spPr>
            <a:xfrm rot="0">
              <a:off x="0" y="-133350"/>
              <a:ext cx="18557482" cy="1539786"/>
            </a:xfrm>
            <a:prstGeom prst="rect">
              <a:avLst/>
            </a:prstGeom>
          </p:spPr>
          <p:txBody>
            <a:bodyPr anchor="t" rtlCol="false" tIns="0" lIns="0" bIns="0" rIns="0">
              <a:spAutoFit/>
            </a:bodyPr>
            <a:lstStyle/>
            <a:p>
              <a:pPr>
                <a:lnSpc>
                  <a:spcPts val="9725"/>
                </a:lnSpc>
              </a:pPr>
              <a:r>
                <a:rPr lang="en-US" sz="6947">
                  <a:solidFill>
                    <a:srgbClr val="C48DA5"/>
                  </a:solidFill>
                  <a:latin typeface="Nourd Bold"/>
                </a:rPr>
                <a:t>Dataset &amp; Motivation</a:t>
              </a:r>
            </a:p>
          </p:txBody>
        </p:sp>
        <p:sp>
          <p:nvSpPr>
            <p:cNvPr name="TextBox 4" id="4"/>
            <p:cNvSpPr txBox="true"/>
            <p:nvPr/>
          </p:nvSpPr>
          <p:spPr>
            <a:xfrm rot="0">
              <a:off x="0" y="1933473"/>
              <a:ext cx="18557482" cy="583693"/>
            </a:xfrm>
            <a:prstGeom prst="rect">
              <a:avLst/>
            </a:prstGeom>
          </p:spPr>
          <p:txBody>
            <a:bodyPr anchor="t" rtlCol="false" tIns="0" lIns="0" bIns="0" rIns="0">
              <a:spAutoFit/>
            </a:bodyPr>
            <a:lstStyle/>
            <a:p>
              <a:pPr>
                <a:lnSpc>
                  <a:spcPts val="3693"/>
                </a:lnSpc>
                <a:spcBef>
                  <a:spcPct val="0"/>
                </a:spcBef>
              </a:pPr>
            </a:p>
          </p:txBody>
        </p:sp>
      </p:grpSp>
      <p:sp>
        <p:nvSpPr>
          <p:cNvPr name="TextBox 5" id="5"/>
          <p:cNvSpPr txBox="true"/>
          <p:nvPr/>
        </p:nvSpPr>
        <p:spPr>
          <a:xfrm rot="0">
            <a:off x="1599722" y="1548496"/>
            <a:ext cx="15088557" cy="8085359"/>
          </a:xfrm>
          <a:prstGeom prst="rect">
            <a:avLst/>
          </a:prstGeom>
        </p:spPr>
        <p:txBody>
          <a:bodyPr anchor="t" rtlCol="false" tIns="0" lIns="0" bIns="0" rIns="0">
            <a:spAutoFit/>
          </a:bodyPr>
          <a:lstStyle/>
          <a:p>
            <a:pPr>
              <a:lnSpc>
                <a:spcPts val="3750"/>
              </a:lnSpc>
            </a:pPr>
            <a:r>
              <a:rPr lang="en-US" sz="2678">
                <a:solidFill>
                  <a:srgbClr val="76A3BB"/>
                </a:solidFill>
                <a:latin typeface="Nourd Bold"/>
              </a:rPr>
              <a:t>2126</a:t>
            </a:r>
            <a:r>
              <a:rPr lang="en-US" sz="2678">
                <a:solidFill>
                  <a:srgbClr val="76A3BB"/>
                </a:solidFill>
                <a:latin typeface="Nourd"/>
              </a:rPr>
              <a:t> measurements extracted from cardiotocograms(CTGs) and classified by expert obstetricians</a:t>
            </a:r>
          </a:p>
          <a:p>
            <a:pPr marL="578351" indent="-289175" lvl="1">
              <a:lnSpc>
                <a:spcPts val="3750"/>
              </a:lnSpc>
              <a:buFont typeface="Arial"/>
              <a:buChar char="•"/>
            </a:pPr>
            <a:r>
              <a:rPr lang="en-US" sz="2678">
                <a:solidFill>
                  <a:srgbClr val="76A3BB"/>
                </a:solidFill>
                <a:latin typeface="Nourd"/>
              </a:rPr>
              <a:t>eg. baseline value, short-term abnormal variability, uterine contractions</a:t>
            </a:r>
          </a:p>
          <a:p>
            <a:pPr marL="578351" indent="-289175" lvl="1">
              <a:lnSpc>
                <a:spcPts val="3750"/>
              </a:lnSpc>
              <a:buFont typeface="Arial"/>
              <a:buChar char="•"/>
            </a:pPr>
            <a:r>
              <a:rPr lang="en-US" sz="2678">
                <a:solidFill>
                  <a:srgbClr val="76A3BB"/>
                </a:solidFill>
                <a:latin typeface="Nourd"/>
              </a:rPr>
              <a:t>fetal_health (1-Normal, 2-Suspect and 3-Pathological)</a:t>
            </a:r>
          </a:p>
          <a:p>
            <a:pPr>
              <a:lnSpc>
                <a:spcPts val="3750"/>
              </a:lnSpc>
            </a:pPr>
          </a:p>
          <a:p>
            <a:pPr>
              <a:lnSpc>
                <a:spcPts val="3750"/>
              </a:lnSpc>
            </a:pPr>
          </a:p>
          <a:p>
            <a:pPr>
              <a:lnSpc>
                <a:spcPts val="3750"/>
              </a:lnSpc>
            </a:pPr>
          </a:p>
          <a:p>
            <a:pPr>
              <a:lnSpc>
                <a:spcPts val="3750"/>
              </a:lnSpc>
            </a:pPr>
            <a:r>
              <a:rPr lang="en-US" sz="2678" u="sng">
                <a:solidFill>
                  <a:srgbClr val="76A3BB"/>
                </a:solidFill>
                <a:latin typeface="Nourd Bold"/>
              </a:rPr>
              <a:t>Motivations</a:t>
            </a:r>
          </a:p>
          <a:p>
            <a:pPr marL="578351" indent="-289175" lvl="1">
              <a:lnSpc>
                <a:spcPts val="3750"/>
              </a:lnSpc>
              <a:buFont typeface="Arial"/>
              <a:buChar char="•"/>
            </a:pPr>
            <a:r>
              <a:rPr lang="en-US" sz="2678">
                <a:solidFill>
                  <a:srgbClr val="76A3BB"/>
                </a:solidFill>
                <a:latin typeface="Nourd Bold"/>
              </a:rPr>
              <a:t>INCREASE AWARENESS and FACILITATION on Fetal Health</a:t>
            </a:r>
          </a:p>
          <a:p>
            <a:pPr marL="578351" indent="-289175" lvl="1">
              <a:lnSpc>
                <a:spcPts val="3750"/>
              </a:lnSpc>
              <a:buFont typeface="Arial"/>
              <a:buChar char="•"/>
            </a:pPr>
            <a:r>
              <a:rPr lang="en-US" sz="2678">
                <a:solidFill>
                  <a:srgbClr val="76A3BB"/>
                </a:solidFill>
                <a:latin typeface="Nourd"/>
              </a:rPr>
              <a:t>"the U.S. fetal mortality rate was 5.70 fetal deaths at 20 or more weeks of gestation per 1,000 live births and fetal deaths, and often occurs at low resource setting and most of them can be prevented."</a:t>
            </a:r>
          </a:p>
          <a:p>
            <a:pPr>
              <a:lnSpc>
                <a:spcPts val="3750"/>
              </a:lnSpc>
            </a:pPr>
          </a:p>
          <a:p>
            <a:pPr>
              <a:lnSpc>
                <a:spcPts val="3750"/>
              </a:lnSpc>
            </a:pPr>
          </a:p>
          <a:p>
            <a:pPr>
              <a:lnSpc>
                <a:spcPts val="3750"/>
              </a:lnSpc>
            </a:pPr>
          </a:p>
          <a:p>
            <a:pPr>
              <a:lnSpc>
                <a:spcPts val="3750"/>
              </a:lnSpc>
            </a:pPr>
          </a:p>
          <a:p>
            <a:pPr>
              <a:lnSpc>
                <a:spcPts val="3750"/>
              </a:lnSpc>
            </a:pPr>
          </a:p>
          <a:p>
            <a:pPr>
              <a:lnSpc>
                <a:spcPts val="3750"/>
              </a:lnSpc>
              <a:spcBef>
                <a:spcPct val="0"/>
              </a:spcBef>
            </a:pPr>
          </a:p>
        </p:txBody>
      </p:sp>
      <p:sp>
        <p:nvSpPr>
          <p:cNvPr name="TextBox 6" id="6"/>
          <p:cNvSpPr txBox="true"/>
          <p:nvPr/>
        </p:nvSpPr>
        <p:spPr>
          <a:xfrm rot="0">
            <a:off x="904052" y="8808102"/>
            <a:ext cx="16479896" cy="871821"/>
          </a:xfrm>
          <a:prstGeom prst="rect">
            <a:avLst/>
          </a:prstGeom>
        </p:spPr>
        <p:txBody>
          <a:bodyPr anchor="t" rtlCol="false" tIns="0" lIns="0" bIns="0" rIns="0">
            <a:spAutoFit/>
          </a:bodyPr>
          <a:lstStyle/>
          <a:p>
            <a:pPr>
              <a:lnSpc>
                <a:spcPts val="2346"/>
              </a:lnSpc>
            </a:pPr>
            <a:r>
              <a:rPr lang="en-US" sz="1676">
                <a:solidFill>
                  <a:srgbClr val="76A3BB"/>
                </a:solidFill>
                <a:latin typeface="Nourd"/>
              </a:rPr>
              <a:t>Data Source:https://www.kaggle.com/datasets/andrewmvd/fetal-health-classification</a:t>
            </a:r>
          </a:p>
          <a:p>
            <a:pPr>
              <a:lnSpc>
                <a:spcPts val="2346"/>
              </a:lnSpc>
            </a:pPr>
            <a:r>
              <a:rPr lang="en-US" sz="1676">
                <a:solidFill>
                  <a:srgbClr val="76A3BB"/>
                </a:solidFill>
                <a:latin typeface="Nourd"/>
              </a:rPr>
              <a:t>Reference: Gregory ECW, Valenzuela CP, and Hoyert DL. Fetal Mortality: United States, 2019. National Vital Statistics Reports. 2021;70(11):1-20.</a:t>
            </a:r>
          </a:p>
          <a:p>
            <a:pPr>
              <a:lnSpc>
                <a:spcPts val="2346"/>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4703137" y="84763"/>
            <a:ext cx="13918111" cy="1887875"/>
            <a:chOff x="0" y="0"/>
            <a:chExt cx="18557482" cy="2517166"/>
          </a:xfrm>
        </p:grpSpPr>
        <p:sp>
          <p:nvSpPr>
            <p:cNvPr name="TextBox 3" id="3"/>
            <p:cNvSpPr txBox="true"/>
            <p:nvPr/>
          </p:nvSpPr>
          <p:spPr>
            <a:xfrm rot="0">
              <a:off x="0" y="-133350"/>
              <a:ext cx="18557482" cy="1539786"/>
            </a:xfrm>
            <a:prstGeom prst="rect">
              <a:avLst/>
            </a:prstGeom>
          </p:spPr>
          <p:txBody>
            <a:bodyPr anchor="t" rtlCol="false" tIns="0" lIns="0" bIns="0" rIns="0">
              <a:spAutoFit/>
            </a:bodyPr>
            <a:lstStyle/>
            <a:p>
              <a:pPr>
                <a:lnSpc>
                  <a:spcPts val="9725"/>
                </a:lnSpc>
              </a:pPr>
              <a:r>
                <a:rPr lang="en-US" sz="6947">
                  <a:solidFill>
                    <a:srgbClr val="C48DA5"/>
                  </a:solidFill>
                  <a:latin typeface="Nourd Bold"/>
                </a:rPr>
                <a:t>Reading Dataset...</a:t>
              </a:r>
            </a:p>
          </p:txBody>
        </p:sp>
        <p:sp>
          <p:nvSpPr>
            <p:cNvPr name="TextBox 4" id="4"/>
            <p:cNvSpPr txBox="true"/>
            <p:nvPr/>
          </p:nvSpPr>
          <p:spPr>
            <a:xfrm rot="0">
              <a:off x="0" y="1933473"/>
              <a:ext cx="18557482" cy="583693"/>
            </a:xfrm>
            <a:prstGeom prst="rect">
              <a:avLst/>
            </a:prstGeom>
          </p:spPr>
          <p:txBody>
            <a:bodyPr anchor="t" rtlCol="false" tIns="0" lIns="0" bIns="0" rIns="0">
              <a:spAutoFit/>
            </a:bodyPr>
            <a:lstStyle/>
            <a:p>
              <a:pPr>
                <a:lnSpc>
                  <a:spcPts val="3693"/>
                </a:lnSpc>
                <a:spcBef>
                  <a:spcPct val="0"/>
                </a:spcBef>
              </a:pPr>
            </a:p>
          </p:txBody>
        </p:sp>
      </p:grpSp>
      <p:sp>
        <p:nvSpPr>
          <p:cNvPr name="TextBox 5" id="5"/>
          <p:cNvSpPr txBox="true"/>
          <p:nvPr/>
        </p:nvSpPr>
        <p:spPr>
          <a:xfrm rot="0">
            <a:off x="1988262" y="1786621"/>
            <a:ext cx="15088557" cy="6656609"/>
          </a:xfrm>
          <a:prstGeom prst="rect">
            <a:avLst/>
          </a:prstGeom>
        </p:spPr>
        <p:txBody>
          <a:bodyPr anchor="t" rtlCol="false" tIns="0" lIns="0" bIns="0" rIns="0">
            <a:spAutoFit/>
          </a:bodyPr>
          <a:lstStyle/>
          <a:p>
            <a:pPr marL="578351" indent="-289175" lvl="1">
              <a:lnSpc>
                <a:spcPts val="3750"/>
              </a:lnSpc>
              <a:buFont typeface="Arial"/>
              <a:buChar char="•"/>
            </a:pPr>
            <a:r>
              <a:rPr lang="en-US" sz="2678" u="sng">
                <a:solidFill>
                  <a:srgbClr val="76A3BB"/>
                </a:solidFill>
                <a:latin typeface="Nourd Bold"/>
              </a:rPr>
              <a:t>Acquired</a:t>
            </a:r>
            <a:r>
              <a:rPr lang="en-US" sz="2678">
                <a:solidFill>
                  <a:srgbClr val="76A3BB"/>
                </a:solidFill>
                <a:latin typeface="Nourd"/>
              </a:rPr>
              <a:t> via file download on Kaggle Dataset</a:t>
            </a:r>
          </a:p>
          <a:p>
            <a:pPr>
              <a:lnSpc>
                <a:spcPts val="3750"/>
              </a:lnSpc>
            </a:pPr>
          </a:p>
          <a:p>
            <a:pPr>
              <a:lnSpc>
                <a:spcPts val="3750"/>
              </a:lnSpc>
            </a:pPr>
          </a:p>
          <a:p>
            <a:pPr marL="578351" indent="-289175" lvl="1">
              <a:lnSpc>
                <a:spcPts val="3750"/>
              </a:lnSpc>
              <a:buFont typeface="Arial"/>
              <a:buChar char="•"/>
            </a:pPr>
            <a:r>
              <a:rPr lang="en-US" sz="2678">
                <a:solidFill>
                  <a:srgbClr val="76A3BB"/>
                </a:solidFill>
                <a:latin typeface="Nourd Bold"/>
              </a:rPr>
              <a:t>Data FAIRness:</a:t>
            </a:r>
          </a:p>
          <a:p>
            <a:pPr marL="1156702" indent="-385567" lvl="2">
              <a:lnSpc>
                <a:spcPts val="3750"/>
              </a:lnSpc>
              <a:buFont typeface="Arial"/>
              <a:buChar char="⚬"/>
            </a:pPr>
            <a:r>
              <a:rPr lang="en-US" sz="2678">
                <a:solidFill>
                  <a:srgbClr val="76A3BB"/>
                </a:solidFill>
                <a:latin typeface="Nourd"/>
              </a:rPr>
              <a:t>Standard and aligned Data Format</a:t>
            </a:r>
          </a:p>
          <a:p>
            <a:pPr marL="1156702" indent="-385567" lvl="2">
              <a:lnSpc>
                <a:spcPts val="3750"/>
              </a:lnSpc>
              <a:buFont typeface="Arial"/>
              <a:buChar char="⚬"/>
            </a:pPr>
            <a:r>
              <a:rPr lang="en-US" sz="2678">
                <a:solidFill>
                  <a:srgbClr val="76A3BB"/>
                </a:solidFill>
                <a:latin typeface="Nourd"/>
              </a:rPr>
              <a:t>Well-annotated with metadata</a:t>
            </a:r>
          </a:p>
          <a:p>
            <a:pPr marL="1156702" indent="-385567" lvl="2">
              <a:lnSpc>
                <a:spcPts val="3750"/>
              </a:lnSpc>
              <a:buFont typeface="Arial"/>
              <a:buChar char="⚬"/>
            </a:pPr>
            <a:r>
              <a:rPr lang="en-US" sz="2678">
                <a:solidFill>
                  <a:srgbClr val="76A3BB"/>
                </a:solidFill>
                <a:latin typeface="Nourd"/>
              </a:rPr>
              <a:t>License-- License was not specified at the source, yet access to the data is public and a citation was requested</a:t>
            </a:r>
          </a:p>
          <a:p>
            <a:pPr>
              <a:lnSpc>
                <a:spcPts val="3750"/>
              </a:lnSpc>
            </a:pPr>
          </a:p>
          <a:p>
            <a:pPr>
              <a:lnSpc>
                <a:spcPts val="3750"/>
              </a:lnSpc>
            </a:pPr>
          </a:p>
          <a:p>
            <a:pPr>
              <a:lnSpc>
                <a:spcPts val="3750"/>
              </a:lnSpc>
            </a:pPr>
          </a:p>
          <a:p>
            <a:pPr>
              <a:lnSpc>
                <a:spcPts val="3750"/>
              </a:lnSpc>
            </a:pPr>
          </a:p>
          <a:p>
            <a:pPr>
              <a:lnSpc>
                <a:spcPts val="3750"/>
              </a:lnSpc>
            </a:pPr>
          </a:p>
          <a:p>
            <a:pPr>
              <a:lnSpc>
                <a:spcPts val="3750"/>
              </a:lnSpc>
              <a:spcBef>
                <a:spcPct val="0"/>
              </a:spcBef>
            </a:pPr>
          </a:p>
        </p:txBody>
      </p:sp>
      <p:sp>
        <p:nvSpPr>
          <p:cNvPr name="TextBox 6" id="6"/>
          <p:cNvSpPr txBox="true"/>
          <p:nvPr/>
        </p:nvSpPr>
        <p:spPr>
          <a:xfrm rot="0">
            <a:off x="904052" y="8808102"/>
            <a:ext cx="16479896" cy="871821"/>
          </a:xfrm>
          <a:prstGeom prst="rect">
            <a:avLst/>
          </a:prstGeom>
        </p:spPr>
        <p:txBody>
          <a:bodyPr anchor="t" rtlCol="false" tIns="0" lIns="0" bIns="0" rIns="0">
            <a:spAutoFit/>
          </a:bodyPr>
          <a:lstStyle/>
          <a:p>
            <a:pPr>
              <a:lnSpc>
                <a:spcPts val="2346"/>
              </a:lnSpc>
            </a:pPr>
            <a:r>
              <a:rPr lang="en-US" sz="1676">
                <a:solidFill>
                  <a:srgbClr val="76A3BB"/>
                </a:solidFill>
                <a:latin typeface="Nourd"/>
              </a:rPr>
              <a:t>Data Source:https://www.kaggle.com/datasets/andrewmvd/fetal-health-classification</a:t>
            </a:r>
          </a:p>
          <a:p>
            <a:pPr>
              <a:lnSpc>
                <a:spcPts val="2346"/>
              </a:lnSpc>
            </a:pPr>
            <a:r>
              <a:rPr lang="en-US" sz="1676">
                <a:solidFill>
                  <a:srgbClr val="76A3BB"/>
                </a:solidFill>
                <a:latin typeface="Nourd"/>
              </a:rPr>
              <a:t>Reference: Gregory ECW, Valenzuela CP, and Hoyert DL. Fetal Mortality: United States, 2019. National Vital Statistics Reports. 2021;70(11):1-20.</a:t>
            </a:r>
          </a:p>
          <a:p>
            <a:pPr>
              <a:lnSpc>
                <a:spcPts val="2346"/>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4242201" y="1778583"/>
            <a:ext cx="8779469" cy="70235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4173210" y="3255987"/>
            <a:ext cx="8917452" cy="3368815"/>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4092573" y="7252612"/>
            <a:ext cx="7304792" cy="1095719"/>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3894426" y="9025749"/>
            <a:ext cx="7982497" cy="1261251"/>
          </a:xfrm>
          <a:prstGeom prst="rect">
            <a:avLst/>
          </a:prstGeom>
        </p:spPr>
      </p:pic>
      <p:grpSp>
        <p:nvGrpSpPr>
          <p:cNvPr name="Group 6" id="6"/>
          <p:cNvGrpSpPr/>
          <p:nvPr/>
        </p:nvGrpSpPr>
        <p:grpSpPr>
          <a:xfrm rot="0">
            <a:off x="2184944" y="146712"/>
            <a:ext cx="13918111" cy="1887875"/>
            <a:chOff x="0" y="0"/>
            <a:chExt cx="18557482" cy="2517166"/>
          </a:xfrm>
        </p:grpSpPr>
        <p:sp>
          <p:nvSpPr>
            <p:cNvPr name="TextBox 7" id="7"/>
            <p:cNvSpPr txBox="true"/>
            <p:nvPr/>
          </p:nvSpPr>
          <p:spPr>
            <a:xfrm rot="0">
              <a:off x="0" y="-133350"/>
              <a:ext cx="18557482" cy="1539786"/>
            </a:xfrm>
            <a:prstGeom prst="rect">
              <a:avLst/>
            </a:prstGeom>
          </p:spPr>
          <p:txBody>
            <a:bodyPr anchor="t" rtlCol="false" tIns="0" lIns="0" bIns="0" rIns="0">
              <a:spAutoFit/>
            </a:bodyPr>
            <a:lstStyle/>
            <a:p>
              <a:pPr>
                <a:lnSpc>
                  <a:spcPts val="9725"/>
                </a:lnSpc>
              </a:pPr>
              <a:r>
                <a:rPr lang="en-US" sz="6947">
                  <a:solidFill>
                    <a:srgbClr val="C48DA5"/>
                  </a:solidFill>
                  <a:latin typeface="Nourd Bold"/>
                </a:rPr>
                <a:t>Data Cleaning &amp; Preprocessing</a:t>
              </a:r>
            </a:p>
          </p:txBody>
        </p:sp>
        <p:sp>
          <p:nvSpPr>
            <p:cNvPr name="TextBox 8" id="8"/>
            <p:cNvSpPr txBox="true"/>
            <p:nvPr/>
          </p:nvSpPr>
          <p:spPr>
            <a:xfrm rot="0">
              <a:off x="0" y="1933473"/>
              <a:ext cx="18557482" cy="583693"/>
            </a:xfrm>
            <a:prstGeom prst="rect">
              <a:avLst/>
            </a:prstGeom>
          </p:spPr>
          <p:txBody>
            <a:bodyPr anchor="t" rtlCol="false" tIns="0" lIns="0" bIns="0" rIns="0">
              <a:spAutoFit/>
            </a:bodyPr>
            <a:lstStyle/>
            <a:p>
              <a:pPr>
                <a:lnSpc>
                  <a:spcPts val="3693"/>
                </a:lnSpc>
                <a:spcBef>
                  <a:spcPct val="0"/>
                </a:spcBef>
              </a:pPr>
            </a:p>
          </p:txBody>
        </p:sp>
      </p:grpSp>
      <p:sp>
        <p:nvSpPr>
          <p:cNvPr name="TextBox 9" id="9"/>
          <p:cNvSpPr txBox="true"/>
          <p:nvPr/>
        </p:nvSpPr>
        <p:spPr>
          <a:xfrm rot="0">
            <a:off x="4430297" y="1183097"/>
            <a:ext cx="10239424" cy="449780"/>
          </a:xfrm>
          <a:prstGeom prst="rect">
            <a:avLst/>
          </a:prstGeom>
        </p:spPr>
        <p:txBody>
          <a:bodyPr anchor="t" rtlCol="false" tIns="0" lIns="0" bIns="0" rIns="0">
            <a:spAutoFit/>
          </a:bodyPr>
          <a:lstStyle/>
          <a:p>
            <a:pPr>
              <a:lnSpc>
                <a:spcPts val="3606"/>
              </a:lnSpc>
              <a:spcBef>
                <a:spcPct val="0"/>
              </a:spcBef>
            </a:pPr>
            <a:r>
              <a:rPr lang="en-US" sz="2576">
                <a:solidFill>
                  <a:srgbClr val="76A3BB"/>
                </a:solidFill>
                <a:latin typeface="Nourd"/>
              </a:rPr>
              <a:t>Drop Irrelevant Columns (eg.histogram attributes)</a:t>
            </a:r>
          </a:p>
        </p:txBody>
      </p:sp>
      <p:sp>
        <p:nvSpPr>
          <p:cNvPr name="TextBox 10" id="10"/>
          <p:cNvSpPr txBox="true"/>
          <p:nvPr/>
        </p:nvSpPr>
        <p:spPr>
          <a:xfrm rot="0">
            <a:off x="3618279" y="1183097"/>
            <a:ext cx="474294" cy="449780"/>
          </a:xfrm>
          <a:prstGeom prst="rect">
            <a:avLst/>
          </a:prstGeom>
        </p:spPr>
        <p:txBody>
          <a:bodyPr anchor="t" rtlCol="false" tIns="0" lIns="0" bIns="0" rIns="0">
            <a:spAutoFit/>
          </a:bodyPr>
          <a:lstStyle/>
          <a:p>
            <a:pPr>
              <a:lnSpc>
                <a:spcPts val="3606"/>
              </a:lnSpc>
              <a:spcBef>
                <a:spcPct val="0"/>
              </a:spcBef>
            </a:pPr>
            <a:r>
              <a:rPr lang="en-US" sz="2576">
                <a:solidFill>
                  <a:srgbClr val="C48DA5"/>
                </a:solidFill>
                <a:latin typeface="Nourd"/>
              </a:rPr>
              <a:t>01</a:t>
            </a:r>
          </a:p>
        </p:txBody>
      </p:sp>
      <p:sp>
        <p:nvSpPr>
          <p:cNvPr name="TextBox 11" id="11"/>
          <p:cNvSpPr txBox="true"/>
          <p:nvPr/>
        </p:nvSpPr>
        <p:spPr>
          <a:xfrm rot="0">
            <a:off x="3618279" y="2622803"/>
            <a:ext cx="474294" cy="449780"/>
          </a:xfrm>
          <a:prstGeom prst="rect">
            <a:avLst/>
          </a:prstGeom>
        </p:spPr>
        <p:txBody>
          <a:bodyPr anchor="t" rtlCol="false" tIns="0" lIns="0" bIns="0" rIns="0">
            <a:spAutoFit/>
          </a:bodyPr>
          <a:lstStyle/>
          <a:p>
            <a:pPr>
              <a:lnSpc>
                <a:spcPts val="3606"/>
              </a:lnSpc>
              <a:spcBef>
                <a:spcPct val="0"/>
              </a:spcBef>
            </a:pPr>
            <a:r>
              <a:rPr lang="en-US" sz="2576">
                <a:solidFill>
                  <a:srgbClr val="C48DA5"/>
                </a:solidFill>
                <a:latin typeface="Nourd"/>
              </a:rPr>
              <a:t>02</a:t>
            </a:r>
          </a:p>
        </p:txBody>
      </p:sp>
      <p:sp>
        <p:nvSpPr>
          <p:cNvPr name="TextBox 12" id="12"/>
          <p:cNvSpPr txBox="true"/>
          <p:nvPr/>
        </p:nvSpPr>
        <p:spPr>
          <a:xfrm rot="0">
            <a:off x="4430297" y="2571027"/>
            <a:ext cx="4482225" cy="449780"/>
          </a:xfrm>
          <a:prstGeom prst="rect">
            <a:avLst/>
          </a:prstGeom>
        </p:spPr>
        <p:txBody>
          <a:bodyPr anchor="t" rtlCol="false" tIns="0" lIns="0" bIns="0" rIns="0">
            <a:spAutoFit/>
          </a:bodyPr>
          <a:lstStyle/>
          <a:p>
            <a:pPr algn="l" marL="0" indent="0" lvl="0">
              <a:lnSpc>
                <a:spcPts val="3606"/>
              </a:lnSpc>
              <a:spcBef>
                <a:spcPct val="0"/>
              </a:spcBef>
            </a:pPr>
            <a:r>
              <a:rPr lang="en-US" sz="2576">
                <a:solidFill>
                  <a:srgbClr val="76A3BB"/>
                </a:solidFill>
                <a:latin typeface="Nourd"/>
              </a:rPr>
              <a:t>Check for missing data</a:t>
            </a:r>
          </a:p>
        </p:txBody>
      </p:sp>
      <p:sp>
        <p:nvSpPr>
          <p:cNvPr name="TextBox 13" id="13"/>
          <p:cNvSpPr txBox="true"/>
          <p:nvPr/>
        </p:nvSpPr>
        <p:spPr>
          <a:xfrm rot="0">
            <a:off x="3618279" y="6802833"/>
            <a:ext cx="474294" cy="449780"/>
          </a:xfrm>
          <a:prstGeom prst="rect">
            <a:avLst/>
          </a:prstGeom>
        </p:spPr>
        <p:txBody>
          <a:bodyPr anchor="t" rtlCol="false" tIns="0" lIns="0" bIns="0" rIns="0">
            <a:spAutoFit/>
          </a:bodyPr>
          <a:lstStyle/>
          <a:p>
            <a:pPr>
              <a:lnSpc>
                <a:spcPts val="3606"/>
              </a:lnSpc>
              <a:spcBef>
                <a:spcPct val="0"/>
              </a:spcBef>
            </a:pPr>
            <a:r>
              <a:rPr lang="en-US" sz="2576">
                <a:solidFill>
                  <a:srgbClr val="C48DA5"/>
                </a:solidFill>
                <a:latin typeface="Nourd"/>
              </a:rPr>
              <a:t>03</a:t>
            </a:r>
          </a:p>
        </p:txBody>
      </p:sp>
      <p:sp>
        <p:nvSpPr>
          <p:cNvPr name="TextBox 14" id="14"/>
          <p:cNvSpPr txBox="true"/>
          <p:nvPr/>
        </p:nvSpPr>
        <p:spPr>
          <a:xfrm rot="0">
            <a:off x="4430297" y="6802833"/>
            <a:ext cx="8486230" cy="449780"/>
          </a:xfrm>
          <a:prstGeom prst="rect">
            <a:avLst/>
          </a:prstGeom>
        </p:spPr>
        <p:txBody>
          <a:bodyPr anchor="t" rtlCol="false" tIns="0" lIns="0" bIns="0" rIns="0">
            <a:spAutoFit/>
          </a:bodyPr>
          <a:lstStyle/>
          <a:p>
            <a:pPr algn="l" marL="0" indent="0" lvl="0">
              <a:lnSpc>
                <a:spcPts val="3606"/>
              </a:lnSpc>
              <a:spcBef>
                <a:spcPct val="0"/>
              </a:spcBef>
            </a:pPr>
            <a:r>
              <a:rPr lang="en-US" sz="2576">
                <a:solidFill>
                  <a:srgbClr val="76A3BB"/>
                </a:solidFill>
                <a:latin typeface="Nourd"/>
              </a:rPr>
              <a:t>Drop Duplicates based on columns </a:t>
            </a:r>
          </a:p>
        </p:txBody>
      </p:sp>
      <p:sp>
        <p:nvSpPr>
          <p:cNvPr name="TextBox 15" id="15"/>
          <p:cNvSpPr txBox="true"/>
          <p:nvPr/>
        </p:nvSpPr>
        <p:spPr>
          <a:xfrm rot="0">
            <a:off x="3618279" y="8434056"/>
            <a:ext cx="552294" cy="448818"/>
          </a:xfrm>
          <a:prstGeom prst="rect">
            <a:avLst/>
          </a:prstGeom>
        </p:spPr>
        <p:txBody>
          <a:bodyPr anchor="t" rtlCol="false" tIns="0" lIns="0" bIns="0" rIns="0">
            <a:spAutoFit/>
          </a:bodyPr>
          <a:lstStyle/>
          <a:p>
            <a:pPr>
              <a:lnSpc>
                <a:spcPts val="3611"/>
              </a:lnSpc>
              <a:spcBef>
                <a:spcPct val="0"/>
              </a:spcBef>
            </a:pPr>
            <a:r>
              <a:rPr lang="en-US" sz="2579">
                <a:solidFill>
                  <a:srgbClr val="C48DA5"/>
                </a:solidFill>
                <a:latin typeface="Nourd"/>
              </a:rPr>
              <a:t>04</a:t>
            </a:r>
          </a:p>
        </p:txBody>
      </p:sp>
      <p:sp>
        <p:nvSpPr>
          <p:cNvPr name="TextBox 16" id="16"/>
          <p:cNvSpPr txBox="true"/>
          <p:nvPr/>
        </p:nvSpPr>
        <p:spPr>
          <a:xfrm rot="0">
            <a:off x="4430297" y="8434056"/>
            <a:ext cx="9881838" cy="448818"/>
          </a:xfrm>
          <a:prstGeom prst="rect">
            <a:avLst/>
          </a:prstGeom>
        </p:spPr>
        <p:txBody>
          <a:bodyPr anchor="t" rtlCol="false" tIns="0" lIns="0" bIns="0" rIns="0">
            <a:spAutoFit/>
          </a:bodyPr>
          <a:lstStyle/>
          <a:p>
            <a:pPr algn="l" marL="0" indent="0" lvl="0">
              <a:lnSpc>
                <a:spcPts val="3611"/>
              </a:lnSpc>
              <a:spcBef>
                <a:spcPct val="0"/>
              </a:spcBef>
            </a:pPr>
            <a:r>
              <a:rPr lang="en-US" sz="2579">
                <a:solidFill>
                  <a:srgbClr val="76A3BB"/>
                </a:solidFill>
                <a:latin typeface="Nourd"/>
              </a:rPr>
              <a:t>Create Plotly dataframe</a:t>
            </a:r>
          </a:p>
        </p:txBody>
      </p:sp>
      <p:sp>
        <p:nvSpPr>
          <p:cNvPr name="TextBox 17" id="17"/>
          <p:cNvSpPr txBox="true"/>
          <p:nvPr/>
        </p:nvSpPr>
        <p:spPr>
          <a:xfrm rot="0">
            <a:off x="12491816" y="9229725"/>
            <a:ext cx="5341735" cy="871821"/>
          </a:xfrm>
          <a:prstGeom prst="rect">
            <a:avLst/>
          </a:prstGeom>
        </p:spPr>
        <p:txBody>
          <a:bodyPr anchor="t" rtlCol="false" tIns="0" lIns="0" bIns="0" rIns="0">
            <a:spAutoFit/>
          </a:bodyPr>
          <a:lstStyle/>
          <a:p>
            <a:pPr>
              <a:lnSpc>
                <a:spcPts val="2346"/>
              </a:lnSpc>
              <a:spcBef>
                <a:spcPct val="0"/>
              </a:spcBef>
            </a:pPr>
            <a:r>
              <a:rPr lang="en-US" sz="1676">
                <a:solidFill>
                  <a:srgbClr val="76A3BB"/>
                </a:solidFill>
                <a:latin typeface="Nourd"/>
              </a:rPr>
              <a:t>Data Source:https://www.kaggle.com/datasets/andrewmvd/fetal-health-classification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29355" y="3179457"/>
            <a:ext cx="22115654" cy="2764457"/>
          </a:xfrm>
          <a:prstGeom prst="rect">
            <a:avLst/>
          </a:prstGeom>
        </p:spPr>
      </p:pic>
      <p:grpSp>
        <p:nvGrpSpPr>
          <p:cNvPr name="Group 3" id="3"/>
          <p:cNvGrpSpPr/>
          <p:nvPr/>
        </p:nvGrpSpPr>
        <p:grpSpPr>
          <a:xfrm rot="0">
            <a:off x="394024" y="241887"/>
            <a:ext cx="13918111" cy="1887875"/>
            <a:chOff x="0" y="0"/>
            <a:chExt cx="18557482" cy="2517166"/>
          </a:xfrm>
        </p:grpSpPr>
        <p:sp>
          <p:nvSpPr>
            <p:cNvPr name="TextBox 4" id="4"/>
            <p:cNvSpPr txBox="true"/>
            <p:nvPr/>
          </p:nvSpPr>
          <p:spPr>
            <a:xfrm rot="0">
              <a:off x="0" y="-133350"/>
              <a:ext cx="18557482" cy="1539786"/>
            </a:xfrm>
            <a:prstGeom prst="rect">
              <a:avLst/>
            </a:prstGeom>
          </p:spPr>
          <p:txBody>
            <a:bodyPr anchor="t" rtlCol="false" tIns="0" lIns="0" bIns="0" rIns="0">
              <a:spAutoFit/>
            </a:bodyPr>
            <a:lstStyle/>
            <a:p>
              <a:pPr>
                <a:lnSpc>
                  <a:spcPts val="9725"/>
                </a:lnSpc>
              </a:pPr>
              <a:r>
                <a:rPr lang="en-US" sz="6947">
                  <a:solidFill>
                    <a:srgbClr val="C48DA5"/>
                  </a:solidFill>
                  <a:latin typeface="Nourd Bold"/>
                </a:rPr>
                <a:t>Cleaned Data</a:t>
              </a:r>
            </a:p>
          </p:txBody>
        </p:sp>
        <p:sp>
          <p:nvSpPr>
            <p:cNvPr name="TextBox 5" id="5"/>
            <p:cNvSpPr txBox="true"/>
            <p:nvPr/>
          </p:nvSpPr>
          <p:spPr>
            <a:xfrm rot="0">
              <a:off x="0" y="1933473"/>
              <a:ext cx="18557482" cy="583693"/>
            </a:xfrm>
            <a:prstGeom prst="rect">
              <a:avLst/>
            </a:prstGeom>
          </p:spPr>
          <p:txBody>
            <a:bodyPr anchor="t" rtlCol="false" tIns="0" lIns="0" bIns="0" rIns="0">
              <a:spAutoFit/>
            </a:bodyPr>
            <a:lstStyle/>
            <a:p>
              <a:pPr>
                <a:lnSpc>
                  <a:spcPts val="3693"/>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3411543" y="6456170"/>
            <a:ext cx="261156" cy="261156"/>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48DA5"/>
            </a:solidFill>
          </p:spPr>
        </p:sp>
      </p:grpSp>
      <p:pic>
        <p:nvPicPr>
          <p:cNvPr name="Picture 4" id="4"/>
          <p:cNvPicPr>
            <a:picLocks noChangeAspect="true"/>
          </p:cNvPicPr>
          <p:nvPr/>
        </p:nvPicPr>
        <p:blipFill>
          <a:blip r:embed="rId2"/>
          <a:srcRect l="0" t="0" r="0" b="0"/>
          <a:stretch>
            <a:fillRect/>
          </a:stretch>
        </p:blipFill>
        <p:spPr>
          <a:xfrm flipH="false" flipV="false" rot="0">
            <a:off x="429592" y="1726135"/>
            <a:ext cx="6838049" cy="4991191"/>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8188192" y="1726135"/>
            <a:ext cx="8646317" cy="5577005"/>
          </a:xfrm>
          <a:prstGeom prst="rect">
            <a:avLst/>
          </a:prstGeom>
        </p:spPr>
      </p:pic>
      <p:grpSp>
        <p:nvGrpSpPr>
          <p:cNvPr name="Group 6" id="6"/>
          <p:cNvGrpSpPr/>
          <p:nvPr/>
        </p:nvGrpSpPr>
        <p:grpSpPr>
          <a:xfrm rot="0">
            <a:off x="2979436" y="344129"/>
            <a:ext cx="12329129" cy="1746886"/>
            <a:chOff x="0" y="0"/>
            <a:chExt cx="16438838" cy="2329181"/>
          </a:xfrm>
        </p:grpSpPr>
        <p:sp>
          <p:nvSpPr>
            <p:cNvPr name="TextBox 7" id="7"/>
            <p:cNvSpPr txBox="true"/>
            <p:nvPr/>
          </p:nvSpPr>
          <p:spPr>
            <a:xfrm rot="0">
              <a:off x="0" y="-9525"/>
              <a:ext cx="16438838" cy="1304925"/>
            </a:xfrm>
            <a:prstGeom prst="rect">
              <a:avLst/>
            </a:prstGeom>
          </p:spPr>
          <p:txBody>
            <a:bodyPr anchor="t" rtlCol="false" tIns="0" lIns="0" bIns="0" rIns="0">
              <a:spAutoFit/>
            </a:bodyPr>
            <a:lstStyle/>
            <a:p>
              <a:pPr algn="ctr">
                <a:lnSpc>
                  <a:spcPts val="7679"/>
                </a:lnSpc>
              </a:pPr>
              <a:r>
                <a:rPr lang="en-US" sz="6399">
                  <a:solidFill>
                    <a:srgbClr val="C48DA5"/>
                  </a:solidFill>
                  <a:latin typeface="Nourd Bold"/>
                </a:rPr>
                <a:t>Summary Statistics Examples</a:t>
              </a:r>
            </a:p>
          </p:txBody>
        </p:sp>
        <p:sp>
          <p:nvSpPr>
            <p:cNvPr name="TextBox 8" id="8"/>
            <p:cNvSpPr txBox="true"/>
            <p:nvPr/>
          </p:nvSpPr>
          <p:spPr>
            <a:xfrm rot="0">
              <a:off x="1831759" y="1782023"/>
              <a:ext cx="12775320" cy="547158"/>
            </a:xfrm>
            <a:prstGeom prst="rect">
              <a:avLst/>
            </a:prstGeom>
          </p:spPr>
          <p:txBody>
            <a:bodyPr anchor="t" rtlCol="false" tIns="0" lIns="0" bIns="0" rIns="0">
              <a:spAutoFit/>
            </a:bodyPr>
            <a:lstStyle/>
            <a:p>
              <a:pPr algn="ctr">
                <a:lnSpc>
                  <a:spcPts val="3500"/>
                </a:lnSpc>
                <a:spcBef>
                  <a:spcPct val="0"/>
                </a:spcBef>
              </a:pPr>
            </a:p>
          </p:txBody>
        </p:sp>
      </p:grpSp>
      <p:sp>
        <p:nvSpPr>
          <p:cNvPr name="TextBox 9" id="9"/>
          <p:cNvSpPr txBox="true"/>
          <p:nvPr/>
        </p:nvSpPr>
        <p:spPr>
          <a:xfrm rot="0">
            <a:off x="2012997" y="6992702"/>
            <a:ext cx="3671239" cy="906112"/>
          </a:xfrm>
          <a:prstGeom prst="rect">
            <a:avLst/>
          </a:prstGeom>
        </p:spPr>
        <p:txBody>
          <a:bodyPr anchor="t" rtlCol="false" tIns="0" lIns="0" bIns="0" rIns="0">
            <a:spAutoFit/>
          </a:bodyPr>
          <a:lstStyle/>
          <a:p>
            <a:pPr>
              <a:lnSpc>
                <a:spcPts val="3606"/>
              </a:lnSpc>
              <a:spcBef>
                <a:spcPct val="0"/>
              </a:spcBef>
            </a:pPr>
            <a:r>
              <a:rPr lang="en-US" sz="2576">
                <a:solidFill>
                  <a:srgbClr val="76A3BB"/>
                </a:solidFill>
                <a:latin typeface="Nourd"/>
              </a:rPr>
              <a:t>Classifier Distribution (</a:t>
            </a:r>
            <a:r>
              <a:rPr lang="en-US" sz="2576">
                <a:solidFill>
                  <a:srgbClr val="76A3BB"/>
                </a:solidFill>
                <a:latin typeface="Nourd Bold"/>
              </a:rPr>
              <a:t>may be misleading)</a:t>
            </a:r>
          </a:p>
        </p:txBody>
      </p:sp>
      <p:sp>
        <p:nvSpPr>
          <p:cNvPr name="TextBox 10" id="10"/>
          <p:cNvSpPr txBox="true"/>
          <p:nvPr/>
        </p:nvSpPr>
        <p:spPr>
          <a:xfrm rot="0">
            <a:off x="9732133" y="7417183"/>
            <a:ext cx="5558436" cy="448912"/>
          </a:xfrm>
          <a:prstGeom prst="rect">
            <a:avLst/>
          </a:prstGeom>
        </p:spPr>
        <p:txBody>
          <a:bodyPr anchor="t" rtlCol="false" tIns="0" lIns="0" bIns="0" rIns="0">
            <a:spAutoFit/>
          </a:bodyPr>
          <a:lstStyle/>
          <a:p>
            <a:pPr>
              <a:lnSpc>
                <a:spcPts val="3606"/>
              </a:lnSpc>
              <a:spcBef>
                <a:spcPct val="0"/>
              </a:spcBef>
            </a:pPr>
            <a:r>
              <a:rPr lang="en-US" sz="2576">
                <a:solidFill>
                  <a:srgbClr val="76A3BB"/>
                </a:solidFill>
                <a:latin typeface="Nourd"/>
              </a:rPr>
              <a:t>Classifier Distribution Example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168703" y="1543643"/>
            <a:ext cx="5542033" cy="409997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28700" y="6000285"/>
            <a:ext cx="5794456" cy="4286715"/>
          </a:xfrm>
          <a:prstGeom prst="rect">
            <a:avLst/>
          </a:prstGeom>
        </p:spPr>
      </p:pic>
      <p:grpSp>
        <p:nvGrpSpPr>
          <p:cNvPr name="Group 4" id="4"/>
          <p:cNvGrpSpPr/>
          <p:nvPr/>
        </p:nvGrpSpPr>
        <p:grpSpPr>
          <a:xfrm rot="0">
            <a:off x="8402690" y="5286949"/>
            <a:ext cx="713336" cy="713336"/>
            <a:chOff x="0" y="0"/>
            <a:chExt cx="3048000" cy="3048000"/>
          </a:xfrm>
        </p:grpSpPr>
        <p:sp>
          <p:nvSpPr>
            <p:cNvPr name="Freeform 5" id="5"/>
            <p:cNvSpPr/>
            <p:nvPr/>
          </p:nvSpPr>
          <p:spPr>
            <a:xfrm>
              <a:off x="0" y="0"/>
              <a:ext cx="3048000" cy="2946400"/>
            </a:xfrm>
            <a:custGeom>
              <a:avLst/>
              <a:gdLst/>
              <a:ahLst/>
              <a:cxnLst/>
              <a:rect r="r" b="b" t="t" l="l"/>
              <a:pathLst>
                <a:path h="2946400" w="3048000">
                  <a:moveTo>
                    <a:pt x="0" y="0"/>
                  </a:moveTo>
                  <a:lnTo>
                    <a:pt x="3048000" y="0"/>
                  </a:lnTo>
                  <a:lnTo>
                    <a:pt x="3048000" y="2946400"/>
                  </a:lnTo>
                  <a:lnTo>
                    <a:pt x="0" y="2946400"/>
                  </a:lnTo>
                  <a:close/>
                </a:path>
              </a:pathLst>
            </a:custGeom>
            <a:solidFill>
              <a:srgbClr val="FDF9B4"/>
            </a:solidFill>
          </p:spPr>
        </p:sp>
        <p:sp>
          <p:nvSpPr>
            <p:cNvPr name="Freeform 6" id="6"/>
            <p:cNvSpPr/>
            <p:nvPr/>
          </p:nvSpPr>
          <p:spPr>
            <a:xfrm>
              <a:off x="0" y="0"/>
              <a:ext cx="3048000" cy="3048000"/>
            </a:xfrm>
            <a:custGeom>
              <a:avLst/>
              <a:gdLst/>
              <a:ahLst/>
              <a:cxnLst/>
              <a:rect r="r" b="b" t="t" l="l"/>
              <a:pathLst>
                <a:path h="3048000" w="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9804"/>
              </a:srgbClr>
            </a:solidFill>
          </p:spPr>
        </p:sp>
        <p:sp>
          <p:nvSpPr>
            <p:cNvPr name="TextBox 7" id="7"/>
            <p:cNvSpPr txBox="true"/>
            <p:nvPr/>
          </p:nvSpPr>
          <p:spPr>
            <a:xfrm>
              <a:off x="0" y="-47625"/>
              <a:ext cx="3048000" cy="2994025"/>
            </a:xfrm>
            <a:prstGeom prst="rect">
              <a:avLst/>
            </a:prstGeom>
          </p:spPr>
          <p:txBody>
            <a:bodyPr anchor="t" rtlCol="false" tIns="203200" lIns="203200" bIns="203200" rIns="203200"/>
            <a:lstStyle/>
            <a:p>
              <a:pPr>
                <a:lnSpc>
                  <a:spcPts val="2346"/>
                </a:lnSpc>
              </a:pPr>
              <a:r>
                <a:rPr lang="en-US" sz="1676">
                  <a:solidFill>
                    <a:srgbClr val="000000"/>
                  </a:solidFill>
                  <a:latin typeface="Arimo Bold"/>
                </a:rPr>
                <a:t>VS.</a:t>
              </a:r>
            </a:p>
          </p:txBody>
        </p:sp>
      </p:grpSp>
      <p:pic>
        <p:nvPicPr>
          <p:cNvPr name="Picture 8" id="8"/>
          <p:cNvPicPr>
            <a:picLocks noChangeAspect="true"/>
          </p:cNvPicPr>
          <p:nvPr/>
        </p:nvPicPr>
        <p:blipFill>
          <a:blip r:embed="rId4"/>
          <a:srcRect l="0" t="0" r="0" b="0"/>
          <a:stretch>
            <a:fillRect/>
          </a:stretch>
        </p:blipFill>
        <p:spPr>
          <a:xfrm flipH="false" flipV="false" rot="0">
            <a:off x="10807980" y="1663877"/>
            <a:ext cx="5559909" cy="4113198"/>
          </a:xfrm>
          <a:prstGeom prst="rect">
            <a:avLst/>
          </a:prstGeom>
        </p:spPr>
      </p:pic>
      <p:pic>
        <p:nvPicPr>
          <p:cNvPr name="Picture 9" id="9"/>
          <p:cNvPicPr>
            <a:picLocks noChangeAspect="true"/>
          </p:cNvPicPr>
          <p:nvPr/>
        </p:nvPicPr>
        <p:blipFill>
          <a:blip r:embed="rId5"/>
          <a:srcRect l="0" t="0" r="0" b="0"/>
          <a:stretch>
            <a:fillRect/>
          </a:stretch>
        </p:blipFill>
        <p:spPr>
          <a:xfrm flipH="false" flipV="false" rot="0">
            <a:off x="10807980" y="6277913"/>
            <a:ext cx="5419179" cy="4009087"/>
          </a:xfrm>
          <a:prstGeom prst="rect">
            <a:avLst/>
          </a:prstGeom>
        </p:spPr>
      </p:pic>
      <p:grpSp>
        <p:nvGrpSpPr>
          <p:cNvPr name="Group 10" id="10"/>
          <p:cNvGrpSpPr/>
          <p:nvPr/>
        </p:nvGrpSpPr>
        <p:grpSpPr>
          <a:xfrm rot="0">
            <a:off x="177838" y="5643617"/>
            <a:ext cx="990865" cy="990865"/>
            <a:chOff x="0" y="0"/>
            <a:chExt cx="3048000" cy="3048000"/>
          </a:xfrm>
        </p:grpSpPr>
        <p:sp>
          <p:nvSpPr>
            <p:cNvPr name="Freeform 11" id="11"/>
            <p:cNvSpPr/>
            <p:nvPr/>
          </p:nvSpPr>
          <p:spPr>
            <a:xfrm>
              <a:off x="0" y="0"/>
              <a:ext cx="3048000" cy="2946400"/>
            </a:xfrm>
            <a:custGeom>
              <a:avLst/>
              <a:gdLst/>
              <a:ahLst/>
              <a:cxnLst/>
              <a:rect r="r" b="b" t="t" l="l"/>
              <a:pathLst>
                <a:path h="2946400" w="3048000">
                  <a:moveTo>
                    <a:pt x="0" y="0"/>
                  </a:moveTo>
                  <a:lnTo>
                    <a:pt x="3048000" y="0"/>
                  </a:lnTo>
                  <a:lnTo>
                    <a:pt x="3048000" y="2946400"/>
                  </a:lnTo>
                  <a:lnTo>
                    <a:pt x="0" y="2946400"/>
                  </a:lnTo>
                  <a:close/>
                </a:path>
              </a:pathLst>
            </a:custGeom>
            <a:solidFill>
              <a:srgbClr val="FDF9B4"/>
            </a:solidFill>
          </p:spPr>
        </p:sp>
        <p:sp>
          <p:nvSpPr>
            <p:cNvPr name="Freeform 12" id="12"/>
            <p:cNvSpPr/>
            <p:nvPr/>
          </p:nvSpPr>
          <p:spPr>
            <a:xfrm>
              <a:off x="0" y="0"/>
              <a:ext cx="3048000" cy="3048000"/>
            </a:xfrm>
            <a:custGeom>
              <a:avLst/>
              <a:gdLst/>
              <a:ahLst/>
              <a:cxnLst/>
              <a:rect r="r" b="b" t="t" l="l"/>
              <a:pathLst>
                <a:path h="3048000" w="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9804"/>
              </a:srgbClr>
            </a:solidFill>
          </p:spPr>
        </p:sp>
        <p:sp>
          <p:nvSpPr>
            <p:cNvPr name="TextBox 13" id="13"/>
            <p:cNvSpPr txBox="true"/>
            <p:nvPr/>
          </p:nvSpPr>
          <p:spPr>
            <a:xfrm>
              <a:off x="0" y="-47625"/>
              <a:ext cx="3048000" cy="2994025"/>
            </a:xfrm>
            <a:prstGeom prst="rect">
              <a:avLst/>
            </a:prstGeom>
          </p:spPr>
          <p:txBody>
            <a:bodyPr anchor="t" rtlCol="false" tIns="203200" lIns="203200" bIns="203200" rIns="203200"/>
            <a:lstStyle/>
            <a:p>
              <a:pPr>
                <a:lnSpc>
                  <a:spcPts val="2346"/>
                </a:lnSpc>
              </a:pPr>
              <a:r>
                <a:rPr lang="en-US" sz="1676">
                  <a:solidFill>
                    <a:srgbClr val="000000"/>
                  </a:solidFill>
                  <a:latin typeface="Arimo"/>
                </a:rPr>
                <a:t>Normal</a:t>
              </a:r>
            </a:p>
          </p:txBody>
        </p:sp>
      </p:grpSp>
      <p:grpSp>
        <p:nvGrpSpPr>
          <p:cNvPr name="Group 14" id="14"/>
          <p:cNvGrpSpPr/>
          <p:nvPr/>
        </p:nvGrpSpPr>
        <p:grpSpPr>
          <a:xfrm rot="0">
            <a:off x="2979436" y="344129"/>
            <a:ext cx="12329129" cy="1746886"/>
            <a:chOff x="0" y="0"/>
            <a:chExt cx="16438838" cy="2329181"/>
          </a:xfrm>
        </p:grpSpPr>
        <p:sp>
          <p:nvSpPr>
            <p:cNvPr name="TextBox 15" id="15"/>
            <p:cNvSpPr txBox="true"/>
            <p:nvPr/>
          </p:nvSpPr>
          <p:spPr>
            <a:xfrm rot="0">
              <a:off x="0" y="-9525"/>
              <a:ext cx="16438838" cy="1304925"/>
            </a:xfrm>
            <a:prstGeom prst="rect">
              <a:avLst/>
            </a:prstGeom>
          </p:spPr>
          <p:txBody>
            <a:bodyPr anchor="t" rtlCol="false" tIns="0" lIns="0" bIns="0" rIns="0">
              <a:spAutoFit/>
            </a:bodyPr>
            <a:lstStyle/>
            <a:p>
              <a:pPr algn="ctr">
                <a:lnSpc>
                  <a:spcPts val="7679"/>
                </a:lnSpc>
              </a:pPr>
              <a:r>
                <a:rPr lang="en-US" sz="6399">
                  <a:solidFill>
                    <a:srgbClr val="C48DA5"/>
                  </a:solidFill>
                  <a:latin typeface="Nourd Bold"/>
                </a:rPr>
                <a:t>Misleading Summary Statistics</a:t>
              </a:r>
            </a:p>
          </p:txBody>
        </p:sp>
        <p:sp>
          <p:nvSpPr>
            <p:cNvPr name="TextBox 16" id="16"/>
            <p:cNvSpPr txBox="true"/>
            <p:nvPr/>
          </p:nvSpPr>
          <p:spPr>
            <a:xfrm rot="0">
              <a:off x="1831759" y="1782023"/>
              <a:ext cx="12775320" cy="547158"/>
            </a:xfrm>
            <a:prstGeom prst="rect">
              <a:avLst/>
            </a:prstGeom>
          </p:spPr>
          <p:txBody>
            <a:bodyPr anchor="t" rtlCol="false" tIns="0" lIns="0" bIns="0" rIns="0">
              <a:spAutoFit/>
            </a:bodyPr>
            <a:lstStyle/>
            <a:p>
              <a:pPr algn="ctr">
                <a:lnSpc>
                  <a:spcPts val="3500"/>
                </a:lnSpc>
                <a:spcBef>
                  <a:spcPct val="0"/>
                </a:spcBef>
              </a:pPr>
            </a:p>
          </p:txBody>
        </p:sp>
      </p:grpSp>
      <p:grpSp>
        <p:nvGrpSpPr>
          <p:cNvPr name="Group 17" id="17"/>
          <p:cNvGrpSpPr/>
          <p:nvPr/>
        </p:nvGrpSpPr>
        <p:grpSpPr>
          <a:xfrm rot="0">
            <a:off x="9817115" y="5777074"/>
            <a:ext cx="990865" cy="990865"/>
            <a:chOff x="0" y="0"/>
            <a:chExt cx="3048000" cy="3048000"/>
          </a:xfrm>
        </p:grpSpPr>
        <p:sp>
          <p:nvSpPr>
            <p:cNvPr name="Freeform 18" id="18"/>
            <p:cNvSpPr/>
            <p:nvPr/>
          </p:nvSpPr>
          <p:spPr>
            <a:xfrm>
              <a:off x="0" y="0"/>
              <a:ext cx="3048000" cy="2946400"/>
            </a:xfrm>
            <a:custGeom>
              <a:avLst/>
              <a:gdLst/>
              <a:ahLst/>
              <a:cxnLst/>
              <a:rect r="r" b="b" t="t" l="l"/>
              <a:pathLst>
                <a:path h="2946400" w="3048000">
                  <a:moveTo>
                    <a:pt x="0" y="0"/>
                  </a:moveTo>
                  <a:lnTo>
                    <a:pt x="3048000" y="0"/>
                  </a:lnTo>
                  <a:lnTo>
                    <a:pt x="3048000" y="2946400"/>
                  </a:lnTo>
                  <a:lnTo>
                    <a:pt x="0" y="2946400"/>
                  </a:lnTo>
                  <a:close/>
                </a:path>
              </a:pathLst>
            </a:custGeom>
            <a:solidFill>
              <a:srgbClr val="FDF9B4"/>
            </a:solidFill>
          </p:spPr>
        </p:sp>
        <p:sp>
          <p:nvSpPr>
            <p:cNvPr name="Freeform 19" id="19"/>
            <p:cNvSpPr/>
            <p:nvPr/>
          </p:nvSpPr>
          <p:spPr>
            <a:xfrm>
              <a:off x="0" y="0"/>
              <a:ext cx="3048000" cy="3048000"/>
            </a:xfrm>
            <a:custGeom>
              <a:avLst/>
              <a:gdLst/>
              <a:ahLst/>
              <a:cxnLst/>
              <a:rect r="r" b="b" t="t" l="l"/>
              <a:pathLst>
                <a:path h="3048000" w="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9804"/>
              </a:srgbClr>
            </a:solidFill>
          </p:spPr>
        </p:sp>
        <p:sp>
          <p:nvSpPr>
            <p:cNvPr name="TextBox 20" id="20"/>
            <p:cNvSpPr txBox="true"/>
            <p:nvPr/>
          </p:nvSpPr>
          <p:spPr>
            <a:xfrm>
              <a:off x="0" y="-47625"/>
              <a:ext cx="3048000" cy="2994025"/>
            </a:xfrm>
            <a:prstGeom prst="rect">
              <a:avLst/>
            </a:prstGeom>
          </p:spPr>
          <p:txBody>
            <a:bodyPr anchor="t" rtlCol="false" tIns="203200" lIns="203200" bIns="203200" rIns="203200"/>
            <a:lstStyle/>
            <a:p>
              <a:pPr>
                <a:lnSpc>
                  <a:spcPts val="2346"/>
                </a:lnSpc>
              </a:pPr>
              <a:r>
                <a:rPr lang="en-US" sz="1676">
                  <a:solidFill>
                    <a:srgbClr val="000000"/>
                  </a:solidFill>
                  <a:latin typeface="Arimo"/>
                </a:rPr>
                <a:t>Normal</a:t>
              </a:r>
            </a:p>
          </p:txBody>
        </p:sp>
      </p:grpSp>
      <p:grpSp>
        <p:nvGrpSpPr>
          <p:cNvPr name="Group 21" id="21"/>
          <p:cNvGrpSpPr/>
          <p:nvPr/>
        </p:nvGrpSpPr>
        <p:grpSpPr>
          <a:xfrm rot="0">
            <a:off x="177838" y="1205089"/>
            <a:ext cx="2598552" cy="677110"/>
            <a:chOff x="0" y="0"/>
            <a:chExt cx="8149197" cy="2123451"/>
          </a:xfrm>
        </p:grpSpPr>
        <p:sp>
          <p:nvSpPr>
            <p:cNvPr name="Freeform 22" id="22"/>
            <p:cNvSpPr/>
            <p:nvPr/>
          </p:nvSpPr>
          <p:spPr>
            <a:xfrm>
              <a:off x="0" y="0"/>
              <a:ext cx="8149197" cy="2021851"/>
            </a:xfrm>
            <a:custGeom>
              <a:avLst/>
              <a:gdLst/>
              <a:ahLst/>
              <a:cxnLst/>
              <a:rect r="r" b="b" t="t" l="l"/>
              <a:pathLst>
                <a:path h="2021851" w="8149197">
                  <a:moveTo>
                    <a:pt x="0" y="0"/>
                  </a:moveTo>
                  <a:lnTo>
                    <a:pt x="8149197" y="0"/>
                  </a:lnTo>
                  <a:lnTo>
                    <a:pt x="8149197" y="2021851"/>
                  </a:lnTo>
                  <a:lnTo>
                    <a:pt x="0" y="2021851"/>
                  </a:lnTo>
                  <a:close/>
                </a:path>
              </a:pathLst>
            </a:custGeom>
            <a:solidFill>
              <a:srgbClr val="FDF9B4"/>
            </a:solidFill>
          </p:spPr>
        </p:sp>
        <p:sp>
          <p:nvSpPr>
            <p:cNvPr name="Freeform 23" id="23"/>
            <p:cNvSpPr/>
            <p:nvPr/>
          </p:nvSpPr>
          <p:spPr>
            <a:xfrm>
              <a:off x="0" y="0"/>
              <a:ext cx="8149197" cy="2123451"/>
            </a:xfrm>
            <a:custGeom>
              <a:avLst/>
              <a:gdLst/>
              <a:ahLst/>
              <a:cxnLst/>
              <a:rect r="r" b="b" t="t" l="l"/>
              <a:pathLst>
                <a:path h="2123451" w="8149197">
                  <a:moveTo>
                    <a:pt x="0" y="2021851"/>
                  </a:moveTo>
                  <a:lnTo>
                    <a:pt x="8149197" y="2021851"/>
                  </a:lnTo>
                  <a:lnTo>
                    <a:pt x="8022197" y="2123451"/>
                  </a:lnTo>
                  <a:cubicBezTo>
                    <a:pt x="8022197" y="2123451"/>
                    <a:pt x="7031597" y="2047251"/>
                    <a:pt x="6929997" y="2047251"/>
                  </a:cubicBezTo>
                  <a:lnTo>
                    <a:pt x="1219200" y="2047251"/>
                  </a:lnTo>
                  <a:cubicBezTo>
                    <a:pt x="1117600" y="2047251"/>
                    <a:pt x="127000" y="2123451"/>
                    <a:pt x="127000" y="2123451"/>
                  </a:cubicBezTo>
                  <a:lnTo>
                    <a:pt x="0" y="2021851"/>
                  </a:lnTo>
                  <a:lnTo>
                    <a:pt x="0" y="0"/>
                  </a:lnTo>
                  <a:lnTo>
                    <a:pt x="8149197" y="0"/>
                  </a:lnTo>
                  <a:lnTo>
                    <a:pt x="8149197" y="2021851"/>
                  </a:lnTo>
                  <a:lnTo>
                    <a:pt x="12700" y="2021851"/>
                  </a:lnTo>
                  <a:lnTo>
                    <a:pt x="12700" y="2009151"/>
                  </a:lnTo>
                  <a:lnTo>
                    <a:pt x="8136497" y="2009151"/>
                  </a:lnTo>
                  <a:lnTo>
                    <a:pt x="8136497" y="12700"/>
                  </a:lnTo>
                  <a:lnTo>
                    <a:pt x="12700" y="12700"/>
                  </a:lnTo>
                  <a:lnTo>
                    <a:pt x="12700" y="2021851"/>
                  </a:lnTo>
                </a:path>
              </a:pathLst>
            </a:custGeom>
            <a:solidFill>
              <a:srgbClr val="394C60">
                <a:alpha val="9804"/>
              </a:srgbClr>
            </a:solidFill>
          </p:spPr>
        </p:sp>
        <p:sp>
          <p:nvSpPr>
            <p:cNvPr name="TextBox 24" id="24"/>
            <p:cNvSpPr txBox="true"/>
            <p:nvPr/>
          </p:nvSpPr>
          <p:spPr>
            <a:xfrm>
              <a:off x="0" y="-47625"/>
              <a:ext cx="3048000" cy="2994025"/>
            </a:xfrm>
            <a:prstGeom prst="rect">
              <a:avLst/>
            </a:prstGeom>
          </p:spPr>
          <p:txBody>
            <a:bodyPr anchor="t" rtlCol="false" tIns="203200" lIns="203200" bIns="203200" rIns="203200"/>
            <a:lstStyle/>
            <a:p>
              <a:pPr>
                <a:lnSpc>
                  <a:spcPts val="2346"/>
                </a:lnSpc>
              </a:pPr>
              <a:r>
                <a:rPr lang="en-US" sz="1676">
                  <a:solidFill>
                    <a:srgbClr val="000000"/>
                  </a:solidFill>
                  <a:latin typeface="Arimo"/>
                </a:rPr>
                <a:t>Suspect &amp; Pathological</a:t>
              </a:r>
            </a:p>
          </p:txBody>
        </p:sp>
      </p:grpSp>
      <p:grpSp>
        <p:nvGrpSpPr>
          <p:cNvPr name="Group 25" id="25"/>
          <p:cNvGrpSpPr/>
          <p:nvPr/>
        </p:nvGrpSpPr>
        <p:grpSpPr>
          <a:xfrm rot="0">
            <a:off x="9377681" y="1217572"/>
            <a:ext cx="2598552" cy="677110"/>
            <a:chOff x="0" y="0"/>
            <a:chExt cx="8149197" cy="2123451"/>
          </a:xfrm>
        </p:grpSpPr>
        <p:sp>
          <p:nvSpPr>
            <p:cNvPr name="Freeform 26" id="26"/>
            <p:cNvSpPr/>
            <p:nvPr/>
          </p:nvSpPr>
          <p:spPr>
            <a:xfrm>
              <a:off x="0" y="0"/>
              <a:ext cx="8149197" cy="2021851"/>
            </a:xfrm>
            <a:custGeom>
              <a:avLst/>
              <a:gdLst/>
              <a:ahLst/>
              <a:cxnLst/>
              <a:rect r="r" b="b" t="t" l="l"/>
              <a:pathLst>
                <a:path h="2021851" w="8149197">
                  <a:moveTo>
                    <a:pt x="0" y="0"/>
                  </a:moveTo>
                  <a:lnTo>
                    <a:pt x="8149197" y="0"/>
                  </a:lnTo>
                  <a:lnTo>
                    <a:pt x="8149197" y="2021851"/>
                  </a:lnTo>
                  <a:lnTo>
                    <a:pt x="0" y="2021851"/>
                  </a:lnTo>
                  <a:close/>
                </a:path>
              </a:pathLst>
            </a:custGeom>
            <a:solidFill>
              <a:srgbClr val="FDF9B4"/>
            </a:solidFill>
          </p:spPr>
        </p:sp>
        <p:sp>
          <p:nvSpPr>
            <p:cNvPr name="Freeform 27" id="27"/>
            <p:cNvSpPr/>
            <p:nvPr/>
          </p:nvSpPr>
          <p:spPr>
            <a:xfrm>
              <a:off x="0" y="0"/>
              <a:ext cx="8149197" cy="2123451"/>
            </a:xfrm>
            <a:custGeom>
              <a:avLst/>
              <a:gdLst/>
              <a:ahLst/>
              <a:cxnLst/>
              <a:rect r="r" b="b" t="t" l="l"/>
              <a:pathLst>
                <a:path h="2123451" w="8149197">
                  <a:moveTo>
                    <a:pt x="0" y="2021851"/>
                  </a:moveTo>
                  <a:lnTo>
                    <a:pt x="8149197" y="2021851"/>
                  </a:lnTo>
                  <a:lnTo>
                    <a:pt x="8022197" y="2123451"/>
                  </a:lnTo>
                  <a:cubicBezTo>
                    <a:pt x="8022197" y="2123451"/>
                    <a:pt x="7031597" y="2047251"/>
                    <a:pt x="6929997" y="2047251"/>
                  </a:cubicBezTo>
                  <a:lnTo>
                    <a:pt x="1219200" y="2047251"/>
                  </a:lnTo>
                  <a:cubicBezTo>
                    <a:pt x="1117600" y="2047251"/>
                    <a:pt x="127000" y="2123451"/>
                    <a:pt x="127000" y="2123451"/>
                  </a:cubicBezTo>
                  <a:lnTo>
                    <a:pt x="0" y="2021851"/>
                  </a:lnTo>
                  <a:lnTo>
                    <a:pt x="0" y="0"/>
                  </a:lnTo>
                  <a:lnTo>
                    <a:pt x="8149197" y="0"/>
                  </a:lnTo>
                  <a:lnTo>
                    <a:pt x="8149197" y="2021851"/>
                  </a:lnTo>
                  <a:lnTo>
                    <a:pt x="12700" y="2021851"/>
                  </a:lnTo>
                  <a:lnTo>
                    <a:pt x="12700" y="2009151"/>
                  </a:lnTo>
                  <a:lnTo>
                    <a:pt x="8136497" y="2009151"/>
                  </a:lnTo>
                  <a:lnTo>
                    <a:pt x="8136497" y="12700"/>
                  </a:lnTo>
                  <a:lnTo>
                    <a:pt x="12700" y="12700"/>
                  </a:lnTo>
                  <a:lnTo>
                    <a:pt x="12700" y="2021851"/>
                  </a:lnTo>
                </a:path>
              </a:pathLst>
            </a:custGeom>
            <a:solidFill>
              <a:srgbClr val="394C60">
                <a:alpha val="9804"/>
              </a:srgbClr>
            </a:solidFill>
          </p:spPr>
        </p:sp>
        <p:sp>
          <p:nvSpPr>
            <p:cNvPr name="TextBox 28" id="28"/>
            <p:cNvSpPr txBox="true"/>
            <p:nvPr/>
          </p:nvSpPr>
          <p:spPr>
            <a:xfrm>
              <a:off x="0" y="-47625"/>
              <a:ext cx="3048000" cy="2994025"/>
            </a:xfrm>
            <a:prstGeom prst="rect">
              <a:avLst/>
            </a:prstGeom>
          </p:spPr>
          <p:txBody>
            <a:bodyPr anchor="t" rtlCol="false" tIns="203200" lIns="203200" bIns="203200" rIns="203200"/>
            <a:lstStyle/>
            <a:p>
              <a:pPr>
                <a:lnSpc>
                  <a:spcPts val="2346"/>
                </a:lnSpc>
              </a:pPr>
              <a:r>
                <a:rPr lang="en-US" sz="1676">
                  <a:solidFill>
                    <a:srgbClr val="000000"/>
                  </a:solidFill>
                  <a:latin typeface="Arimo"/>
                </a:rPr>
                <a:t>Suspect &amp; Pathological</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0" b="0"/>
          <a:stretch>
            <a:fillRect/>
          </a:stretch>
        </p:blipFill>
        <p:spPr>
          <a:xfrm flipH="false" flipV="false" rot="0">
            <a:off x="8918501" y="1602052"/>
            <a:ext cx="8340799" cy="7386786"/>
          </a:xfrm>
          <a:prstGeom prst="rect">
            <a:avLst/>
          </a:prstGeom>
        </p:spPr>
      </p:pic>
      <p:pic>
        <p:nvPicPr>
          <p:cNvPr name="Picture 3" id="3"/>
          <p:cNvPicPr>
            <a:picLocks noChangeAspect="true"/>
          </p:cNvPicPr>
          <p:nvPr/>
        </p:nvPicPr>
        <p:blipFill>
          <a:blip r:embed="rId4"/>
          <a:srcRect l="0" t="0" r="0" b="0"/>
          <a:stretch>
            <a:fillRect/>
          </a:stretch>
        </p:blipFill>
        <p:spPr>
          <a:xfrm flipH="false" flipV="false" rot="0">
            <a:off x="114428" y="1602052"/>
            <a:ext cx="8245027" cy="5678293"/>
          </a:xfrm>
          <a:prstGeom prst="rect">
            <a:avLst/>
          </a:prstGeom>
        </p:spPr>
      </p:pic>
      <p:grpSp>
        <p:nvGrpSpPr>
          <p:cNvPr name="Group 4" id="4"/>
          <p:cNvGrpSpPr/>
          <p:nvPr/>
        </p:nvGrpSpPr>
        <p:grpSpPr>
          <a:xfrm rot="0">
            <a:off x="295135" y="308848"/>
            <a:ext cx="10591188" cy="2146831"/>
            <a:chOff x="0" y="0"/>
            <a:chExt cx="14121584" cy="2862441"/>
          </a:xfrm>
        </p:grpSpPr>
        <p:sp>
          <p:nvSpPr>
            <p:cNvPr name="TextBox 5" id="5"/>
            <p:cNvSpPr txBox="true"/>
            <p:nvPr/>
          </p:nvSpPr>
          <p:spPr>
            <a:xfrm rot="0">
              <a:off x="0" y="-152400"/>
              <a:ext cx="14121584" cy="1751754"/>
            </a:xfrm>
            <a:prstGeom prst="rect">
              <a:avLst/>
            </a:prstGeom>
          </p:spPr>
          <p:txBody>
            <a:bodyPr anchor="t" rtlCol="false" tIns="0" lIns="0" bIns="0" rIns="0">
              <a:spAutoFit/>
            </a:bodyPr>
            <a:lstStyle/>
            <a:p>
              <a:pPr>
                <a:lnSpc>
                  <a:spcPts val="11059"/>
                </a:lnSpc>
              </a:pPr>
              <a:r>
                <a:rPr lang="en-US" sz="7899">
                  <a:solidFill>
                    <a:srgbClr val="C48DA5"/>
                  </a:solidFill>
                  <a:latin typeface="Nourd Bold"/>
                </a:rPr>
                <a:t>Interesting Analysis </a:t>
              </a:r>
            </a:p>
          </p:txBody>
        </p:sp>
        <p:sp>
          <p:nvSpPr>
            <p:cNvPr name="TextBox 6" id="6"/>
            <p:cNvSpPr txBox="true"/>
            <p:nvPr/>
          </p:nvSpPr>
          <p:spPr>
            <a:xfrm rot="0">
              <a:off x="0" y="2195691"/>
              <a:ext cx="14121584" cy="666750"/>
            </a:xfrm>
            <a:prstGeom prst="rect">
              <a:avLst/>
            </a:prstGeom>
          </p:spPr>
          <p:txBody>
            <a:bodyPr anchor="t" rtlCol="false" tIns="0" lIns="0" bIns="0" rIns="0">
              <a:spAutoFit/>
            </a:bodyPr>
            <a:lstStyle/>
            <a:p>
              <a:pPr>
                <a:lnSpc>
                  <a:spcPts val="4200"/>
                </a:lnSpc>
                <a:spcBef>
                  <a:spcPct val="0"/>
                </a:spcBef>
              </a:pPr>
            </a:p>
          </p:txBody>
        </p:sp>
      </p:grpSp>
      <p:sp>
        <p:nvSpPr>
          <p:cNvPr name="TextBox 7" id="7"/>
          <p:cNvSpPr txBox="true"/>
          <p:nvPr/>
        </p:nvSpPr>
        <p:spPr>
          <a:xfrm rot="0">
            <a:off x="10479224" y="8972550"/>
            <a:ext cx="5219352" cy="514350"/>
          </a:xfrm>
          <a:prstGeom prst="rect">
            <a:avLst/>
          </a:prstGeom>
        </p:spPr>
        <p:txBody>
          <a:bodyPr anchor="t" rtlCol="false" tIns="0" lIns="0" bIns="0" rIns="0">
            <a:spAutoFit/>
          </a:bodyPr>
          <a:lstStyle/>
          <a:p>
            <a:pPr>
              <a:lnSpc>
                <a:spcPts val="4200"/>
              </a:lnSpc>
              <a:spcBef>
                <a:spcPct val="0"/>
              </a:spcBef>
            </a:pPr>
            <a:r>
              <a:rPr lang="en-US" sz="3000">
                <a:solidFill>
                  <a:srgbClr val="76A3BB"/>
                </a:solidFill>
                <a:latin typeface="Nourd"/>
              </a:rPr>
              <a:t>Pearson correlation heatmap</a:t>
            </a:r>
          </a:p>
        </p:txBody>
      </p:sp>
      <p:sp>
        <p:nvSpPr>
          <p:cNvPr name="TextBox 8" id="8"/>
          <p:cNvSpPr txBox="true"/>
          <p:nvPr/>
        </p:nvSpPr>
        <p:spPr>
          <a:xfrm rot="0">
            <a:off x="1804737" y="7466353"/>
            <a:ext cx="5219352" cy="514350"/>
          </a:xfrm>
          <a:prstGeom prst="rect">
            <a:avLst/>
          </a:prstGeom>
        </p:spPr>
        <p:txBody>
          <a:bodyPr anchor="t" rtlCol="false" tIns="0" lIns="0" bIns="0" rIns="0">
            <a:spAutoFit/>
          </a:bodyPr>
          <a:lstStyle/>
          <a:p>
            <a:pPr>
              <a:lnSpc>
                <a:spcPts val="4200"/>
              </a:lnSpc>
              <a:spcBef>
                <a:spcPct val="0"/>
              </a:spcBef>
            </a:pPr>
            <a:r>
              <a:rPr lang="en-US" sz="3000">
                <a:solidFill>
                  <a:srgbClr val="76A3BB"/>
                </a:solidFill>
                <a:latin typeface="Nourd"/>
              </a:rPr>
              <a:t>Scatter Plot Example</a:t>
            </a:r>
          </a:p>
        </p:txBody>
      </p:sp>
      <p:sp>
        <p:nvSpPr>
          <p:cNvPr name="TextBox 9" id="9"/>
          <p:cNvSpPr txBox="true"/>
          <p:nvPr/>
        </p:nvSpPr>
        <p:spPr>
          <a:xfrm rot="0">
            <a:off x="114428" y="8366125"/>
            <a:ext cx="5219352" cy="1736725"/>
          </a:xfrm>
          <a:prstGeom prst="rect">
            <a:avLst/>
          </a:prstGeom>
        </p:spPr>
        <p:txBody>
          <a:bodyPr anchor="t" rtlCol="false" tIns="0" lIns="0" bIns="0" rIns="0">
            <a:spAutoFit/>
          </a:bodyPr>
          <a:lstStyle/>
          <a:p>
            <a:pPr algn="l" marL="0" indent="0" lvl="0">
              <a:lnSpc>
                <a:spcPts val="3499"/>
              </a:lnSpc>
              <a:spcBef>
                <a:spcPct val="0"/>
              </a:spcBef>
            </a:pPr>
            <a:r>
              <a:rPr lang="en-US" sz="2499" u="none">
                <a:solidFill>
                  <a:srgbClr val="76A3BB"/>
                </a:solidFill>
                <a:latin typeface="Nourd"/>
              </a:rPr>
              <a:t>Why these questions?</a:t>
            </a:r>
          </a:p>
          <a:p>
            <a:pPr algn="l" marL="0" indent="0" lvl="0">
              <a:lnSpc>
                <a:spcPts val="3499"/>
              </a:lnSpc>
              <a:spcBef>
                <a:spcPct val="0"/>
              </a:spcBef>
            </a:pPr>
            <a:r>
              <a:rPr lang="en-US" sz="2499" u="none">
                <a:solidFill>
                  <a:srgbClr val="76A3BB"/>
                </a:solidFill>
                <a:latin typeface="Nourd"/>
              </a:rPr>
              <a:t>What were the results?</a:t>
            </a:r>
          </a:p>
          <a:p>
            <a:pPr algn="l" marL="0" indent="0" lvl="0">
              <a:lnSpc>
                <a:spcPts val="3499"/>
              </a:lnSpc>
              <a:spcBef>
                <a:spcPct val="0"/>
              </a:spcBef>
            </a:pPr>
            <a:r>
              <a:rPr lang="en-US" sz="2499" u="none">
                <a:solidFill>
                  <a:srgbClr val="76A3BB"/>
                </a:solidFill>
                <a:latin typeface="Nourd"/>
              </a:rPr>
              <a:t>Any surprises?</a:t>
            </a:r>
          </a:p>
          <a:p>
            <a:pPr algn="l" marL="0" indent="0" lvl="0">
              <a:lnSpc>
                <a:spcPts val="3499"/>
              </a:lnSpc>
              <a:spcBef>
                <a:spcPct val="0"/>
              </a:spcBef>
            </a:pPr>
            <a:r>
              <a:rPr lang="en-US" sz="2499" u="none">
                <a:solidFill>
                  <a:srgbClr val="76A3BB"/>
                </a:solidFill>
                <a:latin typeface="Nourd"/>
              </a:rPr>
              <a:t>How did you validate your analyses?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93448" y="1657558"/>
            <a:ext cx="7784796" cy="587114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984231" y="1657558"/>
            <a:ext cx="6275367" cy="5451183"/>
          </a:xfrm>
          <a:prstGeom prst="rect">
            <a:avLst/>
          </a:prstGeom>
        </p:spPr>
      </p:pic>
      <p:grpSp>
        <p:nvGrpSpPr>
          <p:cNvPr name="Group 4" id="4"/>
          <p:cNvGrpSpPr/>
          <p:nvPr/>
        </p:nvGrpSpPr>
        <p:grpSpPr>
          <a:xfrm rot="0">
            <a:off x="295135" y="308848"/>
            <a:ext cx="10591188" cy="2146831"/>
            <a:chOff x="0" y="0"/>
            <a:chExt cx="14121584" cy="2862441"/>
          </a:xfrm>
        </p:grpSpPr>
        <p:sp>
          <p:nvSpPr>
            <p:cNvPr name="TextBox 5" id="5"/>
            <p:cNvSpPr txBox="true"/>
            <p:nvPr/>
          </p:nvSpPr>
          <p:spPr>
            <a:xfrm rot="0">
              <a:off x="0" y="-152400"/>
              <a:ext cx="14121584" cy="1751754"/>
            </a:xfrm>
            <a:prstGeom prst="rect">
              <a:avLst/>
            </a:prstGeom>
          </p:spPr>
          <p:txBody>
            <a:bodyPr anchor="t" rtlCol="false" tIns="0" lIns="0" bIns="0" rIns="0">
              <a:spAutoFit/>
            </a:bodyPr>
            <a:lstStyle/>
            <a:p>
              <a:pPr>
                <a:lnSpc>
                  <a:spcPts val="11059"/>
                </a:lnSpc>
              </a:pPr>
              <a:r>
                <a:rPr lang="en-US" sz="7899">
                  <a:solidFill>
                    <a:srgbClr val="C48DA5"/>
                  </a:solidFill>
                  <a:latin typeface="Nourd Bold"/>
                </a:rPr>
                <a:t>Interesting Analysis </a:t>
              </a:r>
            </a:p>
          </p:txBody>
        </p:sp>
        <p:sp>
          <p:nvSpPr>
            <p:cNvPr name="TextBox 6" id="6"/>
            <p:cNvSpPr txBox="true"/>
            <p:nvPr/>
          </p:nvSpPr>
          <p:spPr>
            <a:xfrm rot="0">
              <a:off x="0" y="2195691"/>
              <a:ext cx="14121584" cy="666750"/>
            </a:xfrm>
            <a:prstGeom prst="rect">
              <a:avLst/>
            </a:prstGeom>
          </p:spPr>
          <p:txBody>
            <a:bodyPr anchor="t" rtlCol="false" tIns="0" lIns="0" bIns="0" rIns="0">
              <a:spAutoFit/>
            </a:bodyPr>
            <a:lstStyle/>
            <a:p>
              <a:pPr>
                <a:lnSpc>
                  <a:spcPts val="4200"/>
                </a:lnSpc>
                <a:spcBef>
                  <a:spcPct val="0"/>
                </a:spcBef>
              </a:pPr>
            </a:p>
          </p:txBody>
        </p:sp>
      </p:grpSp>
      <p:sp>
        <p:nvSpPr>
          <p:cNvPr name="TextBox 7" id="7"/>
          <p:cNvSpPr txBox="true"/>
          <p:nvPr/>
        </p:nvSpPr>
        <p:spPr>
          <a:xfrm rot="0">
            <a:off x="4102620" y="7725380"/>
            <a:ext cx="5219352" cy="514350"/>
          </a:xfrm>
          <a:prstGeom prst="rect">
            <a:avLst/>
          </a:prstGeom>
        </p:spPr>
        <p:txBody>
          <a:bodyPr anchor="t" rtlCol="false" tIns="0" lIns="0" bIns="0" rIns="0">
            <a:spAutoFit/>
          </a:bodyPr>
          <a:lstStyle/>
          <a:p>
            <a:pPr>
              <a:lnSpc>
                <a:spcPts val="4200"/>
              </a:lnSpc>
              <a:spcBef>
                <a:spcPct val="0"/>
              </a:spcBef>
            </a:pPr>
            <a:r>
              <a:rPr lang="en-US" sz="3000">
                <a:solidFill>
                  <a:srgbClr val="76A3BB"/>
                </a:solidFill>
                <a:latin typeface="Nourd"/>
              </a:rPr>
              <a:t>Scree Plot</a:t>
            </a:r>
          </a:p>
        </p:txBody>
      </p:sp>
      <p:sp>
        <p:nvSpPr>
          <p:cNvPr name="TextBox 8" id="8"/>
          <p:cNvSpPr txBox="true"/>
          <p:nvPr/>
        </p:nvSpPr>
        <p:spPr>
          <a:xfrm rot="0">
            <a:off x="12520998" y="7268180"/>
            <a:ext cx="5219352" cy="514350"/>
          </a:xfrm>
          <a:prstGeom prst="rect">
            <a:avLst/>
          </a:prstGeom>
        </p:spPr>
        <p:txBody>
          <a:bodyPr anchor="t" rtlCol="false" tIns="0" lIns="0" bIns="0" rIns="0">
            <a:spAutoFit/>
          </a:bodyPr>
          <a:lstStyle/>
          <a:p>
            <a:pPr>
              <a:lnSpc>
                <a:spcPts val="4200"/>
              </a:lnSpc>
              <a:spcBef>
                <a:spcPct val="0"/>
              </a:spcBef>
            </a:pPr>
            <a:r>
              <a:rPr lang="en-US" sz="3000">
                <a:solidFill>
                  <a:srgbClr val="76A3BB"/>
                </a:solidFill>
                <a:latin typeface="Nourd"/>
              </a:rPr>
              <a:t>PCA</a:t>
            </a:r>
          </a:p>
        </p:txBody>
      </p:sp>
      <p:sp>
        <p:nvSpPr>
          <p:cNvPr name="TextBox 9" id="9"/>
          <p:cNvSpPr txBox="true"/>
          <p:nvPr/>
        </p:nvSpPr>
        <p:spPr>
          <a:xfrm rot="0">
            <a:off x="114428" y="8366125"/>
            <a:ext cx="5219352" cy="1736725"/>
          </a:xfrm>
          <a:prstGeom prst="rect">
            <a:avLst/>
          </a:prstGeom>
        </p:spPr>
        <p:txBody>
          <a:bodyPr anchor="t" rtlCol="false" tIns="0" lIns="0" bIns="0" rIns="0">
            <a:spAutoFit/>
          </a:bodyPr>
          <a:lstStyle/>
          <a:p>
            <a:pPr>
              <a:lnSpc>
                <a:spcPts val="3499"/>
              </a:lnSpc>
            </a:pPr>
            <a:r>
              <a:rPr lang="en-US" sz="2499">
                <a:solidFill>
                  <a:srgbClr val="76A3BB"/>
                </a:solidFill>
                <a:latin typeface="Nourd"/>
              </a:rPr>
              <a:t>Why these questions?</a:t>
            </a:r>
          </a:p>
          <a:p>
            <a:pPr>
              <a:lnSpc>
                <a:spcPts val="3499"/>
              </a:lnSpc>
            </a:pPr>
            <a:r>
              <a:rPr lang="en-US" sz="2499">
                <a:solidFill>
                  <a:srgbClr val="76A3BB"/>
                </a:solidFill>
                <a:latin typeface="Nourd"/>
              </a:rPr>
              <a:t>What were the results?</a:t>
            </a:r>
          </a:p>
          <a:p>
            <a:pPr>
              <a:lnSpc>
                <a:spcPts val="3499"/>
              </a:lnSpc>
            </a:pPr>
            <a:r>
              <a:rPr lang="en-US" sz="2499">
                <a:solidFill>
                  <a:srgbClr val="76A3BB"/>
                </a:solidFill>
                <a:latin typeface="Nourd"/>
              </a:rPr>
              <a:t>Any surprises?</a:t>
            </a:r>
          </a:p>
          <a:p>
            <a:pPr>
              <a:lnSpc>
                <a:spcPts val="3499"/>
              </a:lnSpc>
              <a:spcBef>
                <a:spcPct val="0"/>
              </a:spcBef>
            </a:pPr>
            <a:r>
              <a:rPr lang="en-US" sz="2499">
                <a:solidFill>
                  <a:srgbClr val="76A3BB"/>
                </a:solidFill>
                <a:latin typeface="Nourd"/>
              </a:rPr>
              <a:t>How did you validate your analyses?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DAFVTR95jhs</dc:identifier>
  <dcterms:modified xsi:type="dcterms:W3CDTF">2011-08-01T06:04:30Z</dcterms:modified>
  <cp:revision>1</cp:revision>
  <dc:title>Pastel Pink and Blue 3D Illustration Hospital Innovations in Healthcare Education Presentation</dc:title>
</cp:coreProperties>
</file>