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64" r:id="rId6"/>
    <p:sldId id="267" r:id="rId7"/>
    <p:sldId id="269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4"/>
            <p14:sldId id="267"/>
            <p14:sldId id="269"/>
            <p14:sldId id="268"/>
            <p14:sldId id="2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Lasso And Ridge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6681" y="5522733"/>
            <a:ext cx="4635319" cy="684884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 smtClean="0"/>
              <a:t>Presentation Prepared by -</a:t>
            </a:r>
            <a:r>
              <a:rPr lang="en-US" sz="1600" b="1" dirty="0" err="1" smtClean="0"/>
              <a:t>Swapnil</a:t>
            </a:r>
            <a:r>
              <a:rPr lang="en-US" sz="1600" b="1" dirty="0" smtClean="0"/>
              <a:t> </a:t>
            </a:r>
          </a:p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Purpose of Ridge &amp; Lasso Regression:</a:t>
            </a:r>
            <a:endParaRPr lang="en-US" b="1" u="sng" dirty="0"/>
          </a:p>
        </p:txBody>
      </p:sp>
      <p:sp>
        <p:nvSpPr>
          <p:cNvPr id="5" name="Rectangle 4"/>
          <p:cNvSpPr/>
          <p:nvPr/>
        </p:nvSpPr>
        <p:spPr>
          <a:xfrm>
            <a:off x="604434" y="1560164"/>
            <a:ext cx="10342608" cy="264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</a:rPr>
              <a:t>The main objective of creating a model(training data) is making sure it fits the data properly and reduce the loss. </a:t>
            </a:r>
            <a:endParaRPr lang="en-IN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anose="020F0502020204030204" pitchFamily="34" charset="0"/>
              </a:rPr>
              <a:t>Sometimes </a:t>
            </a:r>
            <a:r>
              <a:rPr lang="en-IN" dirty="0">
                <a:latin typeface="Calibri" panose="020F0502020204030204" pitchFamily="34" charset="0"/>
              </a:rPr>
              <a:t>the model that is trained which will fit the data but it may fail and give a poor performance during </a:t>
            </a:r>
            <a:r>
              <a:rPr lang="en-IN" dirty="0" smtClean="0">
                <a:latin typeface="Calibri" panose="020F0502020204030204" pitchFamily="34" charset="0"/>
              </a:rPr>
              <a:t>analysing </a:t>
            </a:r>
            <a:r>
              <a:rPr lang="en-IN" dirty="0">
                <a:latin typeface="Calibri" panose="020F0502020204030204" pitchFamily="34" charset="0"/>
              </a:rPr>
              <a:t>of data (test data). 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anose="020F0502020204030204" pitchFamily="34" charset="0"/>
              </a:rPr>
              <a:t>This </a:t>
            </a:r>
            <a:r>
              <a:rPr lang="en-IN" dirty="0">
                <a:latin typeface="Calibri" panose="020F0502020204030204" pitchFamily="34" charset="0"/>
              </a:rPr>
              <a:t>leads to </a:t>
            </a:r>
            <a:r>
              <a:rPr lang="en-IN" dirty="0" smtClean="0">
                <a:latin typeface="Calibri" panose="020F0502020204030204" pitchFamily="34" charset="0"/>
              </a:rPr>
              <a:t>over-fitting</a:t>
            </a:r>
            <a:r>
              <a:rPr lang="en-IN" dirty="0">
                <a:latin typeface="Calibri" panose="020F0502020204030204" pitchFamily="34" charset="0"/>
              </a:rPr>
              <a:t>. Regularization came to overcome </a:t>
            </a:r>
            <a:r>
              <a:rPr lang="en-IN" dirty="0" smtClean="0">
                <a:latin typeface="Calibri" panose="020F0502020204030204" pitchFamily="34" charset="0"/>
              </a:rPr>
              <a:t>over-fitting.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Ridge Regression (L2 Regularization)</a:t>
            </a:r>
            <a:endParaRPr lang="en-IN" u="sng" dirty="0"/>
          </a:p>
        </p:txBody>
      </p:sp>
      <p:sp>
        <p:nvSpPr>
          <p:cNvPr id="4" name="Rectangle 3"/>
          <p:cNvSpPr/>
          <p:nvPr/>
        </p:nvSpPr>
        <p:spPr>
          <a:xfrm>
            <a:off x="502275" y="1584102"/>
            <a:ext cx="108515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212529"/>
                </a:solidFill>
                <a:latin typeface="Calibri" panose="020F0502020204030204" pitchFamily="34" charset="0"/>
              </a:rPr>
              <a:t>Over-fitting </a:t>
            </a:r>
            <a:r>
              <a:rPr lang="en-IN" dirty="0">
                <a:solidFill>
                  <a:srgbClr val="212529"/>
                </a:solidFill>
                <a:latin typeface="Calibri" panose="020F0502020204030204" pitchFamily="34" charset="0"/>
              </a:rPr>
              <a:t>happens when the model learns signal as well as noise in the training data and wouldn’t perform well on new/unseen data on which model wasn’t trained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Calibri" panose="020F0502020204030204" pitchFamily="34" charset="0"/>
              </a:rPr>
              <a:t>To avoid </a:t>
            </a:r>
            <a:r>
              <a:rPr lang="en-IN" dirty="0" smtClean="0">
                <a:solidFill>
                  <a:srgbClr val="212529"/>
                </a:solidFill>
                <a:latin typeface="Calibri" panose="020F0502020204030204" pitchFamily="34" charset="0"/>
              </a:rPr>
              <a:t>over-fitting </a:t>
            </a:r>
            <a:r>
              <a:rPr lang="en-IN" dirty="0">
                <a:solidFill>
                  <a:srgbClr val="212529"/>
                </a:solidFill>
                <a:latin typeface="Calibri" panose="020F0502020204030204" pitchFamily="34" charset="0"/>
              </a:rPr>
              <a:t>your model on training data like cross-validation sampling, reducing the number of features, pruning, regularization, 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529"/>
                </a:solidFill>
                <a:latin typeface="Calibri" panose="020F0502020204030204" pitchFamily="34" charset="0"/>
              </a:rPr>
              <a:t>So to avoid </a:t>
            </a:r>
            <a:r>
              <a:rPr lang="en-IN" dirty="0" smtClean="0">
                <a:solidFill>
                  <a:srgbClr val="212529"/>
                </a:solidFill>
                <a:latin typeface="Calibri" panose="020F0502020204030204" pitchFamily="34" charset="0"/>
              </a:rPr>
              <a:t>over-fitting</a:t>
            </a:r>
            <a:r>
              <a:rPr lang="en-IN" dirty="0">
                <a:solidFill>
                  <a:srgbClr val="212529"/>
                </a:solidFill>
                <a:latin typeface="Calibri" panose="020F0502020204030204" pitchFamily="34" charset="0"/>
              </a:rPr>
              <a:t>, we perform Regularization.</a:t>
            </a:r>
            <a:endParaRPr lang="en-IN" i="0" dirty="0">
              <a:solidFill>
                <a:srgbClr val="212529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032" y="3436664"/>
            <a:ext cx="6272010" cy="32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When to use Ridge/Lasso</a:t>
            </a:r>
            <a:endParaRPr lang="en-IN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468192" y="2356834"/>
            <a:ext cx="0" cy="399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262130" y="6078828"/>
            <a:ext cx="46055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365161" y="1820075"/>
            <a:ext cx="3097819" cy="33572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769216" y="2420355"/>
            <a:ext cx="77274" cy="167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2841937" y="3438659"/>
            <a:ext cx="77274" cy="167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1889975" y="4507604"/>
            <a:ext cx="77274" cy="167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5228728" y="616461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Experience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1067603" y="1897350"/>
            <a:ext cx="79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Salary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3807853" y="152801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Fit Line-1</a:t>
            </a:r>
            <a:endParaRPr lang="en-IN" dirty="0"/>
          </a:p>
        </p:txBody>
      </p:sp>
      <p:sp>
        <p:nvSpPr>
          <p:cNvPr id="56" name="Isosceles Triangle 55"/>
          <p:cNvSpPr/>
          <p:nvPr/>
        </p:nvSpPr>
        <p:spPr>
          <a:xfrm>
            <a:off x="2137893" y="2852671"/>
            <a:ext cx="103031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Isosceles Triangle 56"/>
          <p:cNvSpPr/>
          <p:nvPr/>
        </p:nvSpPr>
        <p:spPr>
          <a:xfrm>
            <a:off x="2685699" y="2785659"/>
            <a:ext cx="103031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Isosceles Triangle 57"/>
          <p:cNvSpPr/>
          <p:nvPr/>
        </p:nvSpPr>
        <p:spPr>
          <a:xfrm>
            <a:off x="4692200" y="4344002"/>
            <a:ext cx="103031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Isosceles Triangle 58"/>
          <p:cNvSpPr/>
          <p:nvPr/>
        </p:nvSpPr>
        <p:spPr>
          <a:xfrm>
            <a:off x="3271233" y="4588097"/>
            <a:ext cx="103031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Isosceles Triangle 59"/>
          <p:cNvSpPr/>
          <p:nvPr/>
        </p:nvSpPr>
        <p:spPr>
          <a:xfrm>
            <a:off x="4336338" y="3311949"/>
            <a:ext cx="103031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Isosceles Triangle 60"/>
          <p:cNvSpPr/>
          <p:nvPr/>
        </p:nvSpPr>
        <p:spPr>
          <a:xfrm>
            <a:off x="3730578" y="2832813"/>
            <a:ext cx="103031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Isosceles Triangle 61"/>
          <p:cNvSpPr/>
          <p:nvPr/>
        </p:nvSpPr>
        <p:spPr>
          <a:xfrm>
            <a:off x="2685698" y="4799458"/>
            <a:ext cx="103031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Isosceles Triangle 62"/>
          <p:cNvSpPr/>
          <p:nvPr/>
        </p:nvSpPr>
        <p:spPr>
          <a:xfrm>
            <a:off x="4116945" y="5114990"/>
            <a:ext cx="103031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Isosceles Triangle 63"/>
          <p:cNvSpPr/>
          <p:nvPr/>
        </p:nvSpPr>
        <p:spPr>
          <a:xfrm>
            <a:off x="4168460" y="4159336"/>
            <a:ext cx="103031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Isosceles Triangle 64"/>
          <p:cNvSpPr/>
          <p:nvPr/>
        </p:nvSpPr>
        <p:spPr>
          <a:xfrm>
            <a:off x="5764654" y="3814430"/>
            <a:ext cx="103031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Isosceles Triangle 65"/>
          <p:cNvSpPr/>
          <p:nvPr/>
        </p:nvSpPr>
        <p:spPr>
          <a:xfrm>
            <a:off x="2464158" y="5525264"/>
            <a:ext cx="103031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Isosceles Triangle 66"/>
          <p:cNvSpPr/>
          <p:nvPr/>
        </p:nvSpPr>
        <p:spPr>
          <a:xfrm>
            <a:off x="9407229" y="1620350"/>
            <a:ext cx="200410" cy="2769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/>
          <p:cNvSpPr txBox="1"/>
          <p:nvPr/>
        </p:nvSpPr>
        <p:spPr>
          <a:xfrm>
            <a:off x="9697792" y="1574183"/>
            <a:ext cx="149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 Set</a:t>
            </a:r>
            <a:endParaRPr lang="en-IN" dirty="0"/>
          </a:p>
        </p:txBody>
      </p:sp>
      <p:sp>
        <p:nvSpPr>
          <p:cNvPr id="70" name="Oval 69"/>
          <p:cNvSpPr/>
          <p:nvPr/>
        </p:nvSpPr>
        <p:spPr>
          <a:xfrm>
            <a:off x="9404401" y="2104821"/>
            <a:ext cx="228995" cy="250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/>
          <p:cNvSpPr txBox="1"/>
          <p:nvPr/>
        </p:nvSpPr>
        <p:spPr>
          <a:xfrm>
            <a:off x="9697791" y="2047741"/>
            <a:ext cx="158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Data Set</a:t>
            </a:r>
            <a:endParaRPr lang="en-IN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2747496" y="3683358"/>
            <a:ext cx="0" cy="124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322748" y="3037337"/>
            <a:ext cx="0" cy="162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385706" y="1897349"/>
            <a:ext cx="0" cy="165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24718" y="2104821"/>
            <a:ext cx="0" cy="211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446774" y="2759028"/>
            <a:ext cx="55377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Ex. As shown in fig. Best Fit Line is </a:t>
            </a:r>
            <a:r>
              <a:rPr lang="en-US" dirty="0" err="1" smtClean="0"/>
              <a:t>stip</a:t>
            </a:r>
            <a:r>
              <a:rPr lang="en-US" dirty="0" smtClean="0"/>
              <a:t>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there are huge difference between train and  test data set </a:t>
            </a:r>
            <a:r>
              <a:rPr lang="en-US" b="1" u="sng" dirty="0" smtClean="0"/>
              <a:t>Over-fitting</a:t>
            </a:r>
            <a:r>
              <a:rPr lang="en-US" dirty="0" smtClean="0"/>
              <a:t> occurs due to which there is high bias and high variance due to which our Model gives worst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get good result we need low bias low variance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for getting best result we use L1(Lasso) and L2(Ridge) Regularization.</a:t>
            </a:r>
            <a:endParaRPr lang="en-IN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1401655" y="5746419"/>
            <a:ext cx="1545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386629" y="5293516"/>
            <a:ext cx="1545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397361" y="4853493"/>
            <a:ext cx="1545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408093" y="4503615"/>
            <a:ext cx="1545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405945" y="3806006"/>
            <a:ext cx="1545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21217" y="4675030"/>
            <a:ext cx="0" cy="178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723623" y="5999408"/>
            <a:ext cx="0" cy="178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117503" y="5986153"/>
            <a:ext cx="0" cy="178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695980" y="5979167"/>
            <a:ext cx="0" cy="178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2117503" y="4353058"/>
            <a:ext cx="0" cy="17223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2657343" y="3814430"/>
            <a:ext cx="0" cy="229861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502539" y="3801551"/>
            <a:ext cx="110328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397361" y="4159336"/>
            <a:ext cx="1545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581653" y="6290405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1yr</a:t>
            </a:r>
            <a:endParaRPr lang="en-IN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067603" y="560112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1k</a:t>
            </a:r>
            <a:endParaRPr lang="en-IN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52501" y="514986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2k</a:t>
            </a:r>
            <a:endParaRPr lang="en-IN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37476" y="4749875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k</a:t>
            </a:r>
            <a:endParaRPr lang="en-IN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009570" y="437265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4k</a:t>
            </a:r>
            <a:endParaRPr lang="en-IN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31075" y="4038637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  <a:r>
              <a:rPr lang="en-US" sz="1400" dirty="0" smtClean="0"/>
              <a:t>k</a:t>
            </a:r>
            <a:endParaRPr lang="en-IN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054645" y="368907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6k</a:t>
            </a:r>
            <a:endParaRPr lang="en-IN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967249" y="6307770"/>
            <a:ext cx="508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2yrs</a:t>
            </a:r>
            <a:endParaRPr lang="en-IN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529625" y="6304234"/>
            <a:ext cx="557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 </a:t>
            </a:r>
            <a:r>
              <a:rPr lang="en-US" sz="1400" dirty="0" err="1" smtClean="0"/>
              <a:t>yrs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68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7864699" y="3311949"/>
            <a:ext cx="4061138" cy="1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-231822"/>
            <a:ext cx="10749367" cy="1208868"/>
          </a:xfrm>
        </p:spPr>
        <p:txBody>
          <a:bodyPr/>
          <a:lstStyle/>
          <a:p>
            <a:pPr algn="ctr"/>
            <a:r>
              <a:rPr lang="en-US" b="1" u="sng" dirty="0" smtClean="0"/>
              <a:t>Computation/Selection of Best Fit Line</a:t>
            </a:r>
            <a:endParaRPr lang="en-IN" b="1" u="sng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68192" y="2356834"/>
            <a:ext cx="0" cy="399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62130" y="6078828"/>
            <a:ext cx="52297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287887" y="2047741"/>
            <a:ext cx="2936383" cy="32068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004552" y="2537138"/>
            <a:ext cx="4275786" cy="2292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85611" y="3168203"/>
            <a:ext cx="5331854" cy="197046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374264" y="3496614"/>
            <a:ext cx="77274" cy="16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1828800" y="4269345"/>
            <a:ext cx="77274" cy="16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3769216" y="2420355"/>
            <a:ext cx="77274" cy="167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2841937" y="3387143"/>
            <a:ext cx="77274" cy="167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1889975" y="4507604"/>
            <a:ext cx="77274" cy="167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2588654" y="4414233"/>
            <a:ext cx="77274" cy="1674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3691942" y="3986011"/>
            <a:ext cx="77274" cy="1674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4900407" y="3548129"/>
            <a:ext cx="77274" cy="1674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5682182" y="626306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Experience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1067603" y="1897350"/>
            <a:ext cx="79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Salary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3807853" y="152801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Fit Line-1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4872505" y="2180685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Fit Line-2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5577459" y="2852671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Fit Line-3</a:t>
            </a:r>
            <a:endParaRPr lang="en-IN" dirty="0"/>
          </a:p>
        </p:txBody>
      </p:sp>
      <p:sp>
        <p:nvSpPr>
          <p:cNvPr id="40" name="Isosceles Triangle 39"/>
          <p:cNvSpPr/>
          <p:nvPr/>
        </p:nvSpPr>
        <p:spPr>
          <a:xfrm>
            <a:off x="2137893" y="2852671"/>
            <a:ext cx="103031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Isosceles Triangle 40"/>
          <p:cNvSpPr/>
          <p:nvPr/>
        </p:nvSpPr>
        <p:spPr>
          <a:xfrm>
            <a:off x="2685699" y="2785659"/>
            <a:ext cx="103031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Isosceles Triangle 41"/>
          <p:cNvSpPr/>
          <p:nvPr/>
        </p:nvSpPr>
        <p:spPr>
          <a:xfrm>
            <a:off x="4692200" y="4344002"/>
            <a:ext cx="103031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Isosceles Triangle 42"/>
          <p:cNvSpPr/>
          <p:nvPr/>
        </p:nvSpPr>
        <p:spPr>
          <a:xfrm>
            <a:off x="3271233" y="4588097"/>
            <a:ext cx="103031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Isosceles Triangle 43"/>
          <p:cNvSpPr/>
          <p:nvPr/>
        </p:nvSpPr>
        <p:spPr>
          <a:xfrm>
            <a:off x="4336338" y="3311949"/>
            <a:ext cx="103031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Isosceles Triangle 44"/>
          <p:cNvSpPr/>
          <p:nvPr/>
        </p:nvSpPr>
        <p:spPr>
          <a:xfrm>
            <a:off x="3730578" y="2832813"/>
            <a:ext cx="103031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Isosceles Triangle 45"/>
          <p:cNvSpPr/>
          <p:nvPr/>
        </p:nvSpPr>
        <p:spPr>
          <a:xfrm>
            <a:off x="2685698" y="4799458"/>
            <a:ext cx="103031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Isosceles Triangle 46"/>
          <p:cNvSpPr/>
          <p:nvPr/>
        </p:nvSpPr>
        <p:spPr>
          <a:xfrm>
            <a:off x="4116945" y="5114990"/>
            <a:ext cx="103031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Isosceles Triangle 47"/>
          <p:cNvSpPr/>
          <p:nvPr/>
        </p:nvSpPr>
        <p:spPr>
          <a:xfrm>
            <a:off x="4168460" y="4159336"/>
            <a:ext cx="103031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Isosceles Triangle 48"/>
          <p:cNvSpPr/>
          <p:nvPr/>
        </p:nvSpPr>
        <p:spPr>
          <a:xfrm>
            <a:off x="5764654" y="3814430"/>
            <a:ext cx="103031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Isosceles Triangle 49"/>
          <p:cNvSpPr/>
          <p:nvPr/>
        </p:nvSpPr>
        <p:spPr>
          <a:xfrm>
            <a:off x="2464158" y="5525264"/>
            <a:ext cx="103031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Isosceles Triangle 50"/>
          <p:cNvSpPr/>
          <p:nvPr/>
        </p:nvSpPr>
        <p:spPr>
          <a:xfrm>
            <a:off x="9407229" y="1620350"/>
            <a:ext cx="200410" cy="2769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9697792" y="1574183"/>
            <a:ext cx="149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 Set</a:t>
            </a:r>
            <a:endParaRPr lang="en-IN" dirty="0"/>
          </a:p>
        </p:txBody>
      </p:sp>
      <p:sp>
        <p:nvSpPr>
          <p:cNvPr id="53" name="Oval 52"/>
          <p:cNvSpPr/>
          <p:nvPr/>
        </p:nvSpPr>
        <p:spPr>
          <a:xfrm>
            <a:off x="4752756" y="2710566"/>
            <a:ext cx="77274" cy="16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9404401" y="2104821"/>
            <a:ext cx="228995" cy="250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9697791" y="2047741"/>
            <a:ext cx="158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Data Set</a:t>
            </a:r>
            <a:endParaRPr lang="en-IN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385" y="3320362"/>
            <a:ext cx="1641367" cy="937924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864699" y="3445093"/>
            <a:ext cx="230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Cost Function/</a:t>
            </a:r>
          </a:p>
          <a:p>
            <a:r>
              <a:rPr lang="en-US" b="1" dirty="0" smtClean="0"/>
              <a:t>Sum of Residue=</a:t>
            </a:r>
            <a:endParaRPr lang="en-IN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831" y="2489543"/>
            <a:ext cx="1567155" cy="528679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8204725" y="2484206"/>
            <a:ext cx="1791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Equation of </a:t>
            </a:r>
          </a:p>
          <a:p>
            <a:r>
              <a:rPr lang="en-US" b="1" dirty="0" smtClean="0"/>
              <a:t>Straight Line =</a:t>
            </a:r>
            <a:endParaRPr lang="en-IN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208" y="4044566"/>
            <a:ext cx="1059020" cy="8935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0297" y="4528668"/>
            <a:ext cx="1123950" cy="342900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H="1" flipV="1">
            <a:off x="8766218" y="4936570"/>
            <a:ext cx="741216" cy="363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354255" y="5103432"/>
            <a:ext cx="249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Equation of Ridge Regression</a:t>
            </a:r>
            <a:endParaRPr lang="en-IN" b="1" u="sng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5243" y="5931190"/>
            <a:ext cx="180975" cy="29527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8790494" y="5895308"/>
            <a:ext cx="24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=any positive number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90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Limitations:-</a:t>
            </a:r>
            <a:endParaRPr lang="en-IN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2" y="3371353"/>
            <a:ext cx="10905079" cy="161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documentManagement/types"/>
    <ds:schemaRef ds:uri="http://purl.org/dc/terms/"/>
    <ds:schemaRef ds:uri="http://www.w3.org/XML/1998/namespace"/>
    <ds:schemaRef ds:uri="4873beb7-5857-4685-be1f-d57550cc96cc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187</TotalTime>
  <Words>261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WelcomeDoc</vt:lpstr>
      <vt:lpstr>Lasso And Ridge</vt:lpstr>
      <vt:lpstr>Purpose of Ridge &amp; Lasso Regression:</vt:lpstr>
      <vt:lpstr>Ridge Regression (L2 Regularization)</vt:lpstr>
      <vt:lpstr>When to use Ridge/Lasso</vt:lpstr>
      <vt:lpstr>Computation/Selection of Best Fit Line</vt:lpstr>
      <vt:lpstr>Limitations:-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Lasso And Ridge</dc:title>
  <dc:creator>DEL</dc:creator>
  <cp:keywords/>
  <cp:lastModifiedBy>DEL</cp:lastModifiedBy>
  <cp:revision>32</cp:revision>
  <dcterms:created xsi:type="dcterms:W3CDTF">2021-08-01T11:46:39Z</dcterms:created>
  <dcterms:modified xsi:type="dcterms:W3CDTF">2021-08-17T03:20:32Z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