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67" r:id="rId2"/>
    <p:sldId id="268" r:id="rId3"/>
    <p:sldId id="271" r:id="rId4"/>
    <p:sldId id="269" r:id="rId5"/>
    <p:sldId id="270" r:id="rId6"/>
    <p:sldId id="272" r:id="rId7"/>
    <p:sldId id="273" r:id="rId8"/>
    <p:sldId id="274" r:id="rId9"/>
    <p:sldId id="275" r:id="rId10"/>
    <p:sldId id="276" r:id="rId11"/>
    <p:sldId id="277" r:id="rId12"/>
    <p:sldId id="281" r:id="rId13"/>
    <p:sldId id="282" r:id="rId14"/>
    <p:sldId id="278" r:id="rId15"/>
    <p:sldId id="284" r:id="rId16"/>
    <p:sldId id="283" r:id="rId17"/>
    <p:sldId id="279"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F1FF"/>
    <a:srgbClr val="00A2E8"/>
    <a:srgbClr val="22B14C"/>
    <a:srgbClr val="FFF200"/>
    <a:srgbClr val="ED1C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582" autoAdjust="0"/>
  </p:normalViewPr>
  <p:slideViewPr>
    <p:cSldViewPr snapToGrid="0">
      <p:cViewPr varScale="1">
        <p:scale>
          <a:sx n="53" d="100"/>
          <a:sy n="53" d="100"/>
        </p:scale>
        <p:origin x="1140" y="44"/>
      </p:cViewPr>
      <p:guideLst/>
    </p:cSldViewPr>
  </p:slideViewPr>
  <p:notesTextViewPr>
    <p:cViewPr>
      <p:scale>
        <a:sx n="1" d="1"/>
        <a:sy n="1" d="1"/>
      </p:scale>
      <p:origin x="0" y="0"/>
    </p:cViewPr>
  </p:notesTextViewPr>
  <p:notesViewPr>
    <p:cSldViewPr snapToGrid="0">
      <p:cViewPr varScale="1">
        <p:scale>
          <a:sx n="87" d="100"/>
          <a:sy n="87" d="100"/>
        </p:scale>
        <p:origin x="298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64FC62-19A5-49C3-ABF7-A5DB9C0AE6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E3B33FD7-15C9-481B-83C5-3598C364A9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155E00-3C55-4370-938A-453DAA90F4CD}" type="datetimeFigureOut">
              <a:rPr lang="en-GB" smtClean="0"/>
              <a:t>31/10/2019</a:t>
            </a:fld>
            <a:endParaRPr lang="en-GB"/>
          </a:p>
        </p:txBody>
      </p:sp>
      <p:sp>
        <p:nvSpPr>
          <p:cNvPr id="4" name="Footer Placeholder 3">
            <a:extLst>
              <a:ext uri="{FF2B5EF4-FFF2-40B4-BE49-F238E27FC236}">
                <a16:creationId xmlns:a16="http://schemas.microsoft.com/office/drawing/2014/main" id="{15F9AB47-44AA-45A9-8E5E-8A30495F55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5839D8A6-5F53-4642-9E15-15405A0101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B07828-36F6-4188-BA23-77F9E83009EC}" type="slidenum">
              <a:rPr lang="en-GB" smtClean="0"/>
              <a:t>‹#›</a:t>
            </a:fld>
            <a:endParaRPr lang="en-GB"/>
          </a:p>
        </p:txBody>
      </p:sp>
    </p:spTree>
    <p:extLst>
      <p:ext uri="{BB962C8B-B14F-4D97-AF65-F5344CB8AC3E}">
        <p14:creationId xmlns:p14="http://schemas.microsoft.com/office/powerpoint/2010/main" val="1651920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B7B4CB-61CC-47E3-8B12-8C009C29DF3D}" type="datetimeFigureOut">
              <a:rPr lang="en-GB" smtClean="0"/>
              <a:t>31/10/2019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3D08C0-BC3A-441C-9ECC-84C8C510F0AF}" type="slidenum">
              <a:rPr lang="en-GB" smtClean="0"/>
              <a:t>‹#›</a:t>
            </a:fld>
            <a:endParaRPr lang="en-GB"/>
          </a:p>
        </p:txBody>
      </p:sp>
    </p:spTree>
    <p:extLst>
      <p:ext uri="{BB962C8B-B14F-4D97-AF65-F5344CB8AC3E}">
        <p14:creationId xmlns:p14="http://schemas.microsoft.com/office/powerpoint/2010/main" val="2618482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243D08C0-BC3A-441C-9ECC-84C8C510F0AF}" type="slidenum">
              <a:rPr lang="en-GB" smtClean="0"/>
              <a:t>2</a:t>
            </a:fld>
            <a:endParaRPr lang="en-GB"/>
          </a:p>
        </p:txBody>
      </p:sp>
    </p:spTree>
    <p:extLst>
      <p:ext uri="{BB962C8B-B14F-4D97-AF65-F5344CB8AC3E}">
        <p14:creationId xmlns:p14="http://schemas.microsoft.com/office/powerpoint/2010/main" val="309614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nSpc>
                <a:spcPct val="100000"/>
              </a:lnSpc>
              <a:spcBef>
                <a:spcPts val="600"/>
              </a:spcBef>
              <a:spcAft>
                <a:spcPts val="1200"/>
              </a:spcAft>
              <a:buNone/>
            </a:pPr>
            <a:endParaRPr lang="en-US" sz="1200" dirty="0"/>
          </a:p>
        </p:txBody>
      </p:sp>
      <p:sp>
        <p:nvSpPr>
          <p:cNvPr id="4" name="Segnaposto numero diapositiva 3"/>
          <p:cNvSpPr>
            <a:spLocks noGrp="1"/>
          </p:cNvSpPr>
          <p:nvPr>
            <p:ph type="sldNum" sz="quarter" idx="10"/>
          </p:nvPr>
        </p:nvSpPr>
        <p:spPr/>
        <p:txBody>
          <a:bodyPr/>
          <a:lstStyle/>
          <a:p>
            <a:fld id="{243D08C0-BC3A-441C-9ECC-84C8C510F0AF}" type="slidenum">
              <a:rPr lang="en-GB" smtClean="0"/>
              <a:t>4</a:t>
            </a:fld>
            <a:endParaRPr lang="en-GB"/>
          </a:p>
        </p:txBody>
      </p:sp>
    </p:spTree>
    <p:extLst>
      <p:ext uri="{BB962C8B-B14F-4D97-AF65-F5344CB8AC3E}">
        <p14:creationId xmlns:p14="http://schemas.microsoft.com/office/powerpoint/2010/main" val="505820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243D08C0-BC3A-441C-9ECC-84C8C510F0AF}" type="slidenum">
              <a:rPr lang="en-GB" smtClean="0"/>
              <a:t>5</a:t>
            </a:fld>
            <a:endParaRPr lang="en-GB"/>
          </a:p>
        </p:txBody>
      </p:sp>
    </p:spTree>
    <p:extLst>
      <p:ext uri="{BB962C8B-B14F-4D97-AF65-F5344CB8AC3E}">
        <p14:creationId xmlns:p14="http://schemas.microsoft.com/office/powerpoint/2010/main" val="2509355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243D08C0-BC3A-441C-9ECC-84C8C510F0AF}" type="slidenum">
              <a:rPr lang="en-GB" smtClean="0"/>
              <a:t>6</a:t>
            </a:fld>
            <a:endParaRPr lang="en-GB"/>
          </a:p>
        </p:txBody>
      </p:sp>
    </p:spTree>
    <p:extLst>
      <p:ext uri="{BB962C8B-B14F-4D97-AF65-F5344CB8AC3E}">
        <p14:creationId xmlns:p14="http://schemas.microsoft.com/office/powerpoint/2010/main" val="1682369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243D08C0-BC3A-441C-9ECC-84C8C510F0AF}" type="slidenum">
              <a:rPr lang="en-GB" smtClean="0"/>
              <a:t>7</a:t>
            </a:fld>
            <a:endParaRPr lang="en-GB"/>
          </a:p>
        </p:txBody>
      </p:sp>
    </p:spTree>
    <p:extLst>
      <p:ext uri="{BB962C8B-B14F-4D97-AF65-F5344CB8AC3E}">
        <p14:creationId xmlns:p14="http://schemas.microsoft.com/office/powerpoint/2010/main" val="2684302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243D08C0-BC3A-441C-9ECC-84C8C510F0AF}" type="slidenum">
              <a:rPr lang="en-GB" smtClean="0"/>
              <a:t>8</a:t>
            </a:fld>
            <a:endParaRPr lang="en-GB"/>
          </a:p>
        </p:txBody>
      </p:sp>
    </p:spTree>
    <p:extLst>
      <p:ext uri="{BB962C8B-B14F-4D97-AF65-F5344CB8AC3E}">
        <p14:creationId xmlns:p14="http://schemas.microsoft.com/office/powerpoint/2010/main" val="3622231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243D08C0-BC3A-441C-9ECC-84C8C510F0AF}" type="slidenum">
              <a:rPr lang="en-GB" smtClean="0"/>
              <a:t>9</a:t>
            </a:fld>
            <a:endParaRPr lang="en-GB"/>
          </a:p>
        </p:txBody>
      </p:sp>
    </p:spTree>
    <p:extLst>
      <p:ext uri="{BB962C8B-B14F-4D97-AF65-F5344CB8AC3E}">
        <p14:creationId xmlns:p14="http://schemas.microsoft.com/office/powerpoint/2010/main" val="4003872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243D08C0-BC3A-441C-9ECC-84C8C510F0AF}" type="slidenum">
              <a:rPr lang="en-GB" smtClean="0"/>
              <a:t>10</a:t>
            </a:fld>
            <a:endParaRPr lang="en-GB"/>
          </a:p>
        </p:txBody>
      </p:sp>
    </p:spTree>
    <p:extLst>
      <p:ext uri="{BB962C8B-B14F-4D97-AF65-F5344CB8AC3E}">
        <p14:creationId xmlns:p14="http://schemas.microsoft.com/office/powerpoint/2010/main" val="1023926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en-GB" dirty="0"/>
          </a:p>
        </p:txBody>
      </p:sp>
      <p:sp>
        <p:nvSpPr>
          <p:cNvPr id="4" name="Dian numeron paikkamerkki 3"/>
          <p:cNvSpPr>
            <a:spLocks noGrp="1"/>
          </p:cNvSpPr>
          <p:nvPr>
            <p:ph type="sldNum" sz="quarter" idx="5"/>
          </p:nvPr>
        </p:nvSpPr>
        <p:spPr/>
        <p:txBody>
          <a:bodyPr/>
          <a:lstStyle/>
          <a:p>
            <a:fld id="{243D08C0-BC3A-441C-9ECC-84C8C510F0AF}" type="slidenum">
              <a:rPr lang="en-GB" smtClean="0"/>
              <a:t>17</a:t>
            </a:fld>
            <a:endParaRPr lang="en-GB"/>
          </a:p>
        </p:txBody>
      </p:sp>
    </p:spTree>
    <p:extLst>
      <p:ext uri="{BB962C8B-B14F-4D97-AF65-F5344CB8AC3E}">
        <p14:creationId xmlns:p14="http://schemas.microsoft.com/office/powerpoint/2010/main" val="36899767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SIM 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79E6E99-F87B-4EA9-AC86-13BC37C275D2}"/>
              </a:ext>
            </a:extLst>
          </p:cNvPr>
          <p:cNvSpPr>
            <a:spLocks noGrp="1"/>
          </p:cNvSpPr>
          <p:nvPr>
            <p:ph type="dt" sz="half" idx="10"/>
          </p:nvPr>
        </p:nvSpPr>
        <p:spPr/>
        <p:txBody>
          <a:bodyPr/>
          <a:lstStyle/>
          <a:p>
            <a:fld id="{5C681B10-095B-458A-91EC-E4678FD677EB}" type="datetimeFigureOut">
              <a:rPr lang="en-GB" smtClean="0"/>
              <a:t>31/10/2019</a:t>
            </a:fld>
            <a:endParaRPr lang="en-GB"/>
          </a:p>
        </p:txBody>
      </p:sp>
      <p:sp>
        <p:nvSpPr>
          <p:cNvPr id="6" name="Slide Number Placeholder 5">
            <a:extLst>
              <a:ext uri="{FF2B5EF4-FFF2-40B4-BE49-F238E27FC236}">
                <a16:creationId xmlns:a16="http://schemas.microsoft.com/office/drawing/2014/main" id="{9DAB489A-F214-4368-AD65-83E01B46A6A5}"/>
              </a:ext>
            </a:extLst>
          </p:cNvPr>
          <p:cNvSpPr>
            <a:spLocks noGrp="1"/>
          </p:cNvSpPr>
          <p:nvPr>
            <p:ph type="sldNum" sz="quarter" idx="12"/>
          </p:nvPr>
        </p:nvSpPr>
        <p:spPr/>
        <p:txBody>
          <a:bodyPr/>
          <a:lstStyle/>
          <a:p>
            <a:fld id="{4297F6D3-4D1D-40B0-9D81-6262C5FA34C9}" type="slidenum">
              <a:rPr lang="en-GB" smtClean="0"/>
              <a:t>‹#›</a:t>
            </a:fld>
            <a:endParaRPr lang="en-GB"/>
          </a:p>
        </p:txBody>
      </p:sp>
      <p:pic>
        <p:nvPicPr>
          <p:cNvPr id="7" name="Picture 6">
            <a:extLst>
              <a:ext uri="{FF2B5EF4-FFF2-40B4-BE49-F238E27FC236}">
                <a16:creationId xmlns:a16="http://schemas.microsoft.com/office/drawing/2014/main" id="{7015A56A-E288-4BCA-B342-CC42A514AADD}"/>
              </a:ext>
            </a:extLst>
          </p:cNvPr>
          <p:cNvPicPr>
            <a:picLocks noChangeAspect="1"/>
          </p:cNvPicPr>
          <p:nvPr userDrawn="1"/>
        </p:nvPicPr>
        <p:blipFill>
          <a:blip r:embed="rId2" cstate="print">
            <a:clrChange>
              <a:clrFrom>
                <a:srgbClr val="FFFFFE"/>
              </a:clrFrom>
              <a:clrTo>
                <a:srgbClr val="FFFFFE">
                  <a:alpha val="0"/>
                </a:srgbClr>
              </a:clrTo>
            </a:clrChange>
            <a:extLst>
              <a:ext uri="{28A0092B-C50C-407E-A947-70E740481C1C}">
                <a14:useLocalDpi xmlns:a14="http://schemas.microsoft.com/office/drawing/2010/main" val="0"/>
              </a:ext>
            </a:extLst>
          </a:blip>
          <a:stretch>
            <a:fillRect/>
          </a:stretch>
        </p:blipFill>
        <p:spPr>
          <a:xfrm>
            <a:off x="231018" y="113205"/>
            <a:ext cx="4585512" cy="925147"/>
          </a:xfrm>
          <a:prstGeom prst="rect">
            <a:avLst/>
          </a:prstGeom>
        </p:spPr>
      </p:pic>
      <p:sp>
        <p:nvSpPr>
          <p:cNvPr id="12" name="Title 1">
            <a:extLst>
              <a:ext uri="{FF2B5EF4-FFF2-40B4-BE49-F238E27FC236}">
                <a16:creationId xmlns:a16="http://schemas.microsoft.com/office/drawing/2014/main" id="{B933C242-FBFF-4867-9AEF-347E41E9505F}"/>
              </a:ext>
            </a:extLst>
          </p:cNvPr>
          <p:cNvSpPr>
            <a:spLocks noGrp="1"/>
          </p:cNvSpPr>
          <p:nvPr>
            <p:ph type="title" hasCustomPrompt="1"/>
          </p:nvPr>
        </p:nvSpPr>
        <p:spPr>
          <a:xfrm>
            <a:off x="831850" y="2342367"/>
            <a:ext cx="10515600" cy="1548722"/>
          </a:xfrm>
        </p:spPr>
        <p:txBody>
          <a:bodyPr anchor="b">
            <a:normAutofit/>
          </a:bodyPr>
          <a:lstStyle>
            <a:lvl1pPr algn="ctr">
              <a:defRPr sz="8000" b="1" baseline="30000"/>
            </a:lvl1pPr>
          </a:lstStyle>
          <a:p>
            <a:r>
              <a:rPr lang="en-US" dirty="0"/>
              <a:t>[Title]</a:t>
            </a:r>
            <a:endParaRPr lang="en-GB" dirty="0"/>
          </a:p>
        </p:txBody>
      </p:sp>
      <p:sp>
        <p:nvSpPr>
          <p:cNvPr id="13" name="Text Placeholder 2">
            <a:extLst>
              <a:ext uri="{FF2B5EF4-FFF2-40B4-BE49-F238E27FC236}">
                <a16:creationId xmlns:a16="http://schemas.microsoft.com/office/drawing/2014/main" id="{9BF3E098-0736-4B8E-BA38-60DFDD551D36}"/>
              </a:ext>
            </a:extLst>
          </p:cNvPr>
          <p:cNvSpPr>
            <a:spLocks noGrp="1"/>
          </p:cNvSpPr>
          <p:nvPr>
            <p:ph type="body" idx="1" hasCustomPrompt="1"/>
          </p:nvPr>
        </p:nvSpPr>
        <p:spPr>
          <a:xfrm>
            <a:off x="831850" y="4847959"/>
            <a:ext cx="10515600" cy="401599"/>
          </a:xfrm>
        </p:spPr>
        <p:txBody>
          <a:bodyPr>
            <a:noAutofit/>
          </a:bodyPr>
          <a:lstStyle>
            <a:lvl1pPr marL="0" indent="0" algn="ctr">
              <a:buNone/>
              <a:defRPr lang="en-US" sz="2400" b="1" kern="1200" dirty="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[Presenter name]</a:t>
            </a:r>
          </a:p>
        </p:txBody>
      </p:sp>
      <p:sp>
        <p:nvSpPr>
          <p:cNvPr id="14" name="Text Placeholder 2">
            <a:extLst>
              <a:ext uri="{FF2B5EF4-FFF2-40B4-BE49-F238E27FC236}">
                <a16:creationId xmlns:a16="http://schemas.microsoft.com/office/drawing/2014/main" id="{07C8C3FA-643C-45D4-A1FF-CBC406744917}"/>
              </a:ext>
            </a:extLst>
          </p:cNvPr>
          <p:cNvSpPr>
            <a:spLocks noGrp="1"/>
          </p:cNvSpPr>
          <p:nvPr>
            <p:ph type="body" idx="13" hasCustomPrompt="1"/>
          </p:nvPr>
        </p:nvSpPr>
        <p:spPr>
          <a:xfrm>
            <a:off x="838200" y="4216863"/>
            <a:ext cx="10515600" cy="365125"/>
          </a:xfrm>
        </p:spPr>
        <p:txBody>
          <a:bodyPr/>
          <a:lstStyle>
            <a:lvl1pPr marL="0" indent="0" algn="ctr">
              <a:buNone/>
              <a:defRPr sz="2400" b="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[GSIM Group name]</a:t>
            </a:r>
          </a:p>
        </p:txBody>
      </p:sp>
      <p:pic>
        <p:nvPicPr>
          <p:cNvPr id="10" name="Content Placeholder 4">
            <a:extLst>
              <a:ext uri="{FF2B5EF4-FFF2-40B4-BE49-F238E27FC236}">
                <a16:creationId xmlns:a16="http://schemas.microsoft.com/office/drawing/2014/main" id="{844B995F-412C-4E04-9833-D28CEACBC64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261" y="5990314"/>
            <a:ext cx="723072" cy="867686"/>
          </a:xfrm>
          <a:prstGeom prst="rect">
            <a:avLst/>
          </a:prstGeom>
        </p:spPr>
      </p:pic>
      <p:sp>
        <p:nvSpPr>
          <p:cNvPr id="11" name="TextBox 10">
            <a:extLst>
              <a:ext uri="{FF2B5EF4-FFF2-40B4-BE49-F238E27FC236}">
                <a16:creationId xmlns:a16="http://schemas.microsoft.com/office/drawing/2014/main" id="{1F66C5D7-D6D5-4159-A94B-534390698C25}"/>
              </a:ext>
            </a:extLst>
          </p:cNvPr>
          <p:cNvSpPr txBox="1"/>
          <p:nvPr userDrawn="1"/>
        </p:nvSpPr>
        <p:spPr>
          <a:xfrm>
            <a:off x="3997803" y="6355715"/>
            <a:ext cx="4183694" cy="3657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GSIM e-training 5th November 2019</a:t>
            </a:r>
          </a:p>
          <a:p>
            <a:endParaRPr lang="en-GB" dirty="0"/>
          </a:p>
        </p:txBody>
      </p:sp>
    </p:spTree>
    <p:extLst>
      <p:ext uri="{BB962C8B-B14F-4D97-AF65-F5344CB8AC3E}">
        <p14:creationId xmlns:p14="http://schemas.microsoft.com/office/powerpoint/2010/main" val="3202377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GSIM Conten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2223E-9CA6-4275-A98A-43EE2BD5A2E5}"/>
              </a:ext>
            </a:extLst>
          </p:cNvPr>
          <p:cNvSpPr>
            <a:spLocks noGrp="1"/>
          </p:cNvSpPr>
          <p:nvPr>
            <p:ph type="title"/>
          </p:nvPr>
        </p:nvSpPr>
        <p:spPr/>
        <p:txBody>
          <a:bodyPr/>
          <a:lstStyle>
            <a:lvl1pPr>
              <a:defRPr b="1"/>
            </a:lvl1pPr>
          </a:lstStyle>
          <a:p>
            <a:endParaRPr lang="en-GB" dirty="0"/>
          </a:p>
        </p:txBody>
      </p:sp>
      <p:sp>
        <p:nvSpPr>
          <p:cNvPr id="3" name="Content Placeholder 2">
            <a:extLst>
              <a:ext uri="{FF2B5EF4-FFF2-40B4-BE49-F238E27FC236}">
                <a16:creationId xmlns:a16="http://schemas.microsoft.com/office/drawing/2014/main" id="{EB1CCA00-FDE9-4B26-8B5A-C570ED165E43}"/>
              </a:ext>
            </a:extLst>
          </p:cNvPr>
          <p:cNvSpPr>
            <a:spLocks noGrp="1"/>
          </p:cNvSpPr>
          <p:nvPr>
            <p:ph idx="1"/>
          </p:nvPr>
        </p:nvSpPr>
        <p:spPr/>
        <p:txBody>
          <a:bodyPr/>
          <a:lstStyle>
            <a:lvl1pPr>
              <a:defRPr/>
            </a:lvl1pPr>
          </a:lstStyle>
          <a:p>
            <a:pPr lvl="0"/>
            <a:endParaRPr lang="en-US" dirty="0"/>
          </a:p>
        </p:txBody>
      </p:sp>
      <p:sp>
        <p:nvSpPr>
          <p:cNvPr id="4" name="Date Placeholder 3">
            <a:extLst>
              <a:ext uri="{FF2B5EF4-FFF2-40B4-BE49-F238E27FC236}">
                <a16:creationId xmlns:a16="http://schemas.microsoft.com/office/drawing/2014/main" id="{5F581ED7-C248-488D-978D-7BAFCCF11A11}"/>
              </a:ext>
            </a:extLst>
          </p:cNvPr>
          <p:cNvSpPr>
            <a:spLocks noGrp="1"/>
          </p:cNvSpPr>
          <p:nvPr>
            <p:ph type="dt" sz="half" idx="10"/>
          </p:nvPr>
        </p:nvSpPr>
        <p:spPr/>
        <p:txBody>
          <a:bodyPr/>
          <a:lstStyle/>
          <a:p>
            <a:fld id="{5C681B10-095B-458A-91EC-E4678FD677EB}" type="datetimeFigureOut">
              <a:rPr lang="en-GB" smtClean="0"/>
              <a:t>31/10/2019</a:t>
            </a:fld>
            <a:endParaRPr lang="en-GB"/>
          </a:p>
        </p:txBody>
      </p:sp>
      <p:sp>
        <p:nvSpPr>
          <p:cNvPr id="5" name="Footer Placeholder 4">
            <a:extLst>
              <a:ext uri="{FF2B5EF4-FFF2-40B4-BE49-F238E27FC236}">
                <a16:creationId xmlns:a16="http://schemas.microsoft.com/office/drawing/2014/main" id="{FA438F11-94A2-46D8-B1DA-D3A2FC587E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9DB707-FA83-40AC-A14F-07BE70775B8F}"/>
              </a:ext>
            </a:extLst>
          </p:cNvPr>
          <p:cNvSpPr>
            <a:spLocks noGrp="1"/>
          </p:cNvSpPr>
          <p:nvPr>
            <p:ph type="sldNum" sz="quarter" idx="12"/>
          </p:nvPr>
        </p:nvSpPr>
        <p:spPr/>
        <p:txBody>
          <a:bodyPr/>
          <a:lstStyle/>
          <a:p>
            <a:fld id="{4297F6D3-4D1D-40B0-9D81-6262C5FA34C9}" type="slidenum">
              <a:rPr lang="en-GB" smtClean="0"/>
              <a:t>‹#›</a:t>
            </a:fld>
            <a:endParaRPr lang="en-GB"/>
          </a:p>
        </p:txBody>
      </p:sp>
      <p:pic>
        <p:nvPicPr>
          <p:cNvPr id="7" name="Picture 6">
            <a:extLst>
              <a:ext uri="{FF2B5EF4-FFF2-40B4-BE49-F238E27FC236}">
                <a16:creationId xmlns:a16="http://schemas.microsoft.com/office/drawing/2014/main" id="{C0D979AA-E90E-41A4-9D9A-2ADBC1845578}"/>
              </a:ext>
            </a:extLst>
          </p:cNvPr>
          <p:cNvPicPr>
            <a:picLocks noChangeAspect="1"/>
          </p:cNvPicPr>
          <p:nvPr userDrawn="1"/>
        </p:nvPicPr>
        <p:blipFill>
          <a:blip r:embed="rId2" cstate="print">
            <a:clrChange>
              <a:clrFrom>
                <a:srgbClr val="FFFFFE"/>
              </a:clrFrom>
              <a:clrTo>
                <a:srgbClr val="FFFFFE">
                  <a:alpha val="0"/>
                </a:srgbClr>
              </a:clrTo>
            </a:clrChange>
            <a:extLst>
              <a:ext uri="{28A0092B-C50C-407E-A947-70E740481C1C}">
                <a14:useLocalDpi xmlns:a14="http://schemas.microsoft.com/office/drawing/2010/main" val="0"/>
              </a:ext>
            </a:extLst>
          </a:blip>
          <a:stretch>
            <a:fillRect/>
          </a:stretch>
        </p:blipFill>
        <p:spPr>
          <a:xfrm>
            <a:off x="9519780" y="6310639"/>
            <a:ext cx="2460321" cy="496380"/>
          </a:xfrm>
          <a:prstGeom prst="rect">
            <a:avLst/>
          </a:prstGeom>
        </p:spPr>
      </p:pic>
      <p:pic>
        <p:nvPicPr>
          <p:cNvPr id="12" name="Content Placeholder 4">
            <a:extLst>
              <a:ext uri="{FF2B5EF4-FFF2-40B4-BE49-F238E27FC236}">
                <a16:creationId xmlns:a16="http://schemas.microsoft.com/office/drawing/2014/main" id="{C2ECF3DD-5DFA-48D2-95F4-34DA0BC9A74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261" y="5990314"/>
            <a:ext cx="723072" cy="867686"/>
          </a:xfrm>
          <a:prstGeom prst="rect">
            <a:avLst/>
          </a:prstGeom>
        </p:spPr>
      </p:pic>
    </p:spTree>
    <p:extLst>
      <p:ext uri="{BB962C8B-B14F-4D97-AF65-F5344CB8AC3E}">
        <p14:creationId xmlns:p14="http://schemas.microsoft.com/office/powerpoint/2010/main" val="815968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DA2B45-AC05-4403-A120-749F9EE5ED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F95CFF9B-E4CE-40E7-82B5-665DF2E815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EDC995A0-5743-471B-9FC6-9E1F414864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681B10-095B-458A-91EC-E4678FD677EB}" type="datetimeFigureOut">
              <a:rPr lang="en-GB" smtClean="0"/>
              <a:t>31/10/2019</a:t>
            </a:fld>
            <a:endParaRPr lang="en-GB"/>
          </a:p>
        </p:txBody>
      </p:sp>
      <p:sp>
        <p:nvSpPr>
          <p:cNvPr id="5" name="Footer Placeholder 4">
            <a:extLst>
              <a:ext uri="{FF2B5EF4-FFF2-40B4-BE49-F238E27FC236}">
                <a16:creationId xmlns:a16="http://schemas.microsoft.com/office/drawing/2014/main" id="{5F66A8B8-0DFD-4697-81D9-F99C8C1F6B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A1D9740-E1D6-4456-9183-0A958A8649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97F6D3-4D1D-40B0-9D81-6262C5FA34C9}" type="slidenum">
              <a:rPr lang="en-GB" smtClean="0"/>
              <a:t>‹#›</a:t>
            </a:fld>
            <a:endParaRPr lang="en-GB"/>
          </a:p>
        </p:txBody>
      </p:sp>
    </p:spTree>
    <p:extLst>
      <p:ext uri="{BB962C8B-B14F-4D97-AF65-F5344CB8AC3E}">
        <p14:creationId xmlns:p14="http://schemas.microsoft.com/office/powerpoint/2010/main" val="81360393"/>
      </p:ext>
    </p:extLst>
  </p:cSld>
  <p:clrMap bg1="lt1" tx1="dk1" bg2="lt2" tx2="dk2" accent1="accent1" accent2="accent2" accent3="accent3" accent4="accent4" accent5="accent5" accent6="accent6" hlink="hlink" folHlink="folHlink"/>
  <p:sldLayoutIdLst>
    <p:sldLayoutId id="2147483649" r:id="rId1"/>
    <p:sldLayoutId id="214748366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statswiki.unece.org/display/clickablegsim/Business+Grou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F26C-2A1A-4C89-B6BD-0EA3EBA13EC9}"/>
              </a:ext>
            </a:extLst>
          </p:cNvPr>
          <p:cNvSpPr>
            <a:spLocks noGrp="1"/>
          </p:cNvSpPr>
          <p:nvPr>
            <p:ph type="title"/>
          </p:nvPr>
        </p:nvSpPr>
        <p:spPr/>
        <p:txBody>
          <a:bodyPr/>
          <a:lstStyle/>
          <a:p>
            <a:r>
              <a:rPr lang="en-US" dirty="0"/>
              <a:t>Introduction to GSIM</a:t>
            </a:r>
            <a:endParaRPr lang="en-GB" dirty="0"/>
          </a:p>
        </p:txBody>
      </p:sp>
      <p:sp>
        <p:nvSpPr>
          <p:cNvPr id="3" name="Text Placeholder 2">
            <a:extLst>
              <a:ext uri="{FF2B5EF4-FFF2-40B4-BE49-F238E27FC236}">
                <a16:creationId xmlns:a16="http://schemas.microsoft.com/office/drawing/2014/main" id="{905CE5EF-9C1C-4D80-A92B-F54F6CBCE613}"/>
              </a:ext>
            </a:extLst>
          </p:cNvPr>
          <p:cNvSpPr>
            <a:spLocks noGrp="1"/>
          </p:cNvSpPr>
          <p:nvPr>
            <p:ph type="body" idx="1"/>
          </p:nvPr>
        </p:nvSpPr>
        <p:spPr/>
        <p:txBody>
          <a:bodyPr/>
          <a:lstStyle/>
          <a:p>
            <a:r>
              <a:rPr lang="it-IT" dirty="0"/>
              <a:t>Essi </a:t>
            </a:r>
            <a:r>
              <a:rPr lang="it-IT" dirty="0" err="1"/>
              <a:t>Kaukonen</a:t>
            </a:r>
            <a:r>
              <a:rPr lang="it-IT" dirty="0"/>
              <a:t> (</a:t>
            </a:r>
            <a:r>
              <a:rPr lang="it-IT" dirty="0" err="1"/>
              <a:t>Statistics</a:t>
            </a:r>
            <a:r>
              <a:rPr lang="it-IT" dirty="0"/>
              <a:t> </a:t>
            </a:r>
            <a:r>
              <a:rPr lang="it-IT" dirty="0" err="1"/>
              <a:t>Finland</a:t>
            </a:r>
            <a:r>
              <a:rPr lang="it-IT" dirty="0"/>
              <a:t>) and Giorgia Simeoni (Istat)</a:t>
            </a:r>
            <a:endParaRPr lang="en-GB" dirty="0"/>
          </a:p>
        </p:txBody>
      </p:sp>
      <p:sp>
        <p:nvSpPr>
          <p:cNvPr id="4" name="Text Placeholder 3">
            <a:extLst>
              <a:ext uri="{FF2B5EF4-FFF2-40B4-BE49-F238E27FC236}">
                <a16:creationId xmlns:a16="http://schemas.microsoft.com/office/drawing/2014/main" id="{9F631341-387C-407D-8F0A-21D3EF958ABA}"/>
              </a:ext>
            </a:extLst>
          </p:cNvPr>
          <p:cNvSpPr>
            <a:spLocks noGrp="1"/>
          </p:cNvSpPr>
          <p:nvPr>
            <p:ph type="body" idx="13"/>
          </p:nvPr>
        </p:nvSpPr>
        <p:spPr>
          <a:xfrm>
            <a:off x="838200" y="4000963"/>
            <a:ext cx="10515600" cy="365125"/>
          </a:xfrm>
        </p:spPr>
        <p:txBody>
          <a:bodyPr>
            <a:noAutofit/>
          </a:bodyPr>
          <a:lstStyle/>
          <a:p>
            <a:r>
              <a:rPr lang="en-US" sz="3000" dirty="0">
                <a:highlight>
                  <a:srgbClr val="00A2E8"/>
                </a:highlight>
              </a:rPr>
              <a:t>Business Group</a:t>
            </a:r>
            <a:endParaRPr lang="en-GB" sz="3000" dirty="0">
              <a:highlight>
                <a:srgbClr val="00A2E8"/>
              </a:highlight>
            </a:endParaRPr>
          </a:p>
        </p:txBody>
      </p:sp>
    </p:spTree>
    <p:extLst>
      <p:ext uri="{BB962C8B-B14F-4D97-AF65-F5344CB8AC3E}">
        <p14:creationId xmlns:p14="http://schemas.microsoft.com/office/powerpoint/2010/main" val="3299878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A5C8D-5135-45E0-83C9-217FEF388B6A}"/>
              </a:ext>
            </a:extLst>
          </p:cNvPr>
          <p:cNvSpPr>
            <a:spLocks noGrp="1"/>
          </p:cNvSpPr>
          <p:nvPr>
            <p:ph type="title"/>
          </p:nvPr>
        </p:nvSpPr>
        <p:spPr>
          <a:xfrm>
            <a:off x="907189" y="141715"/>
            <a:ext cx="10515600" cy="1325563"/>
          </a:xfrm>
        </p:spPr>
        <p:txBody>
          <a:bodyPr/>
          <a:lstStyle/>
          <a:p>
            <a:r>
              <a:rPr lang="en-US" dirty="0"/>
              <a:t>Business Process</a:t>
            </a:r>
          </a:p>
        </p:txBody>
      </p:sp>
      <p:sp>
        <p:nvSpPr>
          <p:cNvPr id="3" name="Content Placeholder 2">
            <a:extLst>
              <a:ext uri="{FF2B5EF4-FFF2-40B4-BE49-F238E27FC236}">
                <a16:creationId xmlns:a16="http://schemas.microsoft.com/office/drawing/2014/main" id="{CB0BDA27-18C9-4773-B7CF-82CC18AA382F}"/>
              </a:ext>
            </a:extLst>
          </p:cNvPr>
          <p:cNvSpPr>
            <a:spLocks noGrp="1"/>
          </p:cNvSpPr>
          <p:nvPr>
            <p:ph idx="1"/>
          </p:nvPr>
        </p:nvSpPr>
        <p:spPr>
          <a:xfrm>
            <a:off x="516920" y="1170716"/>
            <a:ext cx="11543271" cy="5032375"/>
          </a:xfrm>
        </p:spPr>
        <p:txBody>
          <a:bodyPr>
            <a:noAutofit/>
          </a:bodyPr>
          <a:lstStyle/>
          <a:p>
            <a:pPr marL="0" indent="0">
              <a:lnSpc>
                <a:spcPct val="100000"/>
              </a:lnSpc>
              <a:spcBef>
                <a:spcPts val="600"/>
              </a:spcBef>
              <a:spcAft>
                <a:spcPts val="1200"/>
              </a:spcAft>
              <a:buNone/>
            </a:pPr>
            <a:r>
              <a:rPr lang="en-US" sz="2400" dirty="0"/>
              <a:t>The set of </a:t>
            </a:r>
            <a:r>
              <a:rPr lang="en-US" sz="2400" i="1" dirty="0"/>
              <a:t>Process Steps</a:t>
            </a:r>
            <a:r>
              <a:rPr lang="en-US" sz="2400" dirty="0"/>
              <a:t> to perform one of more </a:t>
            </a:r>
            <a:r>
              <a:rPr lang="en-US" sz="2400" i="1" dirty="0"/>
              <a:t>Business Functions </a:t>
            </a:r>
            <a:r>
              <a:rPr lang="en-US" sz="2400" dirty="0"/>
              <a:t>to deliver a </a:t>
            </a:r>
            <a:r>
              <a:rPr lang="en-US" sz="2400" i="1" dirty="0"/>
              <a:t>Statistical Program Cycle </a:t>
            </a:r>
            <a:r>
              <a:rPr lang="en-US" sz="2400" dirty="0"/>
              <a:t>or </a:t>
            </a:r>
            <a:r>
              <a:rPr lang="en-US" sz="2400" i="1" dirty="0"/>
              <a:t>Statistical Support Program</a:t>
            </a:r>
            <a:r>
              <a:rPr lang="en-US" sz="2400" dirty="0"/>
              <a:t>.</a:t>
            </a:r>
          </a:p>
          <a:p>
            <a:pPr marL="0" indent="0">
              <a:lnSpc>
                <a:spcPct val="100000"/>
              </a:lnSpc>
              <a:spcBef>
                <a:spcPts val="600"/>
              </a:spcBef>
              <a:spcAft>
                <a:spcPts val="1200"/>
              </a:spcAft>
              <a:buNone/>
            </a:pPr>
            <a:r>
              <a:rPr lang="en-US" sz="2400" b="1" dirty="0"/>
              <a:t>Explanatory text: </a:t>
            </a:r>
            <a:r>
              <a:rPr lang="en-US" sz="2400" dirty="0"/>
              <a:t>For example, a particular </a:t>
            </a:r>
            <a:r>
              <a:rPr lang="en-US" sz="2400" i="1" dirty="0"/>
              <a:t>Statistical Program Cycle </a:t>
            </a:r>
            <a:r>
              <a:rPr lang="en-US" sz="2400" dirty="0"/>
              <a:t>might include several data collection activities, the corresponding editing activities for each collection and the production and dissemination of final outputs. Each of these may be considered separate </a:t>
            </a:r>
            <a:r>
              <a:rPr lang="en-US" sz="2400" i="1" dirty="0"/>
              <a:t>Business Processes </a:t>
            </a:r>
            <a:r>
              <a:rPr lang="en-US" sz="2400" dirty="0"/>
              <a:t>for the </a:t>
            </a:r>
            <a:r>
              <a:rPr lang="en-US" sz="2400" i="1" dirty="0"/>
              <a:t>Statistical Program Cycle</a:t>
            </a:r>
            <a:r>
              <a:rPr lang="en-US" sz="2400" dirty="0"/>
              <a:t>.</a:t>
            </a:r>
          </a:p>
          <a:p>
            <a:pPr marL="0" indent="0">
              <a:lnSpc>
                <a:spcPct val="100000"/>
              </a:lnSpc>
              <a:spcBef>
                <a:spcPts val="600"/>
              </a:spcBef>
              <a:spcAft>
                <a:spcPts val="1200"/>
              </a:spcAft>
              <a:buNone/>
            </a:pPr>
            <a:r>
              <a:rPr lang="en-US" sz="2400" b="1" dirty="0">
                <a:solidFill>
                  <a:schemeClr val="accent1"/>
                </a:solidFill>
              </a:rPr>
              <a:t>Example</a:t>
            </a:r>
            <a:r>
              <a:rPr lang="en-US" sz="2400" dirty="0">
                <a:solidFill>
                  <a:schemeClr val="accent1"/>
                </a:solidFill>
              </a:rPr>
              <a:t>: the set of activities needed to collect the data for the 2015 edition of European Health Interview Survey (EHIS)</a:t>
            </a:r>
          </a:p>
        </p:txBody>
      </p:sp>
    </p:spTree>
    <p:extLst>
      <p:ext uri="{BB962C8B-B14F-4D97-AF65-F5344CB8AC3E}">
        <p14:creationId xmlns:p14="http://schemas.microsoft.com/office/powerpoint/2010/main" val="1048357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7F7CFEC0-7CFB-496B-A85C-2114BEC5AB76}"/>
              </a:ext>
            </a:extLst>
          </p:cNvPr>
          <p:cNvSpPr>
            <a:spLocks noGrp="1"/>
          </p:cNvSpPr>
          <p:nvPr>
            <p:ph type="title"/>
          </p:nvPr>
        </p:nvSpPr>
        <p:spPr/>
        <p:txBody>
          <a:bodyPr/>
          <a:lstStyle/>
          <a:p>
            <a:r>
              <a:rPr lang="en-GB" dirty="0"/>
              <a:t>Business Process has Process Steps</a:t>
            </a:r>
          </a:p>
        </p:txBody>
      </p:sp>
      <p:grpSp>
        <p:nvGrpSpPr>
          <p:cNvPr id="19" name="Ryhmä 18">
            <a:extLst>
              <a:ext uri="{FF2B5EF4-FFF2-40B4-BE49-F238E27FC236}">
                <a16:creationId xmlns:a16="http://schemas.microsoft.com/office/drawing/2014/main" id="{35F70DA9-C692-4E1B-8B98-60A25E497298}"/>
              </a:ext>
            </a:extLst>
          </p:cNvPr>
          <p:cNvGrpSpPr/>
          <p:nvPr/>
        </p:nvGrpSpPr>
        <p:grpSpPr>
          <a:xfrm>
            <a:off x="3675518" y="4307306"/>
            <a:ext cx="1793158" cy="926672"/>
            <a:chOff x="5080884" y="1873032"/>
            <a:chExt cx="1793158" cy="926672"/>
          </a:xfrm>
        </p:grpSpPr>
        <p:pic>
          <p:nvPicPr>
            <p:cNvPr id="6" name="Bilde 7">
              <a:extLst>
                <a:ext uri="{FF2B5EF4-FFF2-40B4-BE49-F238E27FC236}">
                  <a16:creationId xmlns:a16="http://schemas.microsoft.com/office/drawing/2014/main" id="{FEA514BE-EB41-4048-83E6-A91CB21AC21D}"/>
                </a:ext>
              </a:extLst>
            </p:cNvPr>
            <p:cNvPicPr>
              <a:picLocks noChangeAspect="1"/>
            </p:cNvPicPr>
            <p:nvPr/>
          </p:nvPicPr>
          <p:blipFill>
            <a:blip r:embed="rId2"/>
            <a:stretch>
              <a:fillRect/>
            </a:stretch>
          </p:blipFill>
          <p:spPr>
            <a:xfrm>
              <a:off x="5080884" y="1873032"/>
              <a:ext cx="1793158" cy="926672"/>
            </a:xfrm>
            <a:prstGeom prst="rect">
              <a:avLst/>
            </a:prstGeom>
            <a:solidFill>
              <a:srgbClr val="D1F1FF"/>
            </a:solidFill>
            <a:ln cmpd="sng">
              <a:solidFill>
                <a:schemeClr val="accent1"/>
              </a:solidFill>
            </a:ln>
          </p:spPr>
        </p:pic>
        <p:sp>
          <p:nvSpPr>
            <p:cNvPr id="7" name="TekstSylinder 10">
              <a:extLst>
                <a:ext uri="{FF2B5EF4-FFF2-40B4-BE49-F238E27FC236}">
                  <a16:creationId xmlns:a16="http://schemas.microsoft.com/office/drawing/2014/main" id="{4EF6AA69-BA7D-48C3-A9EF-7FFEBCB552A5}"/>
                </a:ext>
              </a:extLst>
            </p:cNvPr>
            <p:cNvSpPr txBox="1"/>
            <p:nvPr/>
          </p:nvSpPr>
          <p:spPr>
            <a:xfrm>
              <a:off x="5378116" y="1991460"/>
              <a:ext cx="1397542" cy="707886"/>
            </a:xfrm>
            <a:prstGeom prst="rect">
              <a:avLst/>
            </a:prstGeom>
            <a:noFill/>
          </p:spPr>
          <p:txBody>
            <a:bodyPr wrap="square" rtlCol="0">
              <a:spAutoFit/>
            </a:bodyPr>
            <a:lstStyle/>
            <a:p>
              <a:r>
                <a:rPr lang="en-AU" sz="2000" b="1"/>
                <a:t>Process Step</a:t>
              </a:r>
            </a:p>
          </p:txBody>
        </p:sp>
      </p:grpSp>
      <p:cxnSp>
        <p:nvCxnSpPr>
          <p:cNvPr id="8" name="Rett pilkobling 12">
            <a:extLst>
              <a:ext uri="{FF2B5EF4-FFF2-40B4-BE49-F238E27FC236}">
                <a16:creationId xmlns:a16="http://schemas.microsoft.com/office/drawing/2014/main" id="{28242777-1D35-48DC-BFC0-AF8CF65A2523}"/>
              </a:ext>
            </a:extLst>
          </p:cNvPr>
          <p:cNvCxnSpPr>
            <a:cxnSpLocks/>
            <a:stCxn id="5" idx="2"/>
            <a:endCxn id="6" idx="0"/>
          </p:cNvCxnSpPr>
          <p:nvPr/>
        </p:nvCxnSpPr>
        <p:spPr>
          <a:xfrm>
            <a:off x="4560499" y="3392906"/>
            <a:ext cx="11598" cy="91440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 name="TekstSylinder 14">
            <a:extLst>
              <a:ext uri="{FF2B5EF4-FFF2-40B4-BE49-F238E27FC236}">
                <a16:creationId xmlns:a16="http://schemas.microsoft.com/office/drawing/2014/main" id="{72F2DB99-0D69-4516-B9F4-8AD0CF670DCB}"/>
              </a:ext>
            </a:extLst>
          </p:cNvPr>
          <p:cNvSpPr txBox="1"/>
          <p:nvPr/>
        </p:nvSpPr>
        <p:spPr>
          <a:xfrm>
            <a:off x="4671521" y="3459184"/>
            <a:ext cx="1365259" cy="400110"/>
          </a:xfrm>
          <a:prstGeom prst="rect">
            <a:avLst/>
          </a:prstGeom>
          <a:noFill/>
        </p:spPr>
        <p:txBody>
          <a:bodyPr wrap="square" rtlCol="0">
            <a:spAutoFit/>
          </a:bodyPr>
          <a:lstStyle/>
          <a:p>
            <a:r>
              <a:rPr lang="nb-NO" sz="2000" b="1" dirty="0"/>
              <a:t>has</a:t>
            </a:r>
          </a:p>
        </p:txBody>
      </p:sp>
      <p:sp>
        <p:nvSpPr>
          <p:cNvPr id="10" name="TekstSylinder 15">
            <a:extLst>
              <a:ext uri="{FF2B5EF4-FFF2-40B4-BE49-F238E27FC236}">
                <a16:creationId xmlns:a16="http://schemas.microsoft.com/office/drawing/2014/main" id="{6A2BD62F-CE8C-46C0-A15D-D9484501767B}"/>
              </a:ext>
            </a:extLst>
          </p:cNvPr>
          <p:cNvSpPr txBox="1"/>
          <p:nvPr/>
        </p:nvSpPr>
        <p:spPr>
          <a:xfrm>
            <a:off x="5605087" y="2466234"/>
            <a:ext cx="2137970" cy="400110"/>
          </a:xfrm>
          <a:prstGeom prst="rect">
            <a:avLst/>
          </a:prstGeom>
          <a:noFill/>
        </p:spPr>
        <p:txBody>
          <a:bodyPr wrap="square" rtlCol="0">
            <a:spAutoFit/>
          </a:bodyPr>
          <a:lstStyle/>
          <a:p>
            <a:r>
              <a:rPr lang="en-AU" sz="2000" b="1"/>
              <a:t>performs</a:t>
            </a:r>
          </a:p>
        </p:txBody>
      </p:sp>
      <p:cxnSp>
        <p:nvCxnSpPr>
          <p:cNvPr id="11" name="Rett pilkobling 17">
            <a:extLst>
              <a:ext uri="{FF2B5EF4-FFF2-40B4-BE49-F238E27FC236}">
                <a16:creationId xmlns:a16="http://schemas.microsoft.com/office/drawing/2014/main" id="{DA9DC4A8-6717-47CC-B114-C2E00898ED31}"/>
              </a:ext>
            </a:extLst>
          </p:cNvPr>
          <p:cNvCxnSpPr>
            <a:cxnSpLocks/>
            <a:stCxn id="5" idx="3"/>
            <a:endCxn id="4" idx="1"/>
          </p:cNvCxnSpPr>
          <p:nvPr/>
        </p:nvCxnSpPr>
        <p:spPr>
          <a:xfrm flipV="1">
            <a:off x="5446808" y="2929570"/>
            <a:ext cx="2147274" cy="613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1" name="Ryhmä 20">
            <a:extLst>
              <a:ext uri="{FF2B5EF4-FFF2-40B4-BE49-F238E27FC236}">
                <a16:creationId xmlns:a16="http://schemas.microsoft.com/office/drawing/2014/main" id="{3004B652-93F0-40FB-89C7-F9DBDC2D9BB3}"/>
              </a:ext>
            </a:extLst>
          </p:cNvPr>
          <p:cNvGrpSpPr/>
          <p:nvPr/>
        </p:nvGrpSpPr>
        <p:grpSpPr>
          <a:xfrm>
            <a:off x="3674190" y="2478506"/>
            <a:ext cx="1772618" cy="914400"/>
            <a:chOff x="5081885" y="3368841"/>
            <a:chExt cx="1772618" cy="914400"/>
          </a:xfrm>
        </p:grpSpPr>
        <p:sp>
          <p:nvSpPr>
            <p:cNvPr id="5" name="Rektangel 3">
              <a:extLst>
                <a:ext uri="{FF2B5EF4-FFF2-40B4-BE49-F238E27FC236}">
                  <a16:creationId xmlns:a16="http://schemas.microsoft.com/office/drawing/2014/main" id="{83CAE10A-CF5D-4178-B09D-BDFD502B08A8}"/>
                </a:ext>
              </a:extLst>
            </p:cNvPr>
            <p:cNvSpPr/>
            <p:nvPr/>
          </p:nvSpPr>
          <p:spPr>
            <a:xfrm>
              <a:off x="5081885" y="3368841"/>
              <a:ext cx="1772618" cy="914400"/>
            </a:xfrm>
            <a:prstGeom prst="rect">
              <a:avLst/>
            </a:prstGeom>
            <a:solidFill>
              <a:srgbClr val="D1F1FF"/>
            </a:solidFill>
            <a:ln w="381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2000"/>
            </a:p>
          </p:txBody>
        </p:sp>
        <p:sp>
          <p:nvSpPr>
            <p:cNvPr id="12" name="TekstSylinder 8">
              <a:extLst>
                <a:ext uri="{FF2B5EF4-FFF2-40B4-BE49-F238E27FC236}">
                  <a16:creationId xmlns:a16="http://schemas.microsoft.com/office/drawing/2014/main" id="{26FB0519-CB60-4C88-A6BF-2C971E7332D9}"/>
                </a:ext>
              </a:extLst>
            </p:cNvPr>
            <p:cNvSpPr txBox="1"/>
            <p:nvPr/>
          </p:nvSpPr>
          <p:spPr>
            <a:xfrm>
              <a:off x="5337727" y="3503053"/>
              <a:ext cx="1231098" cy="707886"/>
            </a:xfrm>
            <a:prstGeom prst="rect">
              <a:avLst/>
            </a:prstGeom>
            <a:noFill/>
          </p:spPr>
          <p:txBody>
            <a:bodyPr wrap="square" rtlCol="0">
              <a:spAutoFit/>
            </a:bodyPr>
            <a:lstStyle/>
            <a:p>
              <a:r>
                <a:rPr lang="nb-NO" sz="2000" b="1" dirty="0"/>
                <a:t>Business</a:t>
              </a:r>
            </a:p>
            <a:p>
              <a:r>
                <a:rPr lang="en-AU" sz="2000" b="1" dirty="0"/>
                <a:t>Process</a:t>
              </a:r>
            </a:p>
          </p:txBody>
        </p:sp>
      </p:grpSp>
      <p:grpSp>
        <p:nvGrpSpPr>
          <p:cNvPr id="20" name="Ryhmä 19">
            <a:extLst>
              <a:ext uri="{FF2B5EF4-FFF2-40B4-BE49-F238E27FC236}">
                <a16:creationId xmlns:a16="http://schemas.microsoft.com/office/drawing/2014/main" id="{E7FAD934-BFA0-473D-80AB-4DFD064E2056}"/>
              </a:ext>
            </a:extLst>
          </p:cNvPr>
          <p:cNvGrpSpPr/>
          <p:nvPr/>
        </p:nvGrpSpPr>
        <p:grpSpPr>
          <a:xfrm>
            <a:off x="7594082" y="2466234"/>
            <a:ext cx="1796408" cy="926672"/>
            <a:chOff x="5077634" y="4919960"/>
            <a:chExt cx="1796408" cy="926672"/>
          </a:xfrm>
        </p:grpSpPr>
        <p:pic>
          <p:nvPicPr>
            <p:cNvPr id="4" name="Plassholder for innhold 6">
              <a:extLst>
                <a:ext uri="{FF2B5EF4-FFF2-40B4-BE49-F238E27FC236}">
                  <a16:creationId xmlns:a16="http://schemas.microsoft.com/office/drawing/2014/main" id="{767FBFCF-DA9F-449F-990F-78E99479ADC6}"/>
                </a:ext>
              </a:extLst>
            </p:cNvPr>
            <p:cNvPicPr>
              <a:picLocks noChangeAspect="1"/>
            </p:cNvPicPr>
            <p:nvPr/>
          </p:nvPicPr>
          <p:blipFill>
            <a:blip r:embed="rId2"/>
            <a:stretch>
              <a:fillRect/>
            </a:stretch>
          </p:blipFill>
          <p:spPr>
            <a:xfrm>
              <a:off x="5077634" y="4919960"/>
              <a:ext cx="1796408" cy="926672"/>
            </a:xfrm>
            <a:prstGeom prst="rect">
              <a:avLst/>
            </a:prstGeom>
            <a:solidFill>
              <a:srgbClr val="D1F1FF"/>
            </a:solidFill>
            <a:ln>
              <a:solidFill>
                <a:schemeClr val="accent1"/>
              </a:solidFill>
            </a:ln>
          </p:spPr>
        </p:pic>
        <p:sp>
          <p:nvSpPr>
            <p:cNvPr id="13" name="TekstSylinder 9">
              <a:extLst>
                <a:ext uri="{FF2B5EF4-FFF2-40B4-BE49-F238E27FC236}">
                  <a16:creationId xmlns:a16="http://schemas.microsoft.com/office/drawing/2014/main" id="{715D2D01-620D-4051-A59A-72F00A5C4FB8}"/>
                </a:ext>
              </a:extLst>
            </p:cNvPr>
            <p:cNvSpPr txBox="1"/>
            <p:nvPr/>
          </p:nvSpPr>
          <p:spPr>
            <a:xfrm>
              <a:off x="5375583" y="5054172"/>
              <a:ext cx="1185221" cy="707886"/>
            </a:xfrm>
            <a:prstGeom prst="rect">
              <a:avLst/>
            </a:prstGeom>
            <a:noFill/>
          </p:spPr>
          <p:txBody>
            <a:bodyPr wrap="square" rtlCol="0">
              <a:spAutoFit/>
            </a:bodyPr>
            <a:lstStyle/>
            <a:p>
              <a:r>
                <a:rPr lang="nb-NO" sz="2000" b="1" dirty="0"/>
                <a:t>Business </a:t>
              </a:r>
            </a:p>
            <a:p>
              <a:r>
                <a:rPr lang="en-AU" sz="2000" b="1" dirty="0"/>
                <a:t>Function</a:t>
              </a:r>
            </a:p>
          </p:txBody>
        </p:sp>
      </p:grpSp>
    </p:spTree>
    <p:extLst>
      <p:ext uri="{BB962C8B-B14F-4D97-AF65-F5344CB8AC3E}">
        <p14:creationId xmlns:p14="http://schemas.microsoft.com/office/powerpoint/2010/main" val="2339347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77A12B20-F936-4B91-84FF-3E1C08B65659}"/>
              </a:ext>
            </a:extLst>
          </p:cNvPr>
          <p:cNvSpPr>
            <a:spLocks noGrp="1"/>
          </p:cNvSpPr>
          <p:nvPr>
            <p:ph type="title"/>
          </p:nvPr>
        </p:nvSpPr>
        <p:spPr/>
        <p:txBody>
          <a:bodyPr/>
          <a:lstStyle/>
          <a:p>
            <a:r>
              <a:rPr lang="en-GB" dirty="0"/>
              <a:t>Process Step</a:t>
            </a:r>
          </a:p>
        </p:txBody>
      </p:sp>
      <p:sp>
        <p:nvSpPr>
          <p:cNvPr id="3" name="Sisällön paikkamerkki 2">
            <a:extLst>
              <a:ext uri="{FF2B5EF4-FFF2-40B4-BE49-F238E27FC236}">
                <a16:creationId xmlns:a16="http://schemas.microsoft.com/office/drawing/2014/main" id="{D6926DEC-9166-4B25-AE40-5440C959CE0E}"/>
              </a:ext>
            </a:extLst>
          </p:cNvPr>
          <p:cNvSpPr>
            <a:spLocks noGrp="1"/>
          </p:cNvSpPr>
          <p:nvPr>
            <p:ph idx="1"/>
          </p:nvPr>
        </p:nvSpPr>
        <p:spPr/>
        <p:txBody>
          <a:bodyPr>
            <a:normAutofit fontScale="92500" lnSpcReduction="20000"/>
          </a:bodyPr>
          <a:lstStyle/>
          <a:p>
            <a:pPr marL="0" indent="0">
              <a:buNone/>
            </a:pPr>
            <a:r>
              <a:rPr lang="en-US" dirty="0"/>
              <a:t>A </a:t>
            </a:r>
            <a:r>
              <a:rPr lang="en-US" i="1" dirty="0"/>
              <a:t>Process Step</a:t>
            </a:r>
            <a:r>
              <a:rPr lang="en-US" dirty="0"/>
              <a:t> is a work </a:t>
            </a:r>
            <a:r>
              <a:rPr lang="en-US" dirty="0">
                <a:highlight>
                  <a:srgbClr val="FFFF00"/>
                </a:highlight>
              </a:rPr>
              <a:t>package that performs a </a:t>
            </a:r>
            <a:r>
              <a:rPr lang="en-US" i="1" dirty="0">
                <a:highlight>
                  <a:srgbClr val="FFFF00"/>
                </a:highlight>
              </a:rPr>
              <a:t>Business Process</a:t>
            </a:r>
            <a:r>
              <a:rPr lang="en-US" dirty="0"/>
              <a:t>.</a:t>
            </a:r>
          </a:p>
          <a:p>
            <a:pPr marL="0" indent="0">
              <a:buNone/>
            </a:pPr>
            <a:r>
              <a:rPr lang="en-US" dirty="0"/>
              <a:t>Explanatory text</a:t>
            </a:r>
            <a:r>
              <a:rPr lang="nb-NO" dirty="0"/>
              <a:t>: </a:t>
            </a:r>
            <a:r>
              <a:rPr lang="en-US" dirty="0"/>
              <a:t>A </a:t>
            </a:r>
            <a:r>
              <a:rPr lang="en-US" i="1" dirty="0"/>
              <a:t>Process Step</a:t>
            </a:r>
            <a:r>
              <a:rPr lang="en-US" dirty="0"/>
              <a:t> can be as big or small as the designer of a particular </a:t>
            </a:r>
            <a:r>
              <a:rPr lang="en-US" i="1" dirty="0"/>
              <a:t>Business Service</a:t>
            </a:r>
            <a:r>
              <a:rPr lang="en-US" dirty="0"/>
              <a:t> chooses. From a design perspective, </a:t>
            </a:r>
            <a:r>
              <a:rPr lang="en-US" dirty="0">
                <a:highlight>
                  <a:srgbClr val="FFFF00"/>
                </a:highlight>
              </a:rPr>
              <a:t>one </a:t>
            </a:r>
            <a:r>
              <a:rPr lang="en-US" i="1" dirty="0">
                <a:highlight>
                  <a:srgbClr val="FFFF00"/>
                </a:highlight>
              </a:rPr>
              <a:t>Process Step</a:t>
            </a:r>
            <a:r>
              <a:rPr lang="en-US" dirty="0">
                <a:highlight>
                  <a:srgbClr val="FFFF00"/>
                </a:highlight>
              </a:rPr>
              <a:t> can contain "sub-steps", </a:t>
            </a:r>
            <a:r>
              <a:rPr lang="en-US" dirty="0"/>
              <a:t>each of which is conceptualized as a (smaller) </a:t>
            </a:r>
            <a:r>
              <a:rPr lang="en-US" i="1" dirty="0"/>
              <a:t>Process Step</a:t>
            </a:r>
            <a:r>
              <a:rPr lang="en-US" dirty="0"/>
              <a:t> in its own right. Each of those "sub-steps" may contain "sub-steps" within them and so on indefinitely. </a:t>
            </a:r>
            <a:r>
              <a:rPr lang="en-US" dirty="0">
                <a:highlight>
                  <a:srgbClr val="FFFF00"/>
                </a:highlight>
              </a:rPr>
              <a:t>It is a decision for the process designer to what extent to subdivide steps</a:t>
            </a:r>
            <a:r>
              <a:rPr lang="en-US" dirty="0"/>
              <a:t>. At the most detailed level the </a:t>
            </a:r>
            <a:r>
              <a:rPr lang="en-US" i="1" dirty="0"/>
              <a:t>Process Step</a:t>
            </a:r>
            <a:r>
              <a:rPr lang="en-US" dirty="0"/>
              <a:t> is designed to process particular </a:t>
            </a:r>
            <a:r>
              <a:rPr lang="en-US" i="1" dirty="0"/>
              <a:t>Process Inputs,</a:t>
            </a:r>
            <a:r>
              <a:rPr lang="en-US" dirty="0"/>
              <a:t> according to a particular</a:t>
            </a:r>
            <a:r>
              <a:rPr lang="en-US" i="1" dirty="0"/>
              <a:t> Process Method</a:t>
            </a:r>
            <a:r>
              <a:rPr lang="en-US" dirty="0"/>
              <a:t>, to produce particular </a:t>
            </a:r>
            <a:r>
              <a:rPr lang="en-US" i="1" dirty="0"/>
              <a:t>Process Output</a:t>
            </a:r>
            <a:r>
              <a:rPr lang="en-US" dirty="0"/>
              <a:t>s. </a:t>
            </a:r>
          </a:p>
          <a:p>
            <a:pPr marL="0" indent="0">
              <a:buNone/>
            </a:pPr>
            <a:endParaRPr lang="en-US" dirty="0"/>
          </a:p>
          <a:p>
            <a:pPr marL="0" indent="0">
              <a:buNone/>
            </a:pPr>
            <a:r>
              <a:rPr lang="en-US" dirty="0">
                <a:solidFill>
                  <a:schemeClr val="accent1"/>
                </a:solidFill>
              </a:rPr>
              <a:t>Note: Process Step can be a GSBPM phase, a GSBPM sub-process </a:t>
            </a:r>
            <a:br>
              <a:rPr lang="en-US" dirty="0">
                <a:solidFill>
                  <a:schemeClr val="accent1"/>
                </a:solidFill>
              </a:rPr>
            </a:br>
            <a:r>
              <a:rPr lang="en-US" dirty="0">
                <a:solidFill>
                  <a:schemeClr val="accent1"/>
                </a:solidFill>
              </a:rPr>
              <a:t>or lower level.</a:t>
            </a:r>
            <a:endParaRPr lang="en-GB" dirty="0">
              <a:solidFill>
                <a:schemeClr val="accent1"/>
              </a:solidFill>
            </a:endParaRPr>
          </a:p>
          <a:p>
            <a:pPr marL="0" indent="0">
              <a:buNone/>
            </a:pPr>
            <a:endParaRPr lang="en-US" dirty="0"/>
          </a:p>
          <a:p>
            <a:endParaRPr lang="en-GB" dirty="0"/>
          </a:p>
        </p:txBody>
      </p:sp>
    </p:spTree>
    <p:extLst>
      <p:ext uri="{BB962C8B-B14F-4D97-AF65-F5344CB8AC3E}">
        <p14:creationId xmlns:p14="http://schemas.microsoft.com/office/powerpoint/2010/main" val="3644754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9F9D9CAD-FF1A-45FD-96AA-EA836FBDA6E5}"/>
              </a:ext>
            </a:extLst>
          </p:cNvPr>
          <p:cNvSpPr>
            <a:spLocks noGrp="1"/>
          </p:cNvSpPr>
          <p:nvPr>
            <p:ph type="title"/>
          </p:nvPr>
        </p:nvSpPr>
        <p:spPr/>
        <p:txBody>
          <a:bodyPr/>
          <a:lstStyle/>
          <a:p>
            <a:r>
              <a:rPr lang="en-GB" dirty="0"/>
              <a:t>Business Function</a:t>
            </a:r>
          </a:p>
        </p:txBody>
      </p:sp>
      <p:sp>
        <p:nvSpPr>
          <p:cNvPr id="3" name="Sisällön paikkamerkki 2">
            <a:extLst>
              <a:ext uri="{FF2B5EF4-FFF2-40B4-BE49-F238E27FC236}">
                <a16:creationId xmlns:a16="http://schemas.microsoft.com/office/drawing/2014/main" id="{330BEB77-3399-4099-BD19-CD08F90EA650}"/>
              </a:ext>
            </a:extLst>
          </p:cNvPr>
          <p:cNvSpPr>
            <a:spLocks noGrp="1"/>
          </p:cNvSpPr>
          <p:nvPr>
            <p:ph idx="1"/>
          </p:nvPr>
        </p:nvSpPr>
        <p:spPr>
          <a:xfrm>
            <a:off x="838200" y="1690688"/>
            <a:ext cx="10515600" cy="4351338"/>
          </a:xfrm>
        </p:spPr>
        <p:txBody>
          <a:bodyPr/>
          <a:lstStyle/>
          <a:p>
            <a:pPr marL="0" indent="0">
              <a:buNone/>
            </a:pPr>
            <a:r>
              <a:rPr lang="en-US" dirty="0"/>
              <a:t>Something an enterprise does, or needs to do, in order to achieve its objectives.</a:t>
            </a:r>
          </a:p>
          <a:p>
            <a:pPr marL="0" indent="0">
              <a:buNone/>
            </a:pPr>
            <a:r>
              <a:rPr lang="en-US" dirty="0"/>
              <a:t>Explanatory text</a:t>
            </a:r>
            <a:r>
              <a:rPr lang="nb-NO" dirty="0"/>
              <a:t>: </a:t>
            </a:r>
            <a:r>
              <a:rPr lang="en-US" dirty="0">
                <a:highlight>
                  <a:srgbClr val="FFFF00"/>
                </a:highlight>
              </a:rPr>
              <a:t>A </a:t>
            </a:r>
            <a:r>
              <a:rPr lang="en-US" i="1" dirty="0">
                <a:highlight>
                  <a:srgbClr val="FFFF00"/>
                </a:highlight>
              </a:rPr>
              <a:t>Business</a:t>
            </a:r>
            <a:r>
              <a:rPr lang="en-US" dirty="0">
                <a:highlight>
                  <a:srgbClr val="FFFF00"/>
                </a:highlight>
              </a:rPr>
              <a:t> </a:t>
            </a:r>
            <a:r>
              <a:rPr lang="en-US" i="1" dirty="0">
                <a:highlight>
                  <a:srgbClr val="FFFF00"/>
                </a:highlight>
              </a:rPr>
              <a:t>Function</a:t>
            </a:r>
            <a:r>
              <a:rPr lang="en-US" dirty="0">
                <a:highlight>
                  <a:srgbClr val="FFFF00"/>
                </a:highlight>
              </a:rPr>
              <a:t> delivers added value </a:t>
            </a:r>
            <a:r>
              <a:rPr lang="en-US" dirty="0"/>
              <a:t>from a business point of view. It is delivered by bringing together people, processes and technology (resources), for a specific business purpose.</a:t>
            </a:r>
          </a:p>
          <a:p>
            <a:pPr marL="0" indent="0">
              <a:buNone/>
            </a:pPr>
            <a:r>
              <a:rPr lang="en-US" dirty="0"/>
              <a:t>A </a:t>
            </a:r>
            <a:r>
              <a:rPr lang="en-US" i="1" dirty="0"/>
              <a:t>Business Function</a:t>
            </a:r>
            <a:r>
              <a:rPr lang="en-US" dirty="0"/>
              <a:t> may be defined directly with descriptive text and/or through reference to an existing catalogue of </a:t>
            </a:r>
            <a:r>
              <a:rPr lang="en-US" i="1" dirty="0"/>
              <a:t>Business Functions</a:t>
            </a:r>
            <a:r>
              <a:rPr lang="en-US" dirty="0"/>
              <a:t>. </a:t>
            </a:r>
          </a:p>
          <a:p>
            <a:pPr marL="0" indent="0">
              <a:buNone/>
            </a:pPr>
            <a:r>
              <a:rPr lang="nb-NO" dirty="0">
                <a:solidFill>
                  <a:schemeClr val="accent1"/>
                </a:solidFill>
              </a:rPr>
              <a:t>Examples: "Review, validate and edit", "Identify and address outliers"</a:t>
            </a:r>
          </a:p>
          <a:p>
            <a:endParaRPr lang="en-GB" dirty="0"/>
          </a:p>
        </p:txBody>
      </p:sp>
    </p:spTree>
    <p:extLst>
      <p:ext uri="{BB962C8B-B14F-4D97-AF65-F5344CB8AC3E}">
        <p14:creationId xmlns:p14="http://schemas.microsoft.com/office/powerpoint/2010/main" val="2880045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tel 1">
            <a:extLst>
              <a:ext uri="{FF2B5EF4-FFF2-40B4-BE49-F238E27FC236}">
                <a16:creationId xmlns:a16="http://schemas.microsoft.com/office/drawing/2014/main" id="{9798D447-3BE1-4C30-B704-1B4CBDA50445}"/>
              </a:ext>
            </a:extLst>
          </p:cNvPr>
          <p:cNvSpPr txBox="1">
            <a:spLocks/>
          </p:cNvSpPr>
          <p:nvPr/>
        </p:nvSpPr>
        <p:spPr>
          <a:xfrm>
            <a:off x="1219359" y="551048"/>
            <a:ext cx="9651619" cy="13111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ctr"/>
            <a:r>
              <a:rPr lang="nb-NO" dirty="0"/>
              <a:t>GSIM and GSBPM</a:t>
            </a:r>
          </a:p>
        </p:txBody>
      </p:sp>
      <p:pic>
        <p:nvPicPr>
          <p:cNvPr id="5" name="Bilde 5">
            <a:extLst>
              <a:ext uri="{FF2B5EF4-FFF2-40B4-BE49-F238E27FC236}">
                <a16:creationId xmlns:a16="http://schemas.microsoft.com/office/drawing/2014/main" id="{0A5D7915-E1CF-4F05-B360-778FFECAB6DE}"/>
              </a:ext>
            </a:extLst>
          </p:cNvPr>
          <p:cNvPicPr>
            <a:picLocks noChangeAspect="1"/>
          </p:cNvPicPr>
          <p:nvPr/>
        </p:nvPicPr>
        <p:blipFill>
          <a:blip r:embed="rId2"/>
          <a:stretch>
            <a:fillRect/>
          </a:stretch>
        </p:blipFill>
        <p:spPr>
          <a:xfrm>
            <a:off x="1869303" y="3009711"/>
            <a:ext cx="8351730" cy="1702659"/>
          </a:xfrm>
          <a:prstGeom prst="rect">
            <a:avLst/>
          </a:prstGeom>
        </p:spPr>
      </p:pic>
    </p:spTree>
    <p:extLst>
      <p:ext uri="{BB962C8B-B14F-4D97-AF65-F5344CB8AC3E}">
        <p14:creationId xmlns:p14="http://schemas.microsoft.com/office/powerpoint/2010/main" val="3981446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3F2A7168-ABB3-4ED4-AA64-9850A3BDE1D5}"/>
              </a:ext>
            </a:extLst>
          </p:cNvPr>
          <p:cNvSpPr>
            <a:spLocks noGrp="1"/>
          </p:cNvSpPr>
          <p:nvPr>
            <p:ph type="title"/>
          </p:nvPr>
        </p:nvSpPr>
        <p:spPr/>
        <p:txBody>
          <a:bodyPr/>
          <a:lstStyle/>
          <a:p>
            <a:r>
              <a:rPr lang="en-GB" dirty="0"/>
              <a:t>Process Output</a:t>
            </a:r>
          </a:p>
        </p:txBody>
      </p:sp>
      <p:sp>
        <p:nvSpPr>
          <p:cNvPr id="3" name="Sisällön paikkamerkki 2">
            <a:extLst>
              <a:ext uri="{FF2B5EF4-FFF2-40B4-BE49-F238E27FC236}">
                <a16:creationId xmlns:a16="http://schemas.microsoft.com/office/drawing/2014/main" id="{29B96EF6-ED70-4669-8BAB-D940F44D0308}"/>
              </a:ext>
            </a:extLst>
          </p:cNvPr>
          <p:cNvSpPr>
            <a:spLocks noGrp="1"/>
          </p:cNvSpPr>
          <p:nvPr>
            <p:ph idx="1"/>
          </p:nvPr>
        </p:nvSpPr>
        <p:spPr>
          <a:xfrm>
            <a:off x="838200" y="1825625"/>
            <a:ext cx="10515600" cy="1194301"/>
          </a:xfrm>
        </p:spPr>
        <p:txBody>
          <a:bodyPr/>
          <a:lstStyle/>
          <a:p>
            <a:pPr marL="0" indent="0">
              <a:buNone/>
            </a:pPr>
            <a:r>
              <a:rPr lang="en-US" dirty="0">
                <a:highlight>
                  <a:srgbClr val="FFFF00"/>
                </a:highlight>
              </a:rPr>
              <a:t>Any instance of an information object which is produced </a:t>
            </a:r>
            <a:r>
              <a:rPr lang="en-US" dirty="0"/>
              <a:t>by a </a:t>
            </a:r>
            <a:r>
              <a:rPr lang="en-US" i="1" dirty="0"/>
              <a:t>Process Step</a:t>
            </a:r>
            <a:r>
              <a:rPr lang="en-US" dirty="0"/>
              <a:t> as a result of its execution.</a:t>
            </a:r>
            <a:endParaRPr lang="nb-NO" dirty="0"/>
          </a:p>
          <a:p>
            <a:pPr marL="0" indent="0">
              <a:buNone/>
            </a:pPr>
            <a:endParaRPr lang="en-GB" dirty="0"/>
          </a:p>
        </p:txBody>
      </p:sp>
    </p:spTree>
    <p:extLst>
      <p:ext uri="{BB962C8B-B14F-4D97-AF65-F5344CB8AC3E}">
        <p14:creationId xmlns:p14="http://schemas.microsoft.com/office/powerpoint/2010/main" val="2968746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FE32C005-F0A1-4EF4-82F5-1E5075D63A19}"/>
              </a:ext>
            </a:extLst>
          </p:cNvPr>
          <p:cNvSpPr>
            <a:spLocks noGrp="1"/>
          </p:cNvSpPr>
          <p:nvPr>
            <p:ph type="title"/>
          </p:nvPr>
        </p:nvSpPr>
        <p:spPr/>
        <p:txBody>
          <a:bodyPr/>
          <a:lstStyle/>
          <a:p>
            <a:r>
              <a:rPr lang="en-GB" dirty="0"/>
              <a:t>Process Output in detail</a:t>
            </a:r>
          </a:p>
        </p:txBody>
      </p:sp>
      <p:sp>
        <p:nvSpPr>
          <p:cNvPr id="5" name="Rektangel 3">
            <a:extLst>
              <a:ext uri="{FF2B5EF4-FFF2-40B4-BE49-F238E27FC236}">
                <a16:creationId xmlns:a16="http://schemas.microsoft.com/office/drawing/2014/main" id="{377D8CD3-941D-4AAC-8284-C1203522121C}"/>
              </a:ext>
            </a:extLst>
          </p:cNvPr>
          <p:cNvSpPr/>
          <p:nvPr/>
        </p:nvSpPr>
        <p:spPr>
          <a:xfrm>
            <a:off x="7102499" y="1818598"/>
            <a:ext cx="1884947" cy="889168"/>
          </a:xfrm>
          <a:prstGeom prst="rect">
            <a:avLst/>
          </a:prstGeom>
          <a:solidFill>
            <a:srgbClr val="D1F1FF"/>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tx1"/>
                </a:solidFill>
              </a:rPr>
              <a:t>Transformed</a:t>
            </a:r>
            <a:r>
              <a:rPr lang="nb-NO" sz="2000" b="1" dirty="0">
                <a:solidFill>
                  <a:schemeClr val="tx1"/>
                </a:solidFill>
              </a:rPr>
              <a:t> </a:t>
            </a:r>
            <a:r>
              <a:rPr lang="en-AU" sz="2000" b="1" dirty="0">
                <a:solidFill>
                  <a:schemeClr val="tx1"/>
                </a:solidFill>
              </a:rPr>
              <a:t>Output</a:t>
            </a:r>
          </a:p>
        </p:txBody>
      </p:sp>
      <p:cxnSp>
        <p:nvCxnSpPr>
          <p:cNvPr id="11" name="Rett pilkobling 12">
            <a:extLst>
              <a:ext uri="{FF2B5EF4-FFF2-40B4-BE49-F238E27FC236}">
                <a16:creationId xmlns:a16="http://schemas.microsoft.com/office/drawing/2014/main" id="{46E3400B-197F-447C-9525-0C3592CC5BD0}"/>
              </a:ext>
            </a:extLst>
          </p:cNvPr>
          <p:cNvCxnSpPr>
            <a:cxnSpLocks/>
            <a:stCxn id="5" idx="1"/>
            <a:endCxn id="37" idx="3"/>
          </p:cNvCxnSpPr>
          <p:nvPr/>
        </p:nvCxnSpPr>
        <p:spPr>
          <a:xfrm flipH="1">
            <a:off x="4412944" y="2263182"/>
            <a:ext cx="2689555" cy="1530837"/>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Rett pilkobling 15">
            <a:extLst>
              <a:ext uri="{FF2B5EF4-FFF2-40B4-BE49-F238E27FC236}">
                <a16:creationId xmlns:a16="http://schemas.microsoft.com/office/drawing/2014/main" id="{20E2F7B2-7272-41B5-813A-6278B557AFBE}"/>
              </a:ext>
            </a:extLst>
          </p:cNvPr>
          <p:cNvCxnSpPr>
            <a:cxnSpLocks/>
            <a:stCxn id="36" idx="1"/>
            <a:endCxn id="37" idx="3"/>
          </p:cNvCxnSpPr>
          <p:nvPr/>
        </p:nvCxnSpPr>
        <p:spPr>
          <a:xfrm flipH="1" flipV="1">
            <a:off x="4412944" y="3794019"/>
            <a:ext cx="2689555" cy="30587"/>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Rett pilkobling 17">
            <a:extLst>
              <a:ext uri="{FF2B5EF4-FFF2-40B4-BE49-F238E27FC236}">
                <a16:creationId xmlns:a16="http://schemas.microsoft.com/office/drawing/2014/main" id="{CCADCCB5-8D47-4533-B229-79EAFB2FE51E}"/>
              </a:ext>
            </a:extLst>
          </p:cNvPr>
          <p:cNvCxnSpPr>
            <a:cxnSpLocks/>
            <a:stCxn id="35" idx="1"/>
            <a:endCxn id="37" idx="3"/>
          </p:cNvCxnSpPr>
          <p:nvPr/>
        </p:nvCxnSpPr>
        <p:spPr>
          <a:xfrm flipH="1" flipV="1">
            <a:off x="4412944" y="3794019"/>
            <a:ext cx="2674878" cy="1633449"/>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TekstSylinder 18">
            <a:extLst>
              <a:ext uri="{FF2B5EF4-FFF2-40B4-BE49-F238E27FC236}">
                <a16:creationId xmlns:a16="http://schemas.microsoft.com/office/drawing/2014/main" id="{9C4DBCFF-78EA-4FE4-9485-6FA82332C2BA}"/>
              </a:ext>
            </a:extLst>
          </p:cNvPr>
          <p:cNvSpPr txBox="1"/>
          <p:nvPr/>
        </p:nvSpPr>
        <p:spPr>
          <a:xfrm>
            <a:off x="5207809" y="4982884"/>
            <a:ext cx="1346844" cy="400110"/>
          </a:xfrm>
          <a:prstGeom prst="rect">
            <a:avLst/>
          </a:prstGeom>
          <a:noFill/>
        </p:spPr>
        <p:txBody>
          <a:bodyPr wrap="none" rtlCol="0">
            <a:spAutoFit/>
          </a:bodyPr>
          <a:lstStyle/>
          <a:p>
            <a:r>
              <a:rPr lang="en-AU" sz="2000" b="1"/>
              <a:t>is a type of</a:t>
            </a:r>
          </a:p>
        </p:txBody>
      </p:sp>
      <p:sp>
        <p:nvSpPr>
          <p:cNvPr id="15" name="TekstSylinder 20">
            <a:extLst>
              <a:ext uri="{FF2B5EF4-FFF2-40B4-BE49-F238E27FC236}">
                <a16:creationId xmlns:a16="http://schemas.microsoft.com/office/drawing/2014/main" id="{F682504B-5D55-4257-91A3-558424F6E6BC}"/>
              </a:ext>
            </a:extLst>
          </p:cNvPr>
          <p:cNvSpPr txBox="1"/>
          <p:nvPr/>
        </p:nvSpPr>
        <p:spPr>
          <a:xfrm>
            <a:off x="5207809" y="3371672"/>
            <a:ext cx="1346844" cy="400110"/>
          </a:xfrm>
          <a:prstGeom prst="rect">
            <a:avLst/>
          </a:prstGeom>
          <a:noFill/>
        </p:spPr>
        <p:txBody>
          <a:bodyPr wrap="none" rtlCol="0">
            <a:spAutoFit/>
          </a:bodyPr>
          <a:lstStyle/>
          <a:p>
            <a:r>
              <a:rPr lang="en-AU" sz="2000" b="1"/>
              <a:t>is a type of</a:t>
            </a:r>
          </a:p>
        </p:txBody>
      </p:sp>
      <p:sp>
        <p:nvSpPr>
          <p:cNvPr id="16" name="TekstSylinder 21">
            <a:extLst>
              <a:ext uri="{FF2B5EF4-FFF2-40B4-BE49-F238E27FC236}">
                <a16:creationId xmlns:a16="http://schemas.microsoft.com/office/drawing/2014/main" id="{CC6EB0AC-E177-4160-97CA-03A476E833C4}"/>
              </a:ext>
            </a:extLst>
          </p:cNvPr>
          <p:cNvSpPr txBox="1"/>
          <p:nvPr/>
        </p:nvSpPr>
        <p:spPr>
          <a:xfrm>
            <a:off x="5207809" y="2263182"/>
            <a:ext cx="1346844" cy="400110"/>
          </a:xfrm>
          <a:prstGeom prst="rect">
            <a:avLst/>
          </a:prstGeom>
          <a:noFill/>
        </p:spPr>
        <p:txBody>
          <a:bodyPr wrap="none" rtlCol="0">
            <a:spAutoFit/>
          </a:bodyPr>
          <a:lstStyle/>
          <a:p>
            <a:r>
              <a:rPr lang="en-AU" sz="2000" b="1"/>
              <a:t>is a type of</a:t>
            </a:r>
          </a:p>
        </p:txBody>
      </p:sp>
      <p:sp>
        <p:nvSpPr>
          <p:cNvPr id="35" name="Rektangel 3">
            <a:extLst>
              <a:ext uri="{FF2B5EF4-FFF2-40B4-BE49-F238E27FC236}">
                <a16:creationId xmlns:a16="http://schemas.microsoft.com/office/drawing/2014/main" id="{F4446838-7229-4C2E-99B1-D29C6558FB05}"/>
              </a:ext>
            </a:extLst>
          </p:cNvPr>
          <p:cNvSpPr/>
          <p:nvPr/>
        </p:nvSpPr>
        <p:spPr>
          <a:xfrm>
            <a:off x="7087822" y="4982884"/>
            <a:ext cx="1884947" cy="889168"/>
          </a:xfrm>
          <a:prstGeom prst="rect">
            <a:avLst/>
          </a:prstGeom>
          <a:solidFill>
            <a:srgbClr val="D1F1FF"/>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2000" b="1" dirty="0">
                <a:solidFill>
                  <a:schemeClr val="tx1"/>
                </a:solidFill>
              </a:rPr>
              <a:t>Process Execuotion Log</a:t>
            </a:r>
          </a:p>
        </p:txBody>
      </p:sp>
      <p:sp>
        <p:nvSpPr>
          <p:cNvPr id="36" name="Rektangel 3">
            <a:extLst>
              <a:ext uri="{FF2B5EF4-FFF2-40B4-BE49-F238E27FC236}">
                <a16:creationId xmlns:a16="http://schemas.microsoft.com/office/drawing/2014/main" id="{4149B30C-BDE9-4C5B-9086-9F05751BA7B4}"/>
              </a:ext>
            </a:extLst>
          </p:cNvPr>
          <p:cNvSpPr/>
          <p:nvPr/>
        </p:nvSpPr>
        <p:spPr>
          <a:xfrm>
            <a:off x="7102499" y="3380022"/>
            <a:ext cx="1884947" cy="889168"/>
          </a:xfrm>
          <a:prstGeom prst="rect">
            <a:avLst/>
          </a:prstGeom>
          <a:solidFill>
            <a:srgbClr val="D1F1FF"/>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2000" b="1" dirty="0">
                <a:solidFill>
                  <a:schemeClr val="tx1"/>
                </a:solidFill>
              </a:rPr>
              <a:t>Process Metric</a:t>
            </a:r>
          </a:p>
        </p:txBody>
      </p:sp>
      <p:sp>
        <p:nvSpPr>
          <p:cNvPr id="37" name="Rektangel 3">
            <a:extLst>
              <a:ext uri="{FF2B5EF4-FFF2-40B4-BE49-F238E27FC236}">
                <a16:creationId xmlns:a16="http://schemas.microsoft.com/office/drawing/2014/main" id="{697DB799-24CD-4C46-A7CD-116EFFBF78B1}"/>
              </a:ext>
            </a:extLst>
          </p:cNvPr>
          <p:cNvSpPr/>
          <p:nvPr/>
        </p:nvSpPr>
        <p:spPr>
          <a:xfrm>
            <a:off x="2527997" y="3349435"/>
            <a:ext cx="1884947" cy="889168"/>
          </a:xfrm>
          <a:prstGeom prst="rect">
            <a:avLst/>
          </a:prstGeom>
          <a:solidFill>
            <a:srgbClr val="D1F1FF"/>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2000" b="1" dirty="0">
                <a:solidFill>
                  <a:schemeClr val="tx1"/>
                </a:solidFill>
              </a:rPr>
              <a:t>Process Output</a:t>
            </a:r>
          </a:p>
        </p:txBody>
      </p:sp>
    </p:spTree>
    <p:extLst>
      <p:ext uri="{BB962C8B-B14F-4D97-AF65-F5344CB8AC3E}">
        <p14:creationId xmlns:p14="http://schemas.microsoft.com/office/powerpoint/2010/main" val="3252373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isällön paikkamerkki 2">
            <a:extLst>
              <a:ext uri="{FF2B5EF4-FFF2-40B4-BE49-F238E27FC236}">
                <a16:creationId xmlns:a16="http://schemas.microsoft.com/office/drawing/2014/main" id="{A5DF47AF-F166-43BD-9962-28B86C9BC909}"/>
              </a:ext>
            </a:extLst>
          </p:cNvPr>
          <p:cNvSpPr txBox="1">
            <a:spLocks/>
          </p:cNvSpPr>
          <p:nvPr/>
        </p:nvSpPr>
        <p:spPr>
          <a:xfrm>
            <a:off x="942472" y="1095124"/>
            <a:ext cx="10515600" cy="16916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a:t>
            </a:r>
            <a:r>
              <a:rPr lang="en-US" i="1" dirty="0"/>
              <a:t>Process Output</a:t>
            </a:r>
            <a:r>
              <a:rPr lang="en-US" dirty="0"/>
              <a:t> (a result) which provides the </a:t>
            </a:r>
            <a:r>
              <a:rPr lang="en-US" dirty="0">
                <a:highlight>
                  <a:srgbClr val="FFFF00"/>
                </a:highlight>
              </a:rPr>
              <a:t>"reason for existence" </a:t>
            </a:r>
            <a:r>
              <a:rPr lang="en-US" dirty="0"/>
              <a:t>for the </a:t>
            </a:r>
            <a:r>
              <a:rPr lang="en-US" i="1" dirty="0"/>
              <a:t>Process Step</a:t>
            </a:r>
            <a:r>
              <a:rPr lang="en-US" dirty="0"/>
              <a:t>.</a:t>
            </a:r>
          </a:p>
          <a:p>
            <a:pPr marL="0" indent="0">
              <a:buNone/>
            </a:pPr>
            <a:r>
              <a:rPr lang="nb-NO" dirty="0">
                <a:solidFill>
                  <a:schemeClr val="accent1"/>
                </a:solidFill>
              </a:rPr>
              <a:t>Examples: new </a:t>
            </a:r>
            <a:r>
              <a:rPr lang="nb-NO" i="1" dirty="0">
                <a:solidFill>
                  <a:schemeClr val="accent1"/>
                </a:solidFill>
              </a:rPr>
              <a:t>Data Set</a:t>
            </a:r>
            <a:r>
              <a:rPr lang="nb-NO" dirty="0">
                <a:solidFill>
                  <a:schemeClr val="accent1"/>
                </a:solidFill>
              </a:rPr>
              <a:t>, derived </a:t>
            </a:r>
            <a:r>
              <a:rPr lang="nb-NO" i="1" dirty="0">
                <a:solidFill>
                  <a:schemeClr val="accent1"/>
                </a:solidFill>
              </a:rPr>
              <a:t>Variable</a:t>
            </a:r>
          </a:p>
          <a:p>
            <a:endParaRPr lang="en-GB" dirty="0"/>
          </a:p>
        </p:txBody>
      </p:sp>
      <p:sp>
        <p:nvSpPr>
          <p:cNvPr id="5" name="Otsikko 1">
            <a:extLst>
              <a:ext uri="{FF2B5EF4-FFF2-40B4-BE49-F238E27FC236}">
                <a16:creationId xmlns:a16="http://schemas.microsoft.com/office/drawing/2014/main" id="{0D0514A9-E4DE-421A-BEAC-55312C6E8C6C}"/>
              </a:ext>
            </a:extLst>
          </p:cNvPr>
          <p:cNvSpPr txBox="1">
            <a:spLocks/>
          </p:cNvSpPr>
          <p:nvPr/>
        </p:nvSpPr>
        <p:spPr>
          <a:xfrm>
            <a:off x="838200" y="324205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endParaRPr lang="en-GB" dirty="0"/>
          </a:p>
        </p:txBody>
      </p:sp>
      <p:sp>
        <p:nvSpPr>
          <p:cNvPr id="7" name="Otsikko 6">
            <a:extLst>
              <a:ext uri="{FF2B5EF4-FFF2-40B4-BE49-F238E27FC236}">
                <a16:creationId xmlns:a16="http://schemas.microsoft.com/office/drawing/2014/main" id="{F9F6071E-35F6-4477-8EC8-0F7F4535750D}"/>
              </a:ext>
            </a:extLst>
          </p:cNvPr>
          <p:cNvSpPr>
            <a:spLocks noGrp="1"/>
          </p:cNvSpPr>
          <p:nvPr>
            <p:ph type="title"/>
          </p:nvPr>
        </p:nvSpPr>
        <p:spPr>
          <a:xfrm>
            <a:off x="862264" y="365125"/>
            <a:ext cx="10515600" cy="1223043"/>
          </a:xfrm>
        </p:spPr>
        <p:txBody>
          <a:bodyPr>
            <a:normAutofit fontScale="90000"/>
          </a:bodyPr>
          <a:lstStyle/>
          <a:p>
            <a:r>
              <a:rPr lang="en-GB" dirty="0"/>
              <a:t>Transformed Output</a:t>
            </a:r>
            <a:br>
              <a:rPr lang="en-GB" dirty="0"/>
            </a:br>
            <a:endParaRPr lang="en-GB" dirty="0"/>
          </a:p>
        </p:txBody>
      </p:sp>
      <p:sp>
        <p:nvSpPr>
          <p:cNvPr id="8" name="Sisällön paikkamerkki 2">
            <a:extLst>
              <a:ext uri="{FF2B5EF4-FFF2-40B4-BE49-F238E27FC236}">
                <a16:creationId xmlns:a16="http://schemas.microsoft.com/office/drawing/2014/main" id="{BC4C3BFF-7FF5-405C-B405-BC6DCE2FE72B}"/>
              </a:ext>
            </a:extLst>
          </p:cNvPr>
          <p:cNvSpPr>
            <a:spLocks noGrp="1"/>
          </p:cNvSpPr>
          <p:nvPr>
            <p:ph idx="1"/>
          </p:nvPr>
        </p:nvSpPr>
        <p:spPr>
          <a:xfrm>
            <a:off x="942472" y="3483857"/>
            <a:ext cx="10515600" cy="917575"/>
          </a:xfrm>
        </p:spPr>
        <p:txBody>
          <a:bodyPr/>
          <a:lstStyle/>
          <a:p>
            <a:pPr marL="0" indent="0">
              <a:buNone/>
            </a:pPr>
            <a:r>
              <a:rPr lang="en-US" dirty="0"/>
              <a:t>A </a:t>
            </a:r>
            <a:r>
              <a:rPr lang="en-US" i="1" dirty="0"/>
              <a:t>Process Output </a:t>
            </a:r>
            <a:r>
              <a:rPr lang="en-US" dirty="0"/>
              <a:t>whose purpose is </a:t>
            </a:r>
            <a:r>
              <a:rPr lang="en-US" dirty="0">
                <a:highlight>
                  <a:srgbClr val="FFFF00"/>
                </a:highlight>
              </a:rPr>
              <a:t>to measure and report </a:t>
            </a:r>
            <a:r>
              <a:rPr lang="en-US" dirty="0"/>
              <a:t>some aspect of how the </a:t>
            </a:r>
            <a:r>
              <a:rPr lang="en-US" i="1" dirty="0"/>
              <a:t>Process Step</a:t>
            </a:r>
            <a:r>
              <a:rPr lang="en-US" dirty="0"/>
              <a:t> performed during execution</a:t>
            </a:r>
            <a:r>
              <a:rPr lang="nb-NO" i="1" dirty="0"/>
              <a:t>.</a:t>
            </a:r>
          </a:p>
          <a:p>
            <a:pPr marL="0" indent="0">
              <a:buNone/>
            </a:pPr>
            <a:endParaRPr lang="en-GB" dirty="0"/>
          </a:p>
        </p:txBody>
      </p:sp>
      <p:sp>
        <p:nvSpPr>
          <p:cNvPr id="9" name="Otsikko 1">
            <a:extLst>
              <a:ext uri="{FF2B5EF4-FFF2-40B4-BE49-F238E27FC236}">
                <a16:creationId xmlns:a16="http://schemas.microsoft.com/office/drawing/2014/main" id="{72C4E604-0E1D-40B7-AC99-C2393EEC1EA1}"/>
              </a:ext>
            </a:extLst>
          </p:cNvPr>
          <p:cNvSpPr txBox="1">
            <a:spLocks/>
          </p:cNvSpPr>
          <p:nvPr/>
        </p:nvSpPr>
        <p:spPr>
          <a:xfrm>
            <a:off x="898360" y="2814643"/>
            <a:ext cx="10515600" cy="657559"/>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GB" dirty="0"/>
              <a:t>Process Metric</a:t>
            </a:r>
          </a:p>
        </p:txBody>
      </p:sp>
      <p:sp>
        <p:nvSpPr>
          <p:cNvPr id="10" name="Otsikko 1">
            <a:extLst>
              <a:ext uri="{FF2B5EF4-FFF2-40B4-BE49-F238E27FC236}">
                <a16:creationId xmlns:a16="http://schemas.microsoft.com/office/drawing/2014/main" id="{5853F528-A084-45A9-A1D4-FCB2C79861E0}"/>
              </a:ext>
            </a:extLst>
          </p:cNvPr>
          <p:cNvSpPr txBox="1">
            <a:spLocks/>
          </p:cNvSpPr>
          <p:nvPr/>
        </p:nvSpPr>
        <p:spPr>
          <a:xfrm>
            <a:off x="898360" y="4516661"/>
            <a:ext cx="10515600" cy="9175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GB" dirty="0"/>
              <a:t>Process Execution Log</a:t>
            </a:r>
          </a:p>
        </p:txBody>
      </p:sp>
      <p:sp>
        <p:nvSpPr>
          <p:cNvPr id="11" name="Sisällön paikkamerkki 2">
            <a:extLst>
              <a:ext uri="{FF2B5EF4-FFF2-40B4-BE49-F238E27FC236}">
                <a16:creationId xmlns:a16="http://schemas.microsoft.com/office/drawing/2014/main" id="{7A83D49D-2EF6-44CB-A54A-6EA3553664E8}"/>
              </a:ext>
            </a:extLst>
          </p:cNvPr>
          <p:cNvSpPr txBox="1">
            <a:spLocks/>
          </p:cNvSpPr>
          <p:nvPr/>
        </p:nvSpPr>
        <p:spPr>
          <a:xfrm>
            <a:off x="910392" y="5406928"/>
            <a:ext cx="10515600" cy="91757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The Process Execution Log captures the output of a Process Step which is not directly related to the Transformed Output it produced. It may include data that was recorded during the real time execution of the Process Step.</a:t>
            </a:r>
          </a:p>
          <a:p>
            <a:pPr marL="0" indent="0">
              <a:buFont typeface="Arial" panose="020B0604020202020204" pitchFamily="34" charset="0"/>
              <a:buNone/>
            </a:pPr>
            <a:endParaRPr lang="nb-NO" i="1"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744322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isällön paikkamerkki 2">
            <a:extLst>
              <a:ext uri="{FF2B5EF4-FFF2-40B4-BE49-F238E27FC236}">
                <a16:creationId xmlns:a16="http://schemas.microsoft.com/office/drawing/2014/main" id="{CE994AF2-1C3A-43DE-929B-658223DFA4A0}"/>
              </a:ext>
            </a:extLst>
          </p:cNvPr>
          <p:cNvSpPr>
            <a:spLocks noGrp="1"/>
          </p:cNvSpPr>
          <p:nvPr>
            <p:ph idx="1"/>
          </p:nvPr>
        </p:nvSpPr>
        <p:spPr>
          <a:xfrm>
            <a:off x="838200" y="2619710"/>
            <a:ext cx="10515600" cy="1434932"/>
          </a:xfrm>
        </p:spPr>
        <p:txBody>
          <a:bodyPr/>
          <a:lstStyle/>
          <a:p>
            <a:pPr marL="0" indent="0" algn="ctr">
              <a:buNone/>
            </a:pPr>
            <a:r>
              <a:rPr lang="nb-NO" dirty="0">
                <a:solidFill>
                  <a:srgbClr val="0070C0"/>
                </a:solidFill>
                <a:hlinkClick r:id="rId2"/>
              </a:rPr>
              <a:t>Business group</a:t>
            </a:r>
            <a:endParaRPr lang="nb-NO" dirty="0">
              <a:solidFill>
                <a:srgbClr val="0070C0"/>
              </a:solidFill>
            </a:endParaRPr>
          </a:p>
          <a:p>
            <a:pPr marL="0" indent="0" algn="ctr">
              <a:buNone/>
            </a:pPr>
            <a:r>
              <a:rPr lang="nb-NO" dirty="0"/>
              <a:t>31 information objects in  </a:t>
            </a:r>
            <a:r>
              <a:rPr lang="nb-NO" dirty="0">
                <a:hlinkClick r:id="rId2"/>
              </a:rPr>
              <a:t>GSIM v1.2</a:t>
            </a:r>
            <a:endParaRPr lang="nb-NO" dirty="0">
              <a:solidFill>
                <a:srgbClr val="0070C0"/>
              </a:solidFill>
            </a:endParaRPr>
          </a:p>
          <a:p>
            <a:pPr marL="0" indent="0">
              <a:buNone/>
            </a:pPr>
            <a:endParaRPr lang="en-GB" dirty="0"/>
          </a:p>
        </p:txBody>
      </p:sp>
      <p:sp>
        <p:nvSpPr>
          <p:cNvPr id="4" name="Tittel 3">
            <a:extLst>
              <a:ext uri="{FF2B5EF4-FFF2-40B4-BE49-F238E27FC236}">
                <a16:creationId xmlns:a16="http://schemas.microsoft.com/office/drawing/2014/main" id="{729D39E8-DF62-479F-BDFE-9BAF7461B519}"/>
              </a:ext>
            </a:extLst>
          </p:cNvPr>
          <p:cNvSpPr>
            <a:spLocks noGrp="1"/>
          </p:cNvSpPr>
          <p:nvPr>
            <p:ph type="title"/>
          </p:nvPr>
        </p:nvSpPr>
        <p:spPr>
          <a:xfrm>
            <a:off x="838200" y="365125"/>
            <a:ext cx="10515600" cy="1325563"/>
          </a:xfrm>
        </p:spPr>
        <p:txBody>
          <a:bodyPr/>
          <a:lstStyle/>
          <a:p>
            <a:pPr algn="ctr"/>
            <a:r>
              <a:rPr lang="nb-NO" dirty="0"/>
              <a:t>More </a:t>
            </a:r>
            <a:r>
              <a:rPr lang="nb-NO" dirty="0" err="1"/>
              <a:t>information</a:t>
            </a:r>
            <a:r>
              <a:rPr lang="nb-NO" dirty="0"/>
              <a:t> </a:t>
            </a:r>
            <a:r>
              <a:rPr lang="nb-NO" dirty="0" err="1"/>
              <a:t>about</a:t>
            </a:r>
            <a:r>
              <a:rPr lang="nb-NO" dirty="0"/>
              <a:t> </a:t>
            </a:r>
            <a:r>
              <a:rPr lang="nb-NO" dirty="0" err="1"/>
              <a:t>the</a:t>
            </a:r>
            <a:r>
              <a:rPr lang="nb-NO" dirty="0"/>
              <a:t> business </a:t>
            </a:r>
            <a:r>
              <a:rPr lang="nb-NO" dirty="0" err="1"/>
              <a:t>group</a:t>
            </a:r>
            <a:r>
              <a:rPr lang="nb-NO" dirty="0"/>
              <a:t>?</a:t>
            </a:r>
          </a:p>
        </p:txBody>
      </p:sp>
    </p:spTree>
    <p:extLst>
      <p:ext uri="{BB962C8B-B14F-4D97-AF65-F5344CB8AC3E}">
        <p14:creationId xmlns:p14="http://schemas.microsoft.com/office/powerpoint/2010/main" val="403790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A5C8D-5135-45E0-83C9-217FEF388B6A}"/>
              </a:ext>
            </a:extLst>
          </p:cNvPr>
          <p:cNvSpPr>
            <a:spLocks noGrp="1"/>
          </p:cNvSpPr>
          <p:nvPr>
            <p:ph type="title"/>
          </p:nvPr>
        </p:nvSpPr>
        <p:spPr/>
        <p:txBody>
          <a:bodyPr/>
          <a:lstStyle/>
          <a:p>
            <a:r>
              <a:rPr lang="en-GB" dirty="0"/>
              <a:t>Business Group</a:t>
            </a:r>
          </a:p>
        </p:txBody>
      </p:sp>
      <p:sp>
        <p:nvSpPr>
          <p:cNvPr id="3" name="Content Placeholder 2">
            <a:extLst>
              <a:ext uri="{FF2B5EF4-FFF2-40B4-BE49-F238E27FC236}">
                <a16:creationId xmlns:a16="http://schemas.microsoft.com/office/drawing/2014/main" id="{CB0BDA27-18C9-4773-B7CF-82CC18AA382F}"/>
              </a:ext>
            </a:extLst>
          </p:cNvPr>
          <p:cNvSpPr>
            <a:spLocks noGrp="1"/>
          </p:cNvSpPr>
          <p:nvPr>
            <p:ph idx="1"/>
          </p:nvPr>
        </p:nvSpPr>
        <p:spPr>
          <a:xfrm>
            <a:off x="838200" y="1887977"/>
            <a:ext cx="6008313" cy="4288985"/>
          </a:xfrm>
        </p:spPr>
        <p:txBody>
          <a:bodyPr/>
          <a:lstStyle/>
          <a:p>
            <a:pPr marL="0" indent="0">
              <a:lnSpc>
                <a:spcPct val="100000"/>
              </a:lnSpc>
              <a:buNone/>
            </a:pPr>
            <a:r>
              <a:rPr lang="en-US" dirty="0"/>
              <a:t>The </a:t>
            </a:r>
            <a:r>
              <a:rPr lang="en-US" b="1" dirty="0"/>
              <a:t>Business</a:t>
            </a:r>
            <a:r>
              <a:rPr lang="en-US" dirty="0"/>
              <a:t> group is used to capture the designs and plans of statistical programs, and the processes undertaken to deliver those programs. </a:t>
            </a:r>
          </a:p>
          <a:p>
            <a:pPr marL="0" indent="0">
              <a:lnSpc>
                <a:spcPct val="100000"/>
              </a:lnSpc>
              <a:buNone/>
            </a:pPr>
            <a:r>
              <a:rPr lang="en-US" dirty="0"/>
              <a:t>This includes the identification of a </a:t>
            </a:r>
            <a:r>
              <a:rPr lang="en-US" i="1" dirty="0"/>
              <a:t>Statistical Need</a:t>
            </a:r>
            <a:r>
              <a:rPr lang="en-US" dirty="0"/>
              <a:t>, the </a:t>
            </a:r>
            <a:r>
              <a:rPr lang="en-US" i="1" dirty="0"/>
              <a:t>Business Processes </a:t>
            </a:r>
            <a:r>
              <a:rPr lang="en-US" dirty="0"/>
              <a:t>that comprise the </a:t>
            </a:r>
            <a:r>
              <a:rPr lang="en-US" i="1" dirty="0"/>
              <a:t>Statistical Program </a:t>
            </a:r>
            <a:r>
              <a:rPr lang="en-US" dirty="0"/>
              <a:t>and the evaluations of them. </a:t>
            </a:r>
          </a:p>
        </p:txBody>
      </p:sp>
      <p:pic>
        <p:nvPicPr>
          <p:cNvPr id="5" name="Bilde 5">
            <a:extLst>
              <a:ext uri="{FF2B5EF4-FFF2-40B4-BE49-F238E27FC236}">
                <a16:creationId xmlns:a16="http://schemas.microsoft.com/office/drawing/2014/main" id="{3277C2E1-0B71-4720-8492-21C325188875}"/>
              </a:ext>
            </a:extLst>
          </p:cNvPr>
          <p:cNvPicPr>
            <a:picLocks noChangeAspect="1"/>
          </p:cNvPicPr>
          <p:nvPr/>
        </p:nvPicPr>
        <p:blipFill>
          <a:blip r:embed="rId3"/>
          <a:stretch>
            <a:fillRect/>
          </a:stretch>
        </p:blipFill>
        <p:spPr>
          <a:xfrm>
            <a:off x="6846513" y="1887978"/>
            <a:ext cx="4351997" cy="4226631"/>
          </a:xfrm>
          <a:prstGeom prst="rect">
            <a:avLst/>
          </a:prstGeom>
        </p:spPr>
      </p:pic>
    </p:spTree>
    <p:extLst>
      <p:ext uri="{BB962C8B-B14F-4D97-AF65-F5344CB8AC3E}">
        <p14:creationId xmlns:p14="http://schemas.microsoft.com/office/powerpoint/2010/main" val="470821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B58F08D-FB96-4942-A1BA-75D588F2B37C}"/>
              </a:ext>
            </a:extLst>
          </p:cNvPr>
          <p:cNvSpPr>
            <a:spLocks noGrp="1"/>
          </p:cNvSpPr>
          <p:nvPr>
            <p:ph type="title"/>
          </p:nvPr>
        </p:nvSpPr>
        <p:spPr>
          <a:xfrm>
            <a:off x="838200" y="708018"/>
            <a:ext cx="10515600" cy="1325563"/>
          </a:xfrm>
        </p:spPr>
        <p:txBody>
          <a:bodyPr/>
          <a:lstStyle/>
          <a:p>
            <a:r>
              <a:rPr lang="nb-NO" dirty="0"/>
              <a:t>Some important information objects in the </a:t>
            </a:r>
            <a:br>
              <a:rPr lang="nb-NO" dirty="0"/>
            </a:br>
            <a:r>
              <a:rPr lang="nb-NO" dirty="0"/>
              <a:t>Business Group</a:t>
            </a:r>
          </a:p>
        </p:txBody>
      </p:sp>
      <p:sp>
        <p:nvSpPr>
          <p:cNvPr id="4" name="Plassholder for innhold 4">
            <a:extLst>
              <a:ext uri="{FF2B5EF4-FFF2-40B4-BE49-F238E27FC236}">
                <a16:creationId xmlns:a16="http://schemas.microsoft.com/office/drawing/2014/main" id="{4180970A-F5F4-4C2A-8968-A0E6E3AB8721}"/>
              </a:ext>
            </a:extLst>
          </p:cNvPr>
          <p:cNvSpPr txBox="1">
            <a:spLocks/>
          </p:cNvSpPr>
          <p:nvPr/>
        </p:nvSpPr>
        <p:spPr>
          <a:xfrm>
            <a:off x="1015662" y="2272637"/>
            <a:ext cx="4829084" cy="3978862"/>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4446">
              <a:lnSpc>
                <a:spcPct val="150000"/>
              </a:lnSpc>
              <a:spcAft>
                <a:spcPts val="900"/>
              </a:spcAft>
            </a:pPr>
            <a:r>
              <a:rPr lang="en-US" sz="2800" i="1" dirty="0">
                <a:solidFill>
                  <a:srgbClr val="274247"/>
                </a:solidFill>
              </a:rPr>
              <a:t>Statistical Need</a:t>
            </a:r>
          </a:p>
          <a:p>
            <a:pPr algn="l" defTabSz="914446">
              <a:lnSpc>
                <a:spcPct val="150000"/>
              </a:lnSpc>
              <a:spcAft>
                <a:spcPts val="900"/>
              </a:spcAft>
            </a:pPr>
            <a:r>
              <a:rPr lang="en-US" sz="2800" i="1" dirty="0">
                <a:solidFill>
                  <a:srgbClr val="274247"/>
                </a:solidFill>
              </a:rPr>
              <a:t>Business Case</a:t>
            </a:r>
          </a:p>
          <a:p>
            <a:pPr algn="l" defTabSz="914446">
              <a:lnSpc>
                <a:spcPct val="150000"/>
              </a:lnSpc>
              <a:spcAft>
                <a:spcPts val="900"/>
              </a:spcAft>
            </a:pPr>
            <a:r>
              <a:rPr lang="en-US" sz="2800" i="1" dirty="0">
                <a:solidFill>
                  <a:srgbClr val="274247"/>
                </a:solidFill>
              </a:rPr>
              <a:t>Statistical Program</a:t>
            </a:r>
          </a:p>
          <a:p>
            <a:pPr algn="l" defTabSz="914446">
              <a:lnSpc>
                <a:spcPct val="150000"/>
              </a:lnSpc>
              <a:spcAft>
                <a:spcPts val="900"/>
              </a:spcAft>
            </a:pPr>
            <a:r>
              <a:rPr lang="en-US" sz="2800" i="1" dirty="0">
                <a:solidFill>
                  <a:srgbClr val="274247"/>
                </a:solidFill>
              </a:rPr>
              <a:t>Statistical Program Design</a:t>
            </a:r>
          </a:p>
          <a:p>
            <a:pPr algn="l" defTabSz="914446">
              <a:lnSpc>
                <a:spcPct val="150000"/>
              </a:lnSpc>
              <a:spcAft>
                <a:spcPts val="900"/>
              </a:spcAft>
            </a:pPr>
            <a:r>
              <a:rPr lang="en-US" sz="2800" i="1" dirty="0">
                <a:solidFill>
                  <a:srgbClr val="274247"/>
                </a:solidFill>
              </a:rPr>
              <a:t>Statistical Program Cycle</a:t>
            </a:r>
          </a:p>
          <a:p>
            <a:pPr algn="l" defTabSz="914446">
              <a:lnSpc>
                <a:spcPct val="150000"/>
              </a:lnSpc>
              <a:spcAft>
                <a:spcPts val="900"/>
              </a:spcAft>
            </a:pPr>
            <a:r>
              <a:rPr lang="en-US" sz="2800" i="1" dirty="0">
                <a:solidFill>
                  <a:srgbClr val="274247"/>
                </a:solidFill>
              </a:rPr>
              <a:t>Business Process</a:t>
            </a:r>
            <a:endParaRPr lang="nb-NO" sz="2800" i="1" dirty="0">
              <a:solidFill>
                <a:srgbClr val="274247"/>
              </a:solidFill>
            </a:endParaRPr>
          </a:p>
        </p:txBody>
      </p:sp>
      <p:sp>
        <p:nvSpPr>
          <p:cNvPr id="5" name="Plassholder for innhold 4">
            <a:extLst>
              <a:ext uri="{FF2B5EF4-FFF2-40B4-BE49-F238E27FC236}">
                <a16:creationId xmlns:a16="http://schemas.microsoft.com/office/drawing/2014/main" id="{389A5203-D61A-4F5A-A502-22C486574295}"/>
              </a:ext>
            </a:extLst>
          </p:cNvPr>
          <p:cNvSpPr txBox="1">
            <a:spLocks/>
          </p:cNvSpPr>
          <p:nvPr/>
        </p:nvSpPr>
        <p:spPr>
          <a:xfrm>
            <a:off x="6696371" y="1992709"/>
            <a:ext cx="4479967" cy="4540438"/>
          </a:xfrm>
          <a:prstGeom prst="rect">
            <a:avLst/>
          </a:prstGeom>
        </p:spPr>
        <p:txBody>
          <a:bodyPr vert="horz" lIns="91440" tIns="45720" rIns="91440" bIns="45720" rtlCol="0">
            <a:noAutofit/>
          </a:bodyPr>
          <a:lstStyle>
            <a:lvl1pPr marL="228611" indent="-228611" algn="l" defTabSz="914446" rtl="0" eaLnBrk="1" latinLnBrk="0" hangingPunct="1">
              <a:lnSpc>
                <a:spcPct val="150000"/>
              </a:lnSpc>
              <a:spcBef>
                <a:spcPts val="0"/>
              </a:spcBef>
              <a:spcAft>
                <a:spcPts val="900"/>
              </a:spcAft>
              <a:buFont typeface="Arial" panose="020B0604020202020204" pitchFamily="34" charset="0"/>
              <a:buChar char="•"/>
              <a:defRPr sz="2400" kern="1200">
                <a:solidFill>
                  <a:srgbClr val="274247"/>
                </a:solidFill>
                <a:latin typeface="+mn-lt"/>
                <a:ea typeface="+mn-ea"/>
                <a:cs typeface="+mn-cs"/>
              </a:defRPr>
            </a:lvl1pPr>
            <a:lvl2pPr marL="396079" indent="-144029" algn="l" defTabSz="914446" rtl="0" eaLnBrk="1" latinLnBrk="0" hangingPunct="1">
              <a:lnSpc>
                <a:spcPct val="150000"/>
              </a:lnSpc>
              <a:spcBef>
                <a:spcPts val="0"/>
              </a:spcBef>
              <a:spcAft>
                <a:spcPts val="600"/>
              </a:spcAft>
              <a:buSzPct val="100000"/>
              <a:buFont typeface="Arial" panose="020B0604020202020204" pitchFamily="34" charset="0"/>
              <a:buChar char="◦"/>
              <a:defRPr sz="1800" kern="1200">
                <a:solidFill>
                  <a:srgbClr val="274247"/>
                </a:solidFill>
                <a:latin typeface="+mn-lt"/>
                <a:ea typeface="+mn-ea"/>
                <a:cs typeface="+mn-cs"/>
              </a:defRPr>
            </a:lvl2pPr>
            <a:lvl3pPr marL="522104" indent="-108022" algn="l" defTabSz="914446" rtl="0" eaLnBrk="1" latinLnBrk="0" hangingPunct="1">
              <a:lnSpc>
                <a:spcPct val="150000"/>
              </a:lnSpc>
              <a:spcBef>
                <a:spcPts val="300"/>
              </a:spcBef>
              <a:spcAft>
                <a:spcPts val="400"/>
              </a:spcAft>
              <a:buFont typeface="Open Sans" panose="020B0606030504020204" pitchFamily="34" charset="0"/>
              <a:buChar char="­"/>
              <a:defRPr sz="1400" kern="1200">
                <a:solidFill>
                  <a:srgbClr val="274247"/>
                </a:solidFill>
                <a:latin typeface="+mn-lt"/>
                <a:ea typeface="+mn-ea"/>
                <a:cs typeface="+mn-cs"/>
              </a:defRPr>
            </a:lvl3pPr>
            <a:lvl4pPr marL="666133" indent="-99020" algn="l" defTabSz="914446" rtl="0" eaLnBrk="1" latinLnBrk="0" hangingPunct="1">
              <a:lnSpc>
                <a:spcPct val="150000"/>
              </a:lnSpc>
              <a:spcBef>
                <a:spcPts val="250"/>
              </a:spcBef>
              <a:buFont typeface="Open Sans" panose="020B0606030504020204" pitchFamily="34" charset="0"/>
              <a:buChar char="­"/>
              <a:defRPr sz="1050" kern="1200">
                <a:solidFill>
                  <a:srgbClr val="274247"/>
                </a:solidFill>
                <a:latin typeface="+mn-lt"/>
                <a:ea typeface="+mn-ea"/>
                <a:cs typeface="+mn-cs"/>
              </a:defRPr>
            </a:lvl4pPr>
            <a:lvl5pPr marL="774155" indent="-90018" algn="l" defTabSz="914446" rtl="0" eaLnBrk="1" latinLnBrk="0" hangingPunct="1">
              <a:lnSpc>
                <a:spcPct val="150000"/>
              </a:lnSpc>
              <a:spcBef>
                <a:spcPts val="250"/>
              </a:spcBef>
              <a:buFont typeface="Open Sans" panose="020B0606030504020204" pitchFamily="34" charset="0"/>
              <a:buChar char="­"/>
              <a:defRPr sz="1000" kern="1200">
                <a:solidFill>
                  <a:srgbClr val="274247"/>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8"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800" i="1" dirty="0"/>
              <a:t>Process Function</a:t>
            </a:r>
          </a:p>
          <a:p>
            <a:pPr marL="0" indent="0">
              <a:buNone/>
            </a:pPr>
            <a:r>
              <a:rPr lang="nb-NO" sz="2800" i="1" dirty="0"/>
              <a:t>Process Step</a:t>
            </a:r>
          </a:p>
          <a:p>
            <a:pPr marL="0" indent="0">
              <a:buFont typeface="Arial" panose="020B0604020202020204" pitchFamily="34" charset="0"/>
              <a:buNone/>
            </a:pPr>
            <a:r>
              <a:rPr lang="nb-NO" sz="2800" i="1" dirty="0"/>
              <a:t>Process Output</a:t>
            </a:r>
          </a:p>
          <a:p>
            <a:pPr marL="0" indent="0">
              <a:buFont typeface="Arial" panose="020B0604020202020204" pitchFamily="34" charset="0"/>
              <a:buNone/>
            </a:pPr>
            <a:r>
              <a:rPr lang="nb-NO" sz="2800" i="1" dirty="0"/>
              <a:t>	Transformed Output</a:t>
            </a:r>
          </a:p>
          <a:p>
            <a:pPr marL="0" indent="0">
              <a:buNone/>
            </a:pPr>
            <a:r>
              <a:rPr lang="nb-NO" sz="2800" i="1" dirty="0"/>
              <a:t>	Proc</a:t>
            </a:r>
            <a:r>
              <a:rPr lang="en-GB" sz="2800" dirty="0" err="1"/>
              <a:t>ess</a:t>
            </a:r>
            <a:r>
              <a:rPr lang="en-GB" sz="2800" dirty="0"/>
              <a:t> Metric</a:t>
            </a:r>
          </a:p>
          <a:p>
            <a:pPr marL="0" indent="0">
              <a:buNone/>
            </a:pPr>
            <a:r>
              <a:rPr lang="en-GB" sz="2800" dirty="0"/>
              <a:t>	Process Execution Log</a:t>
            </a:r>
          </a:p>
          <a:p>
            <a:pPr marL="0" indent="0">
              <a:buNone/>
            </a:pPr>
            <a:endParaRPr lang="en-GB" sz="2800" dirty="0"/>
          </a:p>
          <a:p>
            <a:pPr marL="0" indent="0">
              <a:buFont typeface="Arial" panose="020B0604020202020204" pitchFamily="34" charset="0"/>
              <a:buNone/>
            </a:pPr>
            <a:endParaRPr lang="nb-NO" sz="2800" i="1" dirty="0"/>
          </a:p>
        </p:txBody>
      </p:sp>
    </p:spTree>
    <p:extLst>
      <p:ext uri="{BB962C8B-B14F-4D97-AF65-F5344CB8AC3E}">
        <p14:creationId xmlns:p14="http://schemas.microsoft.com/office/powerpoint/2010/main" val="3257067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02BF2-A07D-49F3-B5E6-9EA3B13EA50E}"/>
              </a:ext>
            </a:extLst>
          </p:cNvPr>
          <p:cNvSpPr>
            <a:spLocks noGrp="1"/>
          </p:cNvSpPr>
          <p:nvPr>
            <p:ph type="title"/>
          </p:nvPr>
        </p:nvSpPr>
        <p:spPr/>
        <p:txBody>
          <a:bodyPr/>
          <a:lstStyle/>
          <a:p>
            <a:r>
              <a:rPr lang="en-US" dirty="0"/>
              <a:t>From the Statistical Need to the Business Process</a:t>
            </a:r>
            <a:endParaRPr lang="en-GB" dirty="0"/>
          </a:p>
        </p:txBody>
      </p:sp>
      <p:sp>
        <p:nvSpPr>
          <p:cNvPr id="4" name="Rectangle 3">
            <a:extLst>
              <a:ext uri="{FF2B5EF4-FFF2-40B4-BE49-F238E27FC236}">
                <a16:creationId xmlns:a16="http://schemas.microsoft.com/office/drawing/2014/main" id="{FEF59FA9-B49A-4295-8C8E-FA7E7A29A646}"/>
              </a:ext>
            </a:extLst>
          </p:cNvPr>
          <p:cNvSpPr/>
          <p:nvPr/>
        </p:nvSpPr>
        <p:spPr>
          <a:xfrm>
            <a:off x="5189650" y="2111702"/>
            <a:ext cx="1649039" cy="779914"/>
          </a:xfrm>
          <a:prstGeom prst="rect">
            <a:avLst/>
          </a:prstGeom>
          <a:solidFill>
            <a:srgbClr val="D1F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Statistical Program</a:t>
            </a:r>
          </a:p>
        </p:txBody>
      </p:sp>
      <p:sp>
        <p:nvSpPr>
          <p:cNvPr id="7" name="Rectangle 6">
            <a:extLst>
              <a:ext uri="{FF2B5EF4-FFF2-40B4-BE49-F238E27FC236}">
                <a16:creationId xmlns:a16="http://schemas.microsoft.com/office/drawing/2014/main" id="{9FBDD9EC-CDC4-4E87-A650-58059A78C4CC}"/>
              </a:ext>
            </a:extLst>
          </p:cNvPr>
          <p:cNvSpPr/>
          <p:nvPr/>
        </p:nvSpPr>
        <p:spPr>
          <a:xfrm>
            <a:off x="7741871" y="3477653"/>
            <a:ext cx="1649039" cy="779914"/>
          </a:xfrm>
          <a:prstGeom prst="rect">
            <a:avLst/>
          </a:prstGeom>
          <a:solidFill>
            <a:srgbClr val="D1F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Statistical Program Cycle</a:t>
            </a:r>
          </a:p>
        </p:txBody>
      </p:sp>
      <p:sp>
        <p:nvSpPr>
          <p:cNvPr id="8" name="Rectangle 7">
            <a:extLst>
              <a:ext uri="{FF2B5EF4-FFF2-40B4-BE49-F238E27FC236}">
                <a16:creationId xmlns:a16="http://schemas.microsoft.com/office/drawing/2014/main" id="{F9295EAF-ECAA-4059-99BD-62E4C8315046}"/>
              </a:ext>
            </a:extLst>
          </p:cNvPr>
          <p:cNvSpPr/>
          <p:nvPr/>
        </p:nvSpPr>
        <p:spPr>
          <a:xfrm>
            <a:off x="184715" y="3281629"/>
            <a:ext cx="1649039" cy="917909"/>
          </a:xfrm>
          <a:prstGeom prst="rect">
            <a:avLst/>
          </a:prstGeom>
          <a:solidFill>
            <a:srgbClr val="D1F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Statistical Need</a:t>
            </a:r>
          </a:p>
        </p:txBody>
      </p:sp>
      <p:grpSp>
        <p:nvGrpSpPr>
          <p:cNvPr id="9" name="Group 8">
            <a:extLst>
              <a:ext uri="{FF2B5EF4-FFF2-40B4-BE49-F238E27FC236}">
                <a16:creationId xmlns:a16="http://schemas.microsoft.com/office/drawing/2014/main" id="{95F12298-A4F5-4F6E-A9A0-BDEC0F748202}"/>
              </a:ext>
            </a:extLst>
          </p:cNvPr>
          <p:cNvGrpSpPr/>
          <p:nvPr/>
        </p:nvGrpSpPr>
        <p:grpSpPr>
          <a:xfrm>
            <a:off x="1833754" y="3412613"/>
            <a:ext cx="1460849" cy="327971"/>
            <a:chOff x="1885928" y="3332721"/>
            <a:chExt cx="1460849" cy="327971"/>
          </a:xfrm>
        </p:grpSpPr>
        <p:cxnSp>
          <p:nvCxnSpPr>
            <p:cNvPr id="10" name="Straight Arrow Connector 9">
              <a:extLst>
                <a:ext uri="{FF2B5EF4-FFF2-40B4-BE49-F238E27FC236}">
                  <a16:creationId xmlns:a16="http://schemas.microsoft.com/office/drawing/2014/main" id="{6FD37355-9270-4153-97C4-D0C450B4BBE7}"/>
                </a:ext>
              </a:extLst>
            </p:cNvPr>
            <p:cNvCxnSpPr>
              <a:cxnSpLocks/>
              <a:stCxn id="8" idx="3"/>
              <a:endCxn id="28" idx="1"/>
            </p:cNvCxnSpPr>
            <p:nvPr/>
          </p:nvCxnSpPr>
          <p:spPr>
            <a:xfrm flipV="1">
              <a:off x="1885928" y="3660691"/>
              <a:ext cx="785950"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ADD3EC0-70CA-4898-B7AB-22F3D6510538}"/>
                </a:ext>
              </a:extLst>
            </p:cNvPr>
            <p:cNvSpPr txBox="1"/>
            <p:nvPr/>
          </p:nvSpPr>
          <p:spPr>
            <a:xfrm>
              <a:off x="1887093" y="3332721"/>
              <a:ext cx="1459684" cy="323165"/>
            </a:xfrm>
            <a:prstGeom prst="rect">
              <a:avLst/>
            </a:prstGeom>
            <a:noFill/>
          </p:spPr>
          <p:txBody>
            <a:bodyPr wrap="square" rtlCol="0">
              <a:spAutoFit/>
            </a:bodyPr>
            <a:lstStyle/>
            <a:p>
              <a:r>
                <a:rPr lang="en-US" sz="1500" b="1" dirty="0"/>
                <a:t>initiates</a:t>
              </a:r>
              <a:endParaRPr lang="en-GB" sz="1500" b="1" dirty="0"/>
            </a:p>
          </p:txBody>
        </p:sp>
      </p:grpSp>
      <p:sp>
        <p:nvSpPr>
          <p:cNvPr id="17" name="TextBox 16">
            <a:extLst>
              <a:ext uri="{FF2B5EF4-FFF2-40B4-BE49-F238E27FC236}">
                <a16:creationId xmlns:a16="http://schemas.microsoft.com/office/drawing/2014/main" id="{7045DCA9-0CD3-4B9D-A29B-D1B167D35715}"/>
              </a:ext>
            </a:extLst>
          </p:cNvPr>
          <p:cNvSpPr txBox="1"/>
          <p:nvPr/>
        </p:nvSpPr>
        <p:spPr>
          <a:xfrm>
            <a:off x="7109561" y="2864465"/>
            <a:ext cx="809669" cy="323165"/>
          </a:xfrm>
          <a:prstGeom prst="rect">
            <a:avLst/>
          </a:prstGeom>
          <a:noFill/>
        </p:spPr>
        <p:txBody>
          <a:bodyPr wrap="square" rtlCol="0">
            <a:spAutoFit/>
          </a:bodyPr>
          <a:lstStyle/>
          <a:p>
            <a:r>
              <a:rPr lang="en-US" sz="1500" b="1" dirty="0"/>
              <a:t>has</a:t>
            </a:r>
            <a:endParaRPr lang="en-GB" sz="1500" b="1" dirty="0"/>
          </a:p>
        </p:txBody>
      </p:sp>
      <p:sp>
        <p:nvSpPr>
          <p:cNvPr id="28" name="Rectangle 27">
            <a:extLst>
              <a:ext uri="{FF2B5EF4-FFF2-40B4-BE49-F238E27FC236}">
                <a16:creationId xmlns:a16="http://schemas.microsoft.com/office/drawing/2014/main" id="{3DDEA937-090B-4755-B107-918C5BC85E97}"/>
              </a:ext>
            </a:extLst>
          </p:cNvPr>
          <p:cNvSpPr/>
          <p:nvPr/>
        </p:nvSpPr>
        <p:spPr>
          <a:xfrm>
            <a:off x="2619704" y="3350626"/>
            <a:ext cx="1649039" cy="779914"/>
          </a:xfrm>
          <a:prstGeom prst="rect">
            <a:avLst/>
          </a:prstGeom>
          <a:solidFill>
            <a:srgbClr val="D1F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Business Case</a:t>
            </a:r>
          </a:p>
        </p:txBody>
      </p:sp>
      <p:grpSp>
        <p:nvGrpSpPr>
          <p:cNvPr id="33" name="Group 8">
            <a:extLst>
              <a:ext uri="{FF2B5EF4-FFF2-40B4-BE49-F238E27FC236}">
                <a16:creationId xmlns:a16="http://schemas.microsoft.com/office/drawing/2014/main" id="{95F12298-A4F5-4F6E-A9A0-BDEC0F748202}"/>
              </a:ext>
            </a:extLst>
          </p:cNvPr>
          <p:cNvGrpSpPr/>
          <p:nvPr/>
        </p:nvGrpSpPr>
        <p:grpSpPr>
          <a:xfrm>
            <a:off x="3444224" y="2501659"/>
            <a:ext cx="1879434" cy="848967"/>
            <a:chOff x="725032" y="2421767"/>
            <a:chExt cx="1879434" cy="848967"/>
          </a:xfrm>
        </p:grpSpPr>
        <p:cxnSp>
          <p:nvCxnSpPr>
            <p:cNvPr id="34" name="Straight Arrow Connector 9">
              <a:extLst>
                <a:ext uri="{FF2B5EF4-FFF2-40B4-BE49-F238E27FC236}">
                  <a16:creationId xmlns:a16="http://schemas.microsoft.com/office/drawing/2014/main" id="{6FD37355-9270-4153-97C4-D0C450B4BBE7}"/>
                </a:ext>
              </a:extLst>
            </p:cNvPr>
            <p:cNvCxnSpPr>
              <a:cxnSpLocks/>
              <a:stCxn id="28" idx="0"/>
              <a:endCxn id="4" idx="1"/>
            </p:cNvCxnSpPr>
            <p:nvPr/>
          </p:nvCxnSpPr>
          <p:spPr>
            <a:xfrm flipV="1">
              <a:off x="725032" y="2421767"/>
              <a:ext cx="1745426" cy="8489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10">
              <a:extLst>
                <a:ext uri="{FF2B5EF4-FFF2-40B4-BE49-F238E27FC236}">
                  <a16:creationId xmlns:a16="http://schemas.microsoft.com/office/drawing/2014/main" id="{EADD3EC0-70CA-4898-B7AB-22F3D6510538}"/>
                </a:ext>
              </a:extLst>
            </p:cNvPr>
            <p:cNvSpPr txBox="1"/>
            <p:nvPr/>
          </p:nvSpPr>
          <p:spPr>
            <a:xfrm>
              <a:off x="1144782" y="2435327"/>
              <a:ext cx="1459684" cy="323165"/>
            </a:xfrm>
            <a:prstGeom prst="rect">
              <a:avLst/>
            </a:prstGeom>
            <a:noFill/>
          </p:spPr>
          <p:txBody>
            <a:bodyPr wrap="square" rtlCol="0">
              <a:spAutoFit/>
            </a:bodyPr>
            <a:lstStyle/>
            <a:p>
              <a:r>
                <a:rPr lang="en-US" sz="1500" b="1" dirty="0"/>
                <a:t>initiates</a:t>
              </a:r>
              <a:endParaRPr lang="en-GB" sz="1500" b="1" dirty="0"/>
            </a:p>
          </p:txBody>
        </p:sp>
      </p:grpSp>
      <p:cxnSp>
        <p:nvCxnSpPr>
          <p:cNvPr id="50" name="Straight Arrow Connector 9">
            <a:extLst>
              <a:ext uri="{FF2B5EF4-FFF2-40B4-BE49-F238E27FC236}">
                <a16:creationId xmlns:a16="http://schemas.microsoft.com/office/drawing/2014/main" id="{6FD37355-9270-4153-97C4-D0C450B4BBE7}"/>
              </a:ext>
            </a:extLst>
          </p:cNvPr>
          <p:cNvCxnSpPr>
            <a:cxnSpLocks/>
            <a:stCxn id="4" idx="3"/>
            <a:endCxn id="7" idx="0"/>
          </p:cNvCxnSpPr>
          <p:nvPr/>
        </p:nvCxnSpPr>
        <p:spPr>
          <a:xfrm>
            <a:off x="6838689" y="2501659"/>
            <a:ext cx="1727702" cy="97599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9">
            <a:extLst>
              <a:ext uri="{FF2B5EF4-FFF2-40B4-BE49-F238E27FC236}">
                <a16:creationId xmlns:a16="http://schemas.microsoft.com/office/drawing/2014/main" id="{6FD37355-9270-4153-97C4-D0C450B4BBE7}"/>
              </a:ext>
            </a:extLst>
          </p:cNvPr>
          <p:cNvCxnSpPr>
            <a:cxnSpLocks/>
            <a:stCxn id="7" idx="3"/>
            <a:endCxn id="56" idx="1"/>
          </p:cNvCxnSpPr>
          <p:nvPr/>
        </p:nvCxnSpPr>
        <p:spPr>
          <a:xfrm>
            <a:off x="9390910" y="3867610"/>
            <a:ext cx="90318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6">
            <a:extLst>
              <a:ext uri="{FF2B5EF4-FFF2-40B4-BE49-F238E27FC236}">
                <a16:creationId xmlns:a16="http://schemas.microsoft.com/office/drawing/2014/main" id="{9FBDD9EC-CDC4-4E87-A650-58059A78C4CC}"/>
              </a:ext>
            </a:extLst>
          </p:cNvPr>
          <p:cNvSpPr/>
          <p:nvPr/>
        </p:nvSpPr>
        <p:spPr>
          <a:xfrm>
            <a:off x="10294091" y="3477653"/>
            <a:ext cx="1649039" cy="779914"/>
          </a:xfrm>
          <a:prstGeom prst="rect">
            <a:avLst/>
          </a:prstGeom>
          <a:solidFill>
            <a:srgbClr val="D1F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Business Process </a:t>
            </a:r>
          </a:p>
        </p:txBody>
      </p:sp>
      <p:sp>
        <p:nvSpPr>
          <p:cNvPr id="57" name="TextBox 16">
            <a:extLst>
              <a:ext uri="{FF2B5EF4-FFF2-40B4-BE49-F238E27FC236}">
                <a16:creationId xmlns:a16="http://schemas.microsoft.com/office/drawing/2014/main" id="{7045DCA9-0CD3-4B9D-A29B-D1B167D35715}"/>
              </a:ext>
            </a:extLst>
          </p:cNvPr>
          <p:cNvSpPr txBox="1"/>
          <p:nvPr/>
        </p:nvSpPr>
        <p:spPr>
          <a:xfrm>
            <a:off x="9418949" y="3556279"/>
            <a:ext cx="1023956" cy="323165"/>
          </a:xfrm>
          <a:prstGeom prst="rect">
            <a:avLst/>
          </a:prstGeom>
          <a:noFill/>
        </p:spPr>
        <p:txBody>
          <a:bodyPr wrap="square" rtlCol="0">
            <a:spAutoFit/>
          </a:bodyPr>
          <a:lstStyle/>
          <a:p>
            <a:r>
              <a:rPr lang="en-US" sz="1500" b="1" dirty="0"/>
              <a:t>includes</a:t>
            </a:r>
            <a:endParaRPr lang="en-GB" sz="1500" b="1" dirty="0"/>
          </a:p>
        </p:txBody>
      </p:sp>
      <p:sp>
        <p:nvSpPr>
          <p:cNvPr id="58" name="Rectangle 6">
            <a:extLst>
              <a:ext uri="{FF2B5EF4-FFF2-40B4-BE49-F238E27FC236}">
                <a16:creationId xmlns:a16="http://schemas.microsoft.com/office/drawing/2014/main" id="{9FBDD9EC-CDC4-4E87-A650-58059A78C4CC}"/>
              </a:ext>
            </a:extLst>
          </p:cNvPr>
          <p:cNvSpPr/>
          <p:nvPr/>
        </p:nvSpPr>
        <p:spPr>
          <a:xfrm>
            <a:off x="5040837" y="4843605"/>
            <a:ext cx="1649039" cy="779914"/>
          </a:xfrm>
          <a:prstGeom prst="rect">
            <a:avLst/>
          </a:prstGeom>
          <a:solidFill>
            <a:srgbClr val="D1F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Statistical Program Design </a:t>
            </a:r>
          </a:p>
        </p:txBody>
      </p:sp>
      <p:cxnSp>
        <p:nvCxnSpPr>
          <p:cNvPr id="61" name="Straight Arrow Connector 9">
            <a:extLst>
              <a:ext uri="{FF2B5EF4-FFF2-40B4-BE49-F238E27FC236}">
                <a16:creationId xmlns:a16="http://schemas.microsoft.com/office/drawing/2014/main" id="{6FD37355-9270-4153-97C4-D0C450B4BBE7}"/>
              </a:ext>
            </a:extLst>
          </p:cNvPr>
          <p:cNvCxnSpPr>
            <a:cxnSpLocks/>
            <a:stCxn id="7" idx="2"/>
            <a:endCxn id="58" idx="3"/>
          </p:cNvCxnSpPr>
          <p:nvPr/>
        </p:nvCxnSpPr>
        <p:spPr>
          <a:xfrm flipH="1">
            <a:off x="6689876" y="4257567"/>
            <a:ext cx="1876515" cy="9759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16">
            <a:extLst>
              <a:ext uri="{FF2B5EF4-FFF2-40B4-BE49-F238E27FC236}">
                <a16:creationId xmlns:a16="http://schemas.microsoft.com/office/drawing/2014/main" id="{7045DCA9-0CD3-4B9D-A29B-D1B167D35715}"/>
              </a:ext>
            </a:extLst>
          </p:cNvPr>
          <p:cNvSpPr txBox="1"/>
          <p:nvPr/>
        </p:nvSpPr>
        <p:spPr>
          <a:xfrm>
            <a:off x="7546183" y="4745564"/>
            <a:ext cx="1351414" cy="323165"/>
          </a:xfrm>
          <a:prstGeom prst="rect">
            <a:avLst/>
          </a:prstGeom>
          <a:noFill/>
        </p:spPr>
        <p:txBody>
          <a:bodyPr wrap="square" rtlCol="0">
            <a:spAutoFit/>
          </a:bodyPr>
          <a:lstStyle/>
          <a:p>
            <a:r>
              <a:rPr lang="en-US" sz="1500" b="1" dirty="0"/>
              <a:t>performs</a:t>
            </a:r>
            <a:endParaRPr lang="en-GB" sz="1500" b="1" dirty="0"/>
          </a:p>
        </p:txBody>
      </p:sp>
      <p:cxnSp>
        <p:nvCxnSpPr>
          <p:cNvPr id="65" name="Straight Arrow Connector 9">
            <a:extLst>
              <a:ext uri="{FF2B5EF4-FFF2-40B4-BE49-F238E27FC236}">
                <a16:creationId xmlns:a16="http://schemas.microsoft.com/office/drawing/2014/main" id="{6FD37355-9270-4153-97C4-D0C450B4BBE7}"/>
              </a:ext>
            </a:extLst>
          </p:cNvPr>
          <p:cNvCxnSpPr>
            <a:cxnSpLocks/>
            <a:stCxn id="58" idx="1"/>
            <a:endCxn id="28" idx="2"/>
          </p:cNvCxnSpPr>
          <p:nvPr/>
        </p:nvCxnSpPr>
        <p:spPr>
          <a:xfrm flipH="1" flipV="1">
            <a:off x="3444224" y="4130540"/>
            <a:ext cx="1596613" cy="11030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10">
            <a:extLst>
              <a:ext uri="{FF2B5EF4-FFF2-40B4-BE49-F238E27FC236}">
                <a16:creationId xmlns:a16="http://schemas.microsoft.com/office/drawing/2014/main" id="{EADD3EC0-70CA-4898-B7AB-22F3D6510538}"/>
              </a:ext>
            </a:extLst>
          </p:cNvPr>
          <p:cNvSpPr txBox="1"/>
          <p:nvPr/>
        </p:nvSpPr>
        <p:spPr>
          <a:xfrm>
            <a:off x="3054259" y="4848981"/>
            <a:ext cx="1459684" cy="323165"/>
          </a:xfrm>
          <a:prstGeom prst="rect">
            <a:avLst/>
          </a:prstGeom>
          <a:noFill/>
        </p:spPr>
        <p:txBody>
          <a:bodyPr wrap="square" rtlCol="0">
            <a:spAutoFit/>
          </a:bodyPr>
          <a:lstStyle/>
          <a:p>
            <a:r>
              <a:rPr lang="en-US" sz="1500" b="1" dirty="0"/>
              <a:t>Is based on</a:t>
            </a:r>
            <a:endParaRPr lang="en-GB" sz="1500" b="1" dirty="0"/>
          </a:p>
        </p:txBody>
      </p:sp>
      <p:cxnSp>
        <p:nvCxnSpPr>
          <p:cNvPr id="94" name="Straight Arrow Connector 9">
            <a:extLst>
              <a:ext uri="{FF2B5EF4-FFF2-40B4-BE49-F238E27FC236}">
                <a16:creationId xmlns:a16="http://schemas.microsoft.com/office/drawing/2014/main" id="{6FD37355-9270-4153-97C4-D0C450B4BBE7}"/>
              </a:ext>
            </a:extLst>
          </p:cNvPr>
          <p:cNvCxnSpPr>
            <a:cxnSpLocks/>
            <a:stCxn id="4" idx="2"/>
            <a:endCxn id="58" idx="0"/>
          </p:cNvCxnSpPr>
          <p:nvPr/>
        </p:nvCxnSpPr>
        <p:spPr>
          <a:xfrm flipH="1">
            <a:off x="5865357" y="2891616"/>
            <a:ext cx="148813" cy="19519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16">
            <a:extLst>
              <a:ext uri="{FF2B5EF4-FFF2-40B4-BE49-F238E27FC236}">
                <a16:creationId xmlns:a16="http://schemas.microsoft.com/office/drawing/2014/main" id="{7045DCA9-0CD3-4B9D-A29B-D1B167D35715}"/>
              </a:ext>
            </a:extLst>
          </p:cNvPr>
          <p:cNvSpPr txBox="1"/>
          <p:nvPr/>
        </p:nvSpPr>
        <p:spPr>
          <a:xfrm>
            <a:off x="5320738" y="3614667"/>
            <a:ext cx="1351414" cy="323165"/>
          </a:xfrm>
          <a:prstGeom prst="rect">
            <a:avLst/>
          </a:prstGeom>
          <a:noFill/>
        </p:spPr>
        <p:txBody>
          <a:bodyPr wrap="square" rtlCol="0">
            <a:spAutoFit/>
          </a:bodyPr>
          <a:lstStyle/>
          <a:p>
            <a:r>
              <a:rPr lang="en-US" sz="1500" b="1" dirty="0"/>
              <a:t>uses</a:t>
            </a:r>
            <a:endParaRPr lang="en-GB" sz="1500" b="1" dirty="0"/>
          </a:p>
        </p:txBody>
      </p:sp>
    </p:spTree>
    <p:extLst>
      <p:ext uri="{BB962C8B-B14F-4D97-AF65-F5344CB8AC3E}">
        <p14:creationId xmlns:p14="http://schemas.microsoft.com/office/powerpoint/2010/main" val="1429135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A5C8D-5135-45E0-83C9-217FEF388B6A}"/>
              </a:ext>
            </a:extLst>
          </p:cNvPr>
          <p:cNvSpPr>
            <a:spLocks noGrp="1"/>
          </p:cNvSpPr>
          <p:nvPr>
            <p:ph type="title"/>
          </p:nvPr>
        </p:nvSpPr>
        <p:spPr>
          <a:xfrm>
            <a:off x="907190" y="141715"/>
            <a:ext cx="10515600" cy="1325563"/>
          </a:xfrm>
        </p:spPr>
        <p:txBody>
          <a:bodyPr/>
          <a:lstStyle/>
          <a:p>
            <a:r>
              <a:rPr lang="en-US" dirty="0"/>
              <a:t>Statistical Need</a:t>
            </a:r>
          </a:p>
        </p:txBody>
      </p:sp>
      <p:sp>
        <p:nvSpPr>
          <p:cNvPr id="3" name="Content Placeholder 2">
            <a:extLst>
              <a:ext uri="{FF2B5EF4-FFF2-40B4-BE49-F238E27FC236}">
                <a16:creationId xmlns:a16="http://schemas.microsoft.com/office/drawing/2014/main" id="{CB0BDA27-18C9-4773-B7CF-82CC18AA382F}"/>
              </a:ext>
            </a:extLst>
          </p:cNvPr>
          <p:cNvSpPr>
            <a:spLocks noGrp="1"/>
          </p:cNvSpPr>
          <p:nvPr>
            <p:ph idx="1"/>
          </p:nvPr>
        </p:nvSpPr>
        <p:spPr>
          <a:xfrm>
            <a:off x="393354" y="1158359"/>
            <a:ext cx="11543271" cy="5353652"/>
          </a:xfrm>
        </p:spPr>
        <p:txBody>
          <a:bodyPr>
            <a:noAutofit/>
          </a:bodyPr>
          <a:lstStyle/>
          <a:p>
            <a:pPr marL="0" indent="0">
              <a:lnSpc>
                <a:spcPct val="100000"/>
              </a:lnSpc>
              <a:spcBef>
                <a:spcPts val="600"/>
              </a:spcBef>
              <a:spcAft>
                <a:spcPts val="1200"/>
              </a:spcAft>
              <a:buNone/>
            </a:pPr>
            <a:r>
              <a:rPr lang="en-US" sz="2100" dirty="0"/>
              <a:t>A requirement, request or other notification that will be considered by an organization. A </a:t>
            </a:r>
            <a:r>
              <a:rPr lang="en-US" sz="2100" i="1" dirty="0"/>
              <a:t>Statistical Need </a:t>
            </a:r>
            <a:r>
              <a:rPr lang="en-US" sz="2100" dirty="0"/>
              <a:t>does not necessarily have structure or format - it is a 'raw' need as received by the organization. A </a:t>
            </a:r>
            <a:r>
              <a:rPr lang="en-US" sz="2100" i="1" dirty="0"/>
              <a:t>Statistical Need </a:t>
            </a:r>
            <a:r>
              <a:rPr lang="en-US" sz="2100" dirty="0"/>
              <a:t>may be of a variety of types including </a:t>
            </a:r>
            <a:r>
              <a:rPr lang="en-US" sz="2100" i="1" dirty="0"/>
              <a:t>Environmental Change </a:t>
            </a:r>
            <a:r>
              <a:rPr lang="en-US" sz="2100" dirty="0"/>
              <a:t>or </a:t>
            </a:r>
            <a:r>
              <a:rPr lang="en-US" sz="2100" i="1" dirty="0"/>
              <a:t>Information Request</a:t>
            </a:r>
            <a:r>
              <a:rPr lang="en-US" sz="2100" dirty="0"/>
              <a:t>.</a:t>
            </a:r>
          </a:p>
          <a:p>
            <a:pPr marL="0" indent="0">
              <a:lnSpc>
                <a:spcPct val="100000"/>
              </a:lnSpc>
              <a:spcBef>
                <a:spcPts val="600"/>
              </a:spcBef>
              <a:buNone/>
            </a:pPr>
            <a:r>
              <a:rPr lang="en-US" sz="2100" b="1" dirty="0"/>
              <a:t>Explanatory text</a:t>
            </a:r>
            <a:r>
              <a:rPr lang="en-US" sz="2100" dirty="0"/>
              <a:t>: The </a:t>
            </a:r>
            <a:r>
              <a:rPr lang="en-US" sz="2100" i="1" dirty="0"/>
              <a:t>Statistical N</a:t>
            </a:r>
            <a:r>
              <a:rPr lang="en-US" sz="2100" dirty="0"/>
              <a:t>eed is a </a:t>
            </a:r>
            <a:r>
              <a:rPr lang="en-US" sz="2100" b="1" dirty="0"/>
              <a:t>proposed or imposed requirement</a:t>
            </a:r>
            <a:r>
              <a:rPr lang="en-US" sz="2100" dirty="0"/>
              <a:t>, request or other notification as it has been </a:t>
            </a:r>
            <a:r>
              <a:rPr lang="en-US" sz="2100" b="1" dirty="0"/>
              <a:t>received by an organization</a:t>
            </a:r>
            <a:r>
              <a:rPr lang="en-US" sz="2100" dirty="0"/>
              <a:t>. A </a:t>
            </a:r>
            <a:r>
              <a:rPr lang="en-US" sz="2100" i="1" dirty="0"/>
              <a:t>Statistical Need </a:t>
            </a:r>
            <a:r>
              <a:rPr lang="en-US" sz="2100" dirty="0"/>
              <a:t>is a raw expression of a requirement, and is not necessarily well-defined. A related object - </a:t>
            </a:r>
            <a:r>
              <a:rPr lang="en-US" sz="2100" i="1" dirty="0"/>
              <a:t>Change Definition </a:t>
            </a:r>
            <a:r>
              <a:rPr lang="en-US" sz="2100" dirty="0"/>
              <a:t>- is created when a </a:t>
            </a:r>
            <a:r>
              <a:rPr lang="en-US" sz="2100" i="1" dirty="0"/>
              <a:t>Statistical Need </a:t>
            </a:r>
            <a:r>
              <a:rPr lang="en-US" sz="2100" dirty="0"/>
              <a:t>is analyzed by an organization. </a:t>
            </a:r>
            <a:r>
              <a:rPr lang="en-US" sz="2100" i="1" dirty="0"/>
              <a:t>Change Definition </a:t>
            </a:r>
            <a:r>
              <a:rPr lang="en-US" sz="2100" dirty="0"/>
              <a:t>expresses the raw need in well-defined, structured terms.  Once a </a:t>
            </a:r>
            <a:r>
              <a:rPr lang="en-US" sz="2100" i="1" dirty="0"/>
              <a:t>Statistical Need </a:t>
            </a:r>
            <a:r>
              <a:rPr lang="en-US" sz="2100" dirty="0"/>
              <a:t>has been received, the first step is to do the conceptual work to establish what it is we are trying to measure. The final output of this conceptual work is the </a:t>
            </a:r>
            <a:r>
              <a:rPr lang="en-US" sz="2100" i="1" dirty="0"/>
              <a:t>Change Definition</a:t>
            </a:r>
            <a:r>
              <a:rPr lang="en-US" sz="2100" dirty="0"/>
              <a:t>. In some cases, the </a:t>
            </a:r>
            <a:r>
              <a:rPr lang="en-US" sz="2100" i="1" dirty="0"/>
              <a:t>Statistical Need </a:t>
            </a:r>
            <a:r>
              <a:rPr lang="en-US" sz="2100" dirty="0"/>
              <a:t>can result from the </a:t>
            </a:r>
            <a:r>
              <a:rPr lang="en-US" sz="2100" i="1" dirty="0"/>
              <a:t>Assessment</a:t>
            </a:r>
            <a:r>
              <a:rPr lang="en-US" sz="2100" dirty="0"/>
              <a:t> of the quality, efficiency, etc. of an existing process.</a:t>
            </a:r>
          </a:p>
          <a:p>
            <a:pPr marL="0" indent="0">
              <a:lnSpc>
                <a:spcPct val="100000"/>
              </a:lnSpc>
              <a:spcBef>
                <a:spcPts val="600"/>
              </a:spcBef>
              <a:buNone/>
            </a:pPr>
            <a:r>
              <a:rPr lang="en-US" sz="2100" b="1" dirty="0">
                <a:solidFill>
                  <a:schemeClr val="accent1"/>
                </a:solidFill>
              </a:rPr>
              <a:t>Example</a:t>
            </a:r>
            <a:r>
              <a:rPr lang="en-US" sz="2100" dirty="0">
                <a:solidFill>
                  <a:schemeClr val="accent1"/>
                </a:solidFill>
              </a:rPr>
              <a:t>: A </a:t>
            </a:r>
            <a:r>
              <a:rPr lang="en-US" sz="2100" b="1" dirty="0">
                <a:solidFill>
                  <a:schemeClr val="accent1"/>
                </a:solidFill>
              </a:rPr>
              <a:t>EU Regulation </a:t>
            </a:r>
            <a:r>
              <a:rPr lang="en-US" sz="2100" dirty="0">
                <a:solidFill>
                  <a:schemeClr val="accent1"/>
                </a:solidFill>
              </a:rPr>
              <a:t>is a </a:t>
            </a:r>
            <a:r>
              <a:rPr lang="en-US" sz="2100" i="1" dirty="0">
                <a:solidFill>
                  <a:schemeClr val="accent1"/>
                </a:solidFill>
              </a:rPr>
              <a:t>Statistical Need e.g. </a:t>
            </a:r>
            <a:r>
              <a:rPr lang="en-US" sz="2100" dirty="0">
                <a:solidFill>
                  <a:schemeClr val="accent1"/>
                </a:solidFill>
              </a:rPr>
              <a:t>COMMISSION REGULATION (EU) No 41/2013 of 19 February 2013 implementing Regulation (EC) No 1338/2008 of the European Parliament and of the Council on Community statistics on public health and health and safety at work, as regards statistics based on the European Health Interview Survey (EHIS)</a:t>
            </a:r>
          </a:p>
          <a:p>
            <a:pPr marL="0" indent="0">
              <a:lnSpc>
                <a:spcPct val="100000"/>
              </a:lnSpc>
              <a:spcBef>
                <a:spcPts val="600"/>
              </a:spcBef>
              <a:buNone/>
            </a:pPr>
            <a:endParaRPr lang="en-GB" sz="2100" i="1" dirty="0">
              <a:solidFill>
                <a:schemeClr val="accent1"/>
              </a:solidFill>
            </a:endParaRPr>
          </a:p>
        </p:txBody>
      </p:sp>
    </p:spTree>
    <p:extLst>
      <p:ext uri="{BB962C8B-B14F-4D97-AF65-F5344CB8AC3E}">
        <p14:creationId xmlns:p14="http://schemas.microsoft.com/office/powerpoint/2010/main" val="190531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A5C8D-5135-45E0-83C9-217FEF388B6A}"/>
              </a:ext>
            </a:extLst>
          </p:cNvPr>
          <p:cNvSpPr>
            <a:spLocks noGrp="1"/>
          </p:cNvSpPr>
          <p:nvPr>
            <p:ph type="title"/>
          </p:nvPr>
        </p:nvSpPr>
        <p:spPr>
          <a:xfrm>
            <a:off x="907190" y="141715"/>
            <a:ext cx="10515600" cy="1325563"/>
          </a:xfrm>
        </p:spPr>
        <p:txBody>
          <a:bodyPr/>
          <a:lstStyle/>
          <a:p>
            <a:r>
              <a:rPr lang="en-US" dirty="0"/>
              <a:t>Business Case</a:t>
            </a:r>
          </a:p>
        </p:txBody>
      </p:sp>
      <p:sp>
        <p:nvSpPr>
          <p:cNvPr id="3" name="Content Placeholder 2">
            <a:extLst>
              <a:ext uri="{FF2B5EF4-FFF2-40B4-BE49-F238E27FC236}">
                <a16:creationId xmlns:a16="http://schemas.microsoft.com/office/drawing/2014/main" id="{CB0BDA27-18C9-4773-B7CF-82CC18AA382F}"/>
              </a:ext>
            </a:extLst>
          </p:cNvPr>
          <p:cNvSpPr>
            <a:spLocks noGrp="1"/>
          </p:cNvSpPr>
          <p:nvPr>
            <p:ph idx="1"/>
          </p:nvPr>
        </p:nvSpPr>
        <p:spPr>
          <a:xfrm>
            <a:off x="393354" y="1158359"/>
            <a:ext cx="11543271" cy="5032375"/>
          </a:xfrm>
        </p:spPr>
        <p:txBody>
          <a:bodyPr>
            <a:noAutofit/>
          </a:bodyPr>
          <a:lstStyle/>
          <a:p>
            <a:pPr marL="0" indent="0">
              <a:lnSpc>
                <a:spcPct val="100000"/>
              </a:lnSpc>
              <a:spcBef>
                <a:spcPts val="600"/>
              </a:spcBef>
              <a:spcAft>
                <a:spcPts val="1200"/>
              </a:spcAft>
              <a:buNone/>
            </a:pPr>
            <a:r>
              <a:rPr lang="en-US" sz="2400" dirty="0"/>
              <a:t>A proposal for a body of work that will deliver outputs designed to achieve outcomes. A Business Case will provide the reasoning for undertaking a Statistical Support Program to initiate a new Statistical Program Design for an existing Statistical Program, or an entirely new Statistical Program, as well as the details of the change proposed.</a:t>
            </a:r>
          </a:p>
          <a:p>
            <a:pPr marL="0" indent="0">
              <a:lnSpc>
                <a:spcPct val="100000"/>
              </a:lnSpc>
              <a:spcBef>
                <a:spcPts val="600"/>
              </a:spcBef>
              <a:spcAft>
                <a:spcPts val="1200"/>
              </a:spcAft>
              <a:buNone/>
            </a:pPr>
            <a:r>
              <a:rPr lang="en-US" sz="2400" b="1" dirty="0"/>
              <a:t>Explanatory text</a:t>
            </a:r>
            <a:r>
              <a:rPr lang="en-US" sz="2400" dirty="0"/>
              <a:t>: A Business Case is produced as a result of a detailed consideration of a Change Definition. It sets out a plan for how the change described by the Change Definition can be achieved. A Business Case usually comprises various evaluations. The Business Case will specify the stakeholders that are impacted by the Statistical Need or by the different solutions that are required to implement </a:t>
            </a:r>
          </a:p>
          <a:p>
            <a:pPr marL="0" indent="0">
              <a:lnSpc>
                <a:spcPct val="100000"/>
              </a:lnSpc>
              <a:spcBef>
                <a:spcPts val="600"/>
              </a:spcBef>
              <a:spcAft>
                <a:spcPts val="1200"/>
              </a:spcAft>
              <a:buNone/>
            </a:pPr>
            <a:r>
              <a:rPr lang="en-US" sz="2400" b="1" dirty="0">
                <a:solidFill>
                  <a:schemeClr val="accent1"/>
                </a:solidFill>
              </a:rPr>
              <a:t>Example</a:t>
            </a:r>
            <a:r>
              <a:rPr lang="en-US" sz="2400" dirty="0">
                <a:solidFill>
                  <a:schemeClr val="accent1"/>
                </a:solidFill>
              </a:rPr>
              <a:t>: A </a:t>
            </a:r>
            <a:r>
              <a:rPr lang="en-US" sz="2400" b="1" dirty="0">
                <a:solidFill>
                  <a:schemeClr val="accent1"/>
                </a:solidFill>
              </a:rPr>
              <a:t>document proposing to launch a new survey </a:t>
            </a:r>
            <a:r>
              <a:rPr lang="en-US" sz="2400" dirty="0">
                <a:solidFill>
                  <a:schemeClr val="accent1"/>
                </a:solidFill>
              </a:rPr>
              <a:t>to implement the EU Regulation </a:t>
            </a:r>
            <a:endParaRPr lang="en-GB" sz="2400" dirty="0">
              <a:solidFill>
                <a:schemeClr val="accent1"/>
              </a:solidFill>
            </a:endParaRPr>
          </a:p>
        </p:txBody>
      </p:sp>
    </p:spTree>
    <p:extLst>
      <p:ext uri="{BB962C8B-B14F-4D97-AF65-F5344CB8AC3E}">
        <p14:creationId xmlns:p14="http://schemas.microsoft.com/office/powerpoint/2010/main" val="3726501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A5C8D-5135-45E0-83C9-217FEF388B6A}"/>
              </a:ext>
            </a:extLst>
          </p:cNvPr>
          <p:cNvSpPr>
            <a:spLocks noGrp="1"/>
          </p:cNvSpPr>
          <p:nvPr>
            <p:ph type="title"/>
          </p:nvPr>
        </p:nvSpPr>
        <p:spPr>
          <a:xfrm>
            <a:off x="907189" y="141715"/>
            <a:ext cx="10515600" cy="1325563"/>
          </a:xfrm>
        </p:spPr>
        <p:txBody>
          <a:bodyPr/>
          <a:lstStyle/>
          <a:p>
            <a:r>
              <a:rPr lang="en-US" dirty="0"/>
              <a:t>Statistical Program</a:t>
            </a:r>
          </a:p>
        </p:txBody>
      </p:sp>
      <p:sp>
        <p:nvSpPr>
          <p:cNvPr id="3" name="Content Placeholder 2">
            <a:extLst>
              <a:ext uri="{FF2B5EF4-FFF2-40B4-BE49-F238E27FC236}">
                <a16:creationId xmlns:a16="http://schemas.microsoft.com/office/drawing/2014/main" id="{CB0BDA27-18C9-4773-B7CF-82CC18AA382F}"/>
              </a:ext>
            </a:extLst>
          </p:cNvPr>
          <p:cNvSpPr>
            <a:spLocks noGrp="1"/>
          </p:cNvSpPr>
          <p:nvPr>
            <p:ph idx="1"/>
          </p:nvPr>
        </p:nvSpPr>
        <p:spPr>
          <a:xfrm>
            <a:off x="393353" y="1207786"/>
            <a:ext cx="11543271" cy="5032375"/>
          </a:xfrm>
        </p:spPr>
        <p:txBody>
          <a:bodyPr>
            <a:noAutofit/>
          </a:bodyPr>
          <a:lstStyle/>
          <a:p>
            <a:pPr marL="0" indent="0">
              <a:lnSpc>
                <a:spcPct val="100000"/>
              </a:lnSpc>
              <a:spcBef>
                <a:spcPts val="600"/>
              </a:spcBef>
              <a:spcAft>
                <a:spcPts val="1200"/>
              </a:spcAft>
              <a:buNone/>
            </a:pPr>
            <a:r>
              <a:rPr lang="en-US" sz="2200" dirty="0"/>
              <a:t>A set of activities, which may be repeated, that describes the purpose and context of a set of </a:t>
            </a:r>
            <a:r>
              <a:rPr lang="en-US" sz="2200" i="1" dirty="0"/>
              <a:t>Business Process </a:t>
            </a:r>
            <a:r>
              <a:rPr lang="en-US" sz="2200" dirty="0"/>
              <a:t>within the context of the relevant </a:t>
            </a:r>
            <a:r>
              <a:rPr lang="en-US" sz="2200" i="1" dirty="0"/>
              <a:t>Statistical Program Cycles</a:t>
            </a:r>
            <a:r>
              <a:rPr lang="en-US" sz="2200" dirty="0"/>
              <a:t>.</a:t>
            </a:r>
          </a:p>
          <a:p>
            <a:pPr marL="0" indent="0">
              <a:lnSpc>
                <a:spcPct val="100000"/>
              </a:lnSpc>
              <a:spcBef>
                <a:spcPts val="600"/>
              </a:spcBef>
              <a:spcAft>
                <a:spcPts val="1200"/>
              </a:spcAft>
              <a:buNone/>
            </a:pPr>
            <a:r>
              <a:rPr lang="en-US" sz="2200" b="1" dirty="0"/>
              <a:t>Explanatory text</a:t>
            </a:r>
            <a:r>
              <a:rPr lang="en-US" sz="2200" dirty="0"/>
              <a:t>: The </a:t>
            </a:r>
            <a:r>
              <a:rPr lang="en-US" sz="2200" i="1" dirty="0"/>
              <a:t>Statistical Program </a:t>
            </a:r>
            <a:r>
              <a:rPr lang="en-US" sz="2200" dirty="0"/>
              <a:t>is one of a family of objects that provide the environmental context in which activities to produce statistics within a statistical organization are conducted. </a:t>
            </a:r>
            <a:r>
              <a:rPr lang="en-US" sz="2200" i="1" dirty="0"/>
              <a:t>Statistical Program </a:t>
            </a:r>
            <a:r>
              <a:rPr lang="en-US" sz="2200" dirty="0"/>
              <a:t>is the top level object that describes the purpose and objectives of a set of activities. </a:t>
            </a:r>
            <a:r>
              <a:rPr lang="en-US" sz="2200" i="1" dirty="0"/>
              <a:t>Statistical Program </a:t>
            </a:r>
            <a:r>
              <a:rPr lang="en-US" sz="2200" dirty="0"/>
              <a:t>will usually correspond to an ongoing activity such as a survey or output series. Some examples of </a:t>
            </a:r>
            <a:r>
              <a:rPr lang="en-US" sz="2200" i="1" dirty="0"/>
              <a:t>Statistical Program </a:t>
            </a:r>
            <a:r>
              <a:rPr lang="en-US" sz="2200" dirty="0"/>
              <a:t>are:  </a:t>
            </a:r>
            <a:r>
              <a:rPr lang="en-US" sz="2200" dirty="0" err="1"/>
              <a:t>Labour</a:t>
            </a:r>
            <a:r>
              <a:rPr lang="en-US" sz="2200" dirty="0"/>
              <a:t> Force Survey - Multipurpose Household Survey - National Accounts - Demography - Overseas Arrivals and Departures </a:t>
            </a:r>
          </a:p>
          <a:p>
            <a:pPr marL="0" indent="0">
              <a:lnSpc>
                <a:spcPct val="100000"/>
              </a:lnSpc>
              <a:spcBef>
                <a:spcPts val="600"/>
              </a:spcBef>
              <a:spcAft>
                <a:spcPts val="1200"/>
              </a:spcAft>
              <a:buNone/>
            </a:pPr>
            <a:r>
              <a:rPr lang="en-US" sz="2200" dirty="0"/>
              <a:t>Related to the </a:t>
            </a:r>
            <a:r>
              <a:rPr lang="en-US" sz="2200" i="1" dirty="0"/>
              <a:t>Statistical Program </a:t>
            </a:r>
            <a:r>
              <a:rPr lang="en-US" sz="2200" dirty="0"/>
              <a:t>object there are </a:t>
            </a:r>
            <a:r>
              <a:rPr lang="en-US" sz="2200" i="1" dirty="0"/>
              <a:t>Statistical Program Design </a:t>
            </a:r>
            <a:r>
              <a:rPr lang="en-US" sz="2200" dirty="0"/>
              <a:t>and </a:t>
            </a:r>
            <a:r>
              <a:rPr lang="en-US" sz="2200" i="1" dirty="0"/>
              <a:t>Statistical Program Cycle </a:t>
            </a:r>
            <a:r>
              <a:rPr lang="en-US" sz="2200" dirty="0"/>
              <a:t>objects that hold the detailed information about the design and conduct of the </a:t>
            </a:r>
            <a:r>
              <a:rPr lang="en-US" sz="2200" i="1" dirty="0"/>
              <a:t>Business Process</a:t>
            </a:r>
            <a:r>
              <a:rPr lang="en-US" sz="2200" dirty="0"/>
              <a:t>. </a:t>
            </a:r>
          </a:p>
          <a:p>
            <a:pPr marL="0" indent="0">
              <a:lnSpc>
                <a:spcPct val="100000"/>
              </a:lnSpc>
              <a:spcBef>
                <a:spcPts val="600"/>
              </a:spcBef>
              <a:buNone/>
            </a:pPr>
            <a:r>
              <a:rPr lang="en-US" sz="2200" b="1" dirty="0">
                <a:solidFill>
                  <a:schemeClr val="accent1"/>
                </a:solidFill>
              </a:rPr>
              <a:t>Example</a:t>
            </a:r>
            <a:r>
              <a:rPr lang="en-US" sz="2200" dirty="0">
                <a:solidFill>
                  <a:schemeClr val="accent1"/>
                </a:solidFill>
              </a:rPr>
              <a:t>: the </a:t>
            </a:r>
            <a:r>
              <a:rPr lang="en-US" sz="2400" dirty="0">
                <a:solidFill>
                  <a:schemeClr val="accent1"/>
                </a:solidFill>
              </a:rPr>
              <a:t>European Health Interview Survey (EHIS)</a:t>
            </a:r>
          </a:p>
        </p:txBody>
      </p:sp>
    </p:spTree>
    <p:extLst>
      <p:ext uri="{BB962C8B-B14F-4D97-AF65-F5344CB8AC3E}">
        <p14:creationId xmlns:p14="http://schemas.microsoft.com/office/powerpoint/2010/main" val="639127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A5C8D-5135-45E0-83C9-217FEF388B6A}"/>
              </a:ext>
            </a:extLst>
          </p:cNvPr>
          <p:cNvSpPr>
            <a:spLocks noGrp="1"/>
          </p:cNvSpPr>
          <p:nvPr>
            <p:ph type="title"/>
          </p:nvPr>
        </p:nvSpPr>
        <p:spPr>
          <a:xfrm>
            <a:off x="907189" y="141715"/>
            <a:ext cx="10515600" cy="1325563"/>
          </a:xfrm>
        </p:spPr>
        <p:txBody>
          <a:bodyPr/>
          <a:lstStyle/>
          <a:p>
            <a:r>
              <a:rPr lang="en-US" dirty="0"/>
              <a:t>Statistical Program Design</a:t>
            </a:r>
          </a:p>
        </p:txBody>
      </p:sp>
      <p:sp>
        <p:nvSpPr>
          <p:cNvPr id="3" name="Content Placeholder 2">
            <a:extLst>
              <a:ext uri="{FF2B5EF4-FFF2-40B4-BE49-F238E27FC236}">
                <a16:creationId xmlns:a16="http://schemas.microsoft.com/office/drawing/2014/main" id="{CB0BDA27-18C9-4773-B7CF-82CC18AA382F}"/>
              </a:ext>
            </a:extLst>
          </p:cNvPr>
          <p:cNvSpPr>
            <a:spLocks noGrp="1"/>
          </p:cNvSpPr>
          <p:nvPr>
            <p:ph idx="1"/>
          </p:nvPr>
        </p:nvSpPr>
        <p:spPr>
          <a:xfrm>
            <a:off x="516920" y="1170716"/>
            <a:ext cx="11543271" cy="5032375"/>
          </a:xfrm>
        </p:spPr>
        <p:txBody>
          <a:bodyPr>
            <a:noAutofit/>
          </a:bodyPr>
          <a:lstStyle/>
          <a:p>
            <a:pPr marL="0" indent="0">
              <a:lnSpc>
                <a:spcPct val="100000"/>
              </a:lnSpc>
              <a:spcBef>
                <a:spcPts val="600"/>
              </a:spcBef>
              <a:spcAft>
                <a:spcPts val="1200"/>
              </a:spcAft>
              <a:buNone/>
            </a:pPr>
            <a:r>
              <a:rPr lang="en-US" sz="2150" dirty="0"/>
              <a:t>The specification of the resources required, processes used and description of relevant methodological information about the set of activities undertaken to investigate characteristics of a given </a:t>
            </a:r>
            <a:r>
              <a:rPr lang="en-US" sz="2150" i="1" dirty="0"/>
              <a:t>Population</a:t>
            </a:r>
            <a:r>
              <a:rPr lang="en-US" sz="2150" dirty="0"/>
              <a:t>.</a:t>
            </a:r>
          </a:p>
          <a:p>
            <a:pPr marL="0" indent="0">
              <a:lnSpc>
                <a:spcPct val="100000"/>
              </a:lnSpc>
              <a:spcBef>
                <a:spcPts val="600"/>
              </a:spcBef>
              <a:spcAft>
                <a:spcPts val="1200"/>
              </a:spcAft>
              <a:buNone/>
            </a:pPr>
            <a:r>
              <a:rPr lang="en-US" sz="2150" b="1" dirty="0"/>
              <a:t>Explanatory text</a:t>
            </a:r>
            <a:r>
              <a:rPr lang="en-US" sz="2150" dirty="0"/>
              <a:t>: The </a:t>
            </a:r>
            <a:r>
              <a:rPr lang="en-US" sz="2150" i="1" dirty="0"/>
              <a:t>Statistical Program Design </a:t>
            </a:r>
            <a:r>
              <a:rPr lang="en-US" sz="2150" dirty="0"/>
              <a:t>is a series of objects that provide the operational context in which a set of </a:t>
            </a:r>
            <a:r>
              <a:rPr lang="en-US" sz="2150" i="1" dirty="0"/>
              <a:t>Business Processes </a:t>
            </a:r>
            <a:r>
              <a:rPr lang="en-US" sz="2150" dirty="0"/>
              <a:t>is conducted. </a:t>
            </a:r>
          </a:p>
          <a:p>
            <a:pPr marL="0" indent="0">
              <a:lnSpc>
                <a:spcPct val="100000"/>
              </a:lnSpc>
              <a:spcBef>
                <a:spcPts val="600"/>
              </a:spcBef>
              <a:spcAft>
                <a:spcPts val="1200"/>
              </a:spcAft>
              <a:buNone/>
            </a:pPr>
            <a:r>
              <a:rPr lang="en-US" sz="2150" dirty="0"/>
              <a:t>A simple example is where a </a:t>
            </a:r>
            <a:r>
              <a:rPr lang="en-US" sz="2150" i="1" dirty="0"/>
              <a:t>Statistical Program </a:t>
            </a:r>
            <a:r>
              <a:rPr lang="en-US" sz="2150" dirty="0"/>
              <a:t>relates to a single survey, for example, the </a:t>
            </a:r>
            <a:r>
              <a:rPr lang="en-US" sz="2150" dirty="0" err="1"/>
              <a:t>Labour</a:t>
            </a:r>
            <a:r>
              <a:rPr lang="en-US" sz="2150" dirty="0"/>
              <a:t> Force Survey. The </a:t>
            </a:r>
            <a:r>
              <a:rPr lang="en-US" sz="2150" i="1" dirty="0"/>
              <a:t>Statistical Program </a:t>
            </a:r>
            <a:r>
              <a:rPr lang="en-US" sz="2150" dirty="0"/>
              <a:t>will have a series of </a:t>
            </a:r>
            <a:r>
              <a:rPr lang="en-US" sz="2150" i="1" dirty="0"/>
              <a:t>Statistical Program Design </a:t>
            </a:r>
            <a:r>
              <a:rPr lang="en-US" sz="2150" dirty="0"/>
              <a:t>objects that describe the methodology and design used throughout the life of the survey. When a methodological change is made to the survey, a new Statistical Program Design is created to record the details of the new design.</a:t>
            </a:r>
          </a:p>
          <a:p>
            <a:pPr marL="0" indent="0">
              <a:lnSpc>
                <a:spcPct val="100000"/>
              </a:lnSpc>
              <a:spcBef>
                <a:spcPts val="600"/>
              </a:spcBef>
              <a:spcAft>
                <a:spcPts val="1200"/>
              </a:spcAft>
              <a:buNone/>
            </a:pPr>
            <a:r>
              <a:rPr lang="en-US" sz="2150" b="1" dirty="0">
                <a:solidFill>
                  <a:schemeClr val="accent1"/>
                </a:solidFill>
              </a:rPr>
              <a:t>Example</a:t>
            </a:r>
            <a:r>
              <a:rPr lang="en-US" sz="2150" dirty="0">
                <a:solidFill>
                  <a:schemeClr val="accent1"/>
                </a:solidFill>
              </a:rPr>
              <a:t>: the description of the sampling design adopted by the European Health Interview Survey (EHIS), e.g. Two-stage element sampling with stratification of primary sampling units with municipalities as primary sampling units and households as elementary units…</a:t>
            </a:r>
          </a:p>
        </p:txBody>
      </p:sp>
    </p:spTree>
    <p:extLst>
      <p:ext uri="{BB962C8B-B14F-4D97-AF65-F5344CB8AC3E}">
        <p14:creationId xmlns:p14="http://schemas.microsoft.com/office/powerpoint/2010/main" val="2774029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A5C8D-5135-45E0-83C9-217FEF388B6A}"/>
              </a:ext>
            </a:extLst>
          </p:cNvPr>
          <p:cNvSpPr>
            <a:spLocks noGrp="1"/>
          </p:cNvSpPr>
          <p:nvPr>
            <p:ph type="title"/>
          </p:nvPr>
        </p:nvSpPr>
        <p:spPr>
          <a:xfrm>
            <a:off x="907189" y="141715"/>
            <a:ext cx="10515600" cy="1325563"/>
          </a:xfrm>
        </p:spPr>
        <p:txBody>
          <a:bodyPr/>
          <a:lstStyle/>
          <a:p>
            <a:r>
              <a:rPr lang="en-US" dirty="0"/>
              <a:t>Statistical Program Cycle</a:t>
            </a:r>
          </a:p>
        </p:txBody>
      </p:sp>
      <p:sp>
        <p:nvSpPr>
          <p:cNvPr id="3" name="Content Placeholder 2">
            <a:extLst>
              <a:ext uri="{FF2B5EF4-FFF2-40B4-BE49-F238E27FC236}">
                <a16:creationId xmlns:a16="http://schemas.microsoft.com/office/drawing/2014/main" id="{CB0BDA27-18C9-4773-B7CF-82CC18AA382F}"/>
              </a:ext>
            </a:extLst>
          </p:cNvPr>
          <p:cNvSpPr>
            <a:spLocks noGrp="1"/>
          </p:cNvSpPr>
          <p:nvPr>
            <p:ph idx="1"/>
          </p:nvPr>
        </p:nvSpPr>
        <p:spPr>
          <a:xfrm>
            <a:off x="516920" y="1170716"/>
            <a:ext cx="11543271" cy="5032375"/>
          </a:xfrm>
        </p:spPr>
        <p:txBody>
          <a:bodyPr>
            <a:noAutofit/>
          </a:bodyPr>
          <a:lstStyle/>
          <a:p>
            <a:pPr marL="0" indent="0">
              <a:lnSpc>
                <a:spcPct val="100000"/>
              </a:lnSpc>
              <a:spcBef>
                <a:spcPts val="600"/>
              </a:spcBef>
              <a:spcAft>
                <a:spcPts val="1200"/>
              </a:spcAft>
              <a:buNone/>
            </a:pPr>
            <a:r>
              <a:rPr lang="en-US" sz="2400" dirty="0"/>
              <a:t>A set of activities to investigate characteristics of a given </a:t>
            </a:r>
            <a:r>
              <a:rPr lang="en-US" sz="2400" i="1" dirty="0"/>
              <a:t>Population</a:t>
            </a:r>
            <a:r>
              <a:rPr lang="en-US" sz="2400" dirty="0"/>
              <a:t> for a particular reference period.</a:t>
            </a:r>
          </a:p>
          <a:p>
            <a:pPr marL="0" indent="0">
              <a:lnSpc>
                <a:spcPct val="100000"/>
              </a:lnSpc>
              <a:spcBef>
                <a:spcPts val="600"/>
              </a:spcBef>
              <a:spcAft>
                <a:spcPts val="1200"/>
              </a:spcAft>
              <a:buNone/>
            </a:pPr>
            <a:r>
              <a:rPr lang="en-US" sz="2150" b="1" dirty="0"/>
              <a:t>Explanatory text</a:t>
            </a:r>
            <a:r>
              <a:rPr lang="en-US" sz="2150" dirty="0"/>
              <a:t>: A </a:t>
            </a:r>
            <a:r>
              <a:rPr lang="en-US" sz="2150" i="1" dirty="0"/>
              <a:t>Statistical Program Cycle </a:t>
            </a:r>
            <a:r>
              <a:rPr lang="en-US" sz="2150" dirty="0"/>
              <a:t>documents the execution of an iteration of a </a:t>
            </a:r>
            <a:r>
              <a:rPr lang="en-US" sz="2150" i="1" dirty="0"/>
              <a:t>Statistical Program</a:t>
            </a:r>
            <a:r>
              <a:rPr lang="en-US" sz="2150" dirty="0"/>
              <a:t> according to the associated </a:t>
            </a:r>
            <a:r>
              <a:rPr lang="en-US" sz="2150" i="1" dirty="0"/>
              <a:t>Statistical Program Design </a:t>
            </a:r>
            <a:r>
              <a:rPr lang="en-US" sz="2150" dirty="0"/>
              <a:t>for a certain reference period. It identifies the activities that are undertaken as a part of the cycle and the specific resources required and processes used and description of relevant methodological information used in this cycle defined by the </a:t>
            </a:r>
            <a:r>
              <a:rPr lang="en-US" sz="2150" i="1" dirty="0"/>
              <a:t>Statistical Program Design</a:t>
            </a:r>
            <a:r>
              <a:rPr lang="en-US" sz="2150" dirty="0"/>
              <a:t>.</a:t>
            </a:r>
          </a:p>
          <a:p>
            <a:pPr marL="0" indent="0">
              <a:lnSpc>
                <a:spcPct val="100000"/>
              </a:lnSpc>
              <a:spcBef>
                <a:spcPts val="600"/>
              </a:spcBef>
              <a:spcAft>
                <a:spcPts val="1200"/>
              </a:spcAft>
              <a:buNone/>
            </a:pPr>
            <a:r>
              <a:rPr lang="en-US" sz="2150" b="1" dirty="0">
                <a:solidFill>
                  <a:schemeClr val="accent1"/>
                </a:solidFill>
              </a:rPr>
              <a:t>Example</a:t>
            </a:r>
            <a:r>
              <a:rPr lang="en-US" sz="2150" dirty="0">
                <a:solidFill>
                  <a:schemeClr val="accent1"/>
                </a:solidFill>
              </a:rPr>
              <a:t>: the 2015 edition of European Health Interview Survey (EHIS)</a:t>
            </a:r>
          </a:p>
        </p:txBody>
      </p:sp>
    </p:spTree>
    <p:extLst>
      <p:ext uri="{BB962C8B-B14F-4D97-AF65-F5344CB8AC3E}">
        <p14:creationId xmlns:p14="http://schemas.microsoft.com/office/powerpoint/2010/main" val="2692364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885</TotalTime>
  <Words>950</Words>
  <Application>Microsoft Office PowerPoint</Application>
  <PresentationFormat>Laajakuva</PresentationFormat>
  <Paragraphs>107</Paragraphs>
  <Slides>18</Slides>
  <Notes>9</Notes>
  <HiddenSlides>0</HiddenSlides>
  <MMClips>0</MMClips>
  <ScaleCrop>false</ScaleCrop>
  <HeadingPairs>
    <vt:vector size="6" baseType="variant">
      <vt:variant>
        <vt:lpstr>Käytetyt fontit</vt:lpstr>
      </vt:variant>
      <vt:variant>
        <vt:i4>3</vt:i4>
      </vt:variant>
      <vt:variant>
        <vt:lpstr>Teema</vt:lpstr>
      </vt:variant>
      <vt:variant>
        <vt:i4>1</vt:i4>
      </vt:variant>
      <vt:variant>
        <vt:lpstr>Dian otsikot</vt:lpstr>
      </vt:variant>
      <vt:variant>
        <vt:i4>18</vt:i4>
      </vt:variant>
    </vt:vector>
  </HeadingPairs>
  <TitlesOfParts>
    <vt:vector size="22" baseType="lpstr">
      <vt:lpstr>Arial</vt:lpstr>
      <vt:lpstr>Calibri</vt:lpstr>
      <vt:lpstr>Calibri Light</vt:lpstr>
      <vt:lpstr>Office Theme</vt:lpstr>
      <vt:lpstr>Introduction to GSIM</vt:lpstr>
      <vt:lpstr>Business Group</vt:lpstr>
      <vt:lpstr>Some important information objects in the  Business Group</vt:lpstr>
      <vt:lpstr>From the Statistical Need to the Business Process</vt:lpstr>
      <vt:lpstr>Statistical Need</vt:lpstr>
      <vt:lpstr>Business Case</vt:lpstr>
      <vt:lpstr>Statistical Program</vt:lpstr>
      <vt:lpstr>Statistical Program Design</vt:lpstr>
      <vt:lpstr>Statistical Program Cycle</vt:lpstr>
      <vt:lpstr>Business Process</vt:lpstr>
      <vt:lpstr>Business Process has Process Steps</vt:lpstr>
      <vt:lpstr>Process Step</vt:lpstr>
      <vt:lpstr>Business Function</vt:lpstr>
      <vt:lpstr>PowerPoint-esitys</vt:lpstr>
      <vt:lpstr>Process Output</vt:lpstr>
      <vt:lpstr>Process Output in detail</vt:lpstr>
      <vt:lpstr>Transformed Output </vt:lpstr>
      <vt:lpstr>More information about the business group?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 QIN</dc:creator>
  <cp:lastModifiedBy>Essi Kaukonen</cp:lastModifiedBy>
  <cp:revision>80</cp:revision>
  <dcterms:created xsi:type="dcterms:W3CDTF">2019-09-30T13:22:59Z</dcterms:created>
  <dcterms:modified xsi:type="dcterms:W3CDTF">2019-10-31T16:34:44Z</dcterms:modified>
</cp:coreProperties>
</file>