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10287000" cx="18288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Archivo Black"/>
      <p:regular r:id="rId37"/>
    </p:embeddedFont>
    <p:embeddedFont>
      <p:font typeface="DM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italic.fntdata"/><Relationship Id="rId20" Type="http://schemas.openxmlformats.org/officeDocument/2006/relationships/slide" Target="slides/slide16.xml"/><Relationship Id="rId41" Type="http://schemas.openxmlformats.org/officeDocument/2006/relationships/font" Target="fonts/DM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-italic.fntdata"/><Relationship Id="rId12" Type="http://schemas.openxmlformats.org/officeDocument/2006/relationships/slide" Target="slides/slide8.xml"/><Relationship Id="rId34" Type="http://schemas.openxmlformats.org/officeDocument/2006/relationships/font" Target="fonts/Raleway-bold.fntdata"/><Relationship Id="rId15" Type="http://schemas.openxmlformats.org/officeDocument/2006/relationships/slide" Target="slides/slide11.xml"/><Relationship Id="rId37" Type="http://schemas.openxmlformats.org/officeDocument/2006/relationships/font" Target="fonts/ArchivoBlack-regular.fntdata"/><Relationship Id="rId14" Type="http://schemas.openxmlformats.org/officeDocument/2006/relationships/slide" Target="slides/slide10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3.xml"/><Relationship Id="rId39" Type="http://schemas.openxmlformats.org/officeDocument/2006/relationships/font" Target="fonts/DMSans-bold.fntdata"/><Relationship Id="rId16" Type="http://schemas.openxmlformats.org/officeDocument/2006/relationships/slide" Target="slides/slide12.xml"/><Relationship Id="rId38" Type="http://schemas.openxmlformats.org/officeDocument/2006/relationships/font" Target="fonts/DM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fc51f7eb3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2fc51f7eb3b_0_4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0f8bc35b5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30f8bc35b5d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0f8bc35b5d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30f8bc35b5d_2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0f8bc35b5d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30f8bc35b5d_2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0f8bc35b5d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30f8bc35b5d_2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0f8bc35b5d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30f8bc35b5d_2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fc51f7eb3b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g2fc51f7eb3b_0_8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fc51f7eb3b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2fc51f7eb3b_0_9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3035e3c8bf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3035e3c8bf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035e3c8bf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g3035e3c8bfe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c51f7eb3b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fc51f7eb3b_0_1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31558d933b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31558d933b8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30f9f66ab0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30f9f66ab0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fedf15f8f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g2fedf15f8f7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fedf15f8f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g2fedf15f8f7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fedf15f8f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g2fedf15f8f7_1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fedf15f8f7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g2fedf15f8f7_1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fedf15f8f7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g2fedf15f8f7_1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2fedf15f8f7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g2fedf15f8f7_1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fc51f7eb3b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g2fc51f7eb3b_0_9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558d933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1558d933b8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fc51f7eb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fc51f7eb3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f3175a8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30f3175a86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fc51f7eb3b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fc51f7eb3b_0_6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ff2723b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ff2723b73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1558d933b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31558d933b8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fc51f7eb3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fc51f7eb3b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95100" y="-5398300"/>
            <a:ext cx="13174277" cy="11765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851520" y="6678375"/>
            <a:ext cx="13174272" cy="524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grpSp>
        <p:nvGrpSpPr>
          <p:cNvPr id="13" name="Google Shape;13;p3"/>
          <p:cNvGrpSpPr/>
          <p:nvPr/>
        </p:nvGrpSpPr>
        <p:grpSpPr>
          <a:xfrm>
            <a:off x="0" y="-180826"/>
            <a:ext cx="18287998" cy="1054772"/>
            <a:chOff x="0" y="-241102"/>
            <a:chExt cx="24383997" cy="1406363"/>
          </a:xfrm>
        </p:grpSpPr>
        <p:grpSp>
          <p:nvGrpSpPr>
            <p:cNvPr id="14" name="Google Shape;14;p3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16" name="Google Shape;16;p3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17;p3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8" name="Google Shape;18;p3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3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21;p3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24;p3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27;p3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30;p3"/>
            <p:cNvSpPr txBox="1"/>
            <p:nvPr/>
          </p:nvSpPr>
          <p:spPr>
            <a:xfrm>
              <a:off x="2059989" y="380433"/>
              <a:ext cx="144909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2" u="none" cap="none" strike="noStrike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NAME COMPANY                                            ABOUT US                       CONTACT US</a:t>
              </a:r>
              <a:endParaRPr/>
            </a:p>
          </p:txBody>
        </p:sp>
      </p:grpSp>
      <p:sp>
        <p:nvSpPr>
          <p:cNvPr id="31" name="Google Shape;31;p3"/>
          <p:cNvSpPr txBox="1"/>
          <p:nvPr>
            <p:ph type="title"/>
          </p:nvPr>
        </p:nvSpPr>
        <p:spPr>
          <a:xfrm>
            <a:off x="984250" y="1894825"/>
            <a:ext cx="1004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chivo Black"/>
              <a:buNone/>
              <a:defRPr i="0" sz="66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41225" y="791650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984250" y="1894825"/>
            <a:ext cx="1004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2096875" y="4528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7" name="Google Shape;37;p4"/>
          <p:cNvGrpSpPr/>
          <p:nvPr/>
        </p:nvGrpSpPr>
        <p:grpSpPr>
          <a:xfrm>
            <a:off x="0" y="-180826"/>
            <a:ext cx="18287998" cy="1054772"/>
            <a:chOff x="0" y="-241102"/>
            <a:chExt cx="24383997" cy="1406363"/>
          </a:xfrm>
        </p:grpSpPr>
        <p:grpSp>
          <p:nvGrpSpPr>
            <p:cNvPr id="38" name="Google Shape;38;p4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40" name="Google Shape;40;p4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" name="Google Shape;41;p4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42" name="Google Shape;42;p4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43" name="Google Shape;43;p4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4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4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51;p4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52" name="Google Shape;52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" name="Google Shape;54;p4"/>
            <p:cNvSpPr txBox="1"/>
            <p:nvPr/>
          </p:nvSpPr>
          <p:spPr>
            <a:xfrm>
              <a:off x="2059989" y="380433"/>
              <a:ext cx="144909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2" u="none" cap="none" strike="noStrike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NAME COMPANY                                            ABOUT US                       CONTACT US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75388" y="804437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21325" y="2280388"/>
            <a:ext cx="13190431" cy="52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/>
          <p:nvPr>
            <p:ph idx="1" type="body"/>
          </p:nvPr>
        </p:nvSpPr>
        <p:spPr>
          <a:xfrm>
            <a:off x="1659288" y="5873738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59" name="Google Shape;59;p5"/>
          <p:cNvGrpSpPr/>
          <p:nvPr/>
        </p:nvGrpSpPr>
        <p:grpSpPr>
          <a:xfrm>
            <a:off x="0" y="-180826"/>
            <a:ext cx="18287998" cy="1054772"/>
            <a:chOff x="0" y="-241102"/>
            <a:chExt cx="24383997" cy="1406363"/>
          </a:xfrm>
        </p:grpSpPr>
        <p:grpSp>
          <p:nvGrpSpPr>
            <p:cNvPr id="60" name="Google Shape;60;p5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61" name="Google Shape;61;p5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62" name="Google Shape;62;p5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3" name="Google Shape;63;p5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64" name="Google Shape;64;p5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5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74" name="Google Shape;74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" name="Google Shape;76;p5"/>
            <p:cNvSpPr txBox="1"/>
            <p:nvPr/>
          </p:nvSpPr>
          <p:spPr>
            <a:xfrm>
              <a:off x="2059989" y="380433"/>
              <a:ext cx="144909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2" u="none" cap="none" strike="noStrike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NAME COMPANY                                            ABOUT US                       CONTACT US</a:t>
              </a:r>
              <a:endParaRPr/>
            </a:p>
          </p:txBody>
        </p:sp>
      </p:grpSp>
      <p:sp>
        <p:nvSpPr>
          <p:cNvPr id="77" name="Google Shape;77;p5"/>
          <p:cNvSpPr txBox="1"/>
          <p:nvPr>
            <p:ph type="title"/>
          </p:nvPr>
        </p:nvSpPr>
        <p:spPr>
          <a:xfrm>
            <a:off x="984250" y="1894825"/>
            <a:ext cx="1004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chivo Black"/>
              <a:buNone/>
              <a:defRPr i="0" sz="66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984250" y="1894825"/>
            <a:ext cx="1004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1569825" y="4235400"/>
            <a:ext cx="564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indent="-34925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/>
            </a:lvl5pPr>
            <a:lvl6pPr indent="-34925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2" type="body"/>
          </p:nvPr>
        </p:nvSpPr>
        <p:spPr>
          <a:xfrm>
            <a:off x="7432634" y="4235400"/>
            <a:ext cx="564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indent="-34925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/>
            </a:lvl5pPr>
            <a:lvl6pPr indent="-34925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grpSp>
        <p:nvGrpSpPr>
          <p:cNvPr id="82" name="Google Shape;82;p6"/>
          <p:cNvGrpSpPr/>
          <p:nvPr/>
        </p:nvGrpSpPr>
        <p:grpSpPr>
          <a:xfrm>
            <a:off x="0" y="-180826"/>
            <a:ext cx="18287998" cy="1054772"/>
            <a:chOff x="0" y="-241102"/>
            <a:chExt cx="24383997" cy="1406363"/>
          </a:xfrm>
        </p:grpSpPr>
        <p:grpSp>
          <p:nvGrpSpPr>
            <p:cNvPr id="83" name="Google Shape;83;p6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84" name="Google Shape;84;p6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85" name="Google Shape;85;p6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" name="Google Shape;86;p6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87" name="Google Shape;87;p6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6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" name="Google Shape;90;p6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91" name="Google Shape;91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" name="Google Shape;93;p6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6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Google Shape;99;p6"/>
            <p:cNvSpPr txBox="1"/>
            <p:nvPr/>
          </p:nvSpPr>
          <p:spPr>
            <a:xfrm>
              <a:off x="2059989" y="380433"/>
              <a:ext cx="144909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2" u="none" cap="none" strike="noStrike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NAME COMPANY                                            ABOUT US                       CONTACT US</a:t>
              </a:r>
              <a:endParaRPr/>
            </a:p>
          </p:txBody>
        </p:sp>
      </p:grpSp>
      <p:pic>
        <p:nvPicPr>
          <p:cNvPr id="100" name="Google Shape;10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750" y="7054850"/>
            <a:ext cx="13190431" cy="524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3262" y="7746713"/>
            <a:ext cx="13190431" cy="52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>
            <p:ph type="title"/>
          </p:nvPr>
        </p:nvSpPr>
        <p:spPr>
          <a:xfrm>
            <a:off x="984250" y="1894825"/>
            <a:ext cx="1004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1452750" y="4771025"/>
            <a:ext cx="5584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2pPr>
            <a:lvl3pPr indent="-34925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indent="-34925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/>
            </a:lvl5pPr>
            <a:lvl6pPr indent="-34925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5" name="Google Shape;105;p7"/>
          <p:cNvSpPr txBox="1"/>
          <p:nvPr>
            <p:ph idx="2" type="body"/>
          </p:nvPr>
        </p:nvSpPr>
        <p:spPr>
          <a:xfrm>
            <a:off x="7241580" y="4771025"/>
            <a:ext cx="5586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2pPr>
            <a:lvl3pPr indent="-34925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indent="-34925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/>
            </a:lvl5pPr>
            <a:lvl6pPr indent="-34925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grpSp>
        <p:nvGrpSpPr>
          <p:cNvPr id="106" name="Google Shape;106;p7"/>
          <p:cNvGrpSpPr/>
          <p:nvPr/>
        </p:nvGrpSpPr>
        <p:grpSpPr>
          <a:xfrm>
            <a:off x="0" y="-180826"/>
            <a:ext cx="18287998" cy="1054772"/>
            <a:chOff x="0" y="-241102"/>
            <a:chExt cx="24383997" cy="1406363"/>
          </a:xfrm>
        </p:grpSpPr>
        <p:grpSp>
          <p:nvGrpSpPr>
            <p:cNvPr id="107" name="Google Shape;107;p7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108" name="Google Shape;108;p7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109" name="Google Shape;109;p7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" name="Google Shape;110;p7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11" name="Google Shape;111;p7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7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7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118" name="Google Shape;118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7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121" name="Google Shape;121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3" name="Google Shape;123;p7"/>
            <p:cNvSpPr txBox="1"/>
            <p:nvPr/>
          </p:nvSpPr>
          <p:spPr>
            <a:xfrm>
              <a:off x="2059989" y="380433"/>
              <a:ext cx="144909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2" u="none" cap="none" strike="noStrike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NAME COMPANY                                            ABOUT US                       CONTACT US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11750" y="-2760763"/>
            <a:ext cx="13847250" cy="726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>
            <p:ph type="title"/>
          </p:nvPr>
        </p:nvSpPr>
        <p:spPr>
          <a:xfrm>
            <a:off x="984250" y="1894825"/>
            <a:ext cx="1004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7" name="Google Shape;127;p8"/>
          <p:cNvGrpSpPr/>
          <p:nvPr/>
        </p:nvGrpSpPr>
        <p:grpSpPr>
          <a:xfrm>
            <a:off x="0" y="-180826"/>
            <a:ext cx="18287998" cy="1054772"/>
            <a:chOff x="0" y="-241102"/>
            <a:chExt cx="24383997" cy="1406363"/>
          </a:xfrm>
        </p:grpSpPr>
        <p:grpSp>
          <p:nvGrpSpPr>
            <p:cNvPr id="128" name="Google Shape;128;p8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130" name="Google Shape;130;p8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Google Shape;131;p8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32" name="Google Shape;132;p8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133" name="Google Shape;133;p8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8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8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8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142" name="Google Shape;142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" name="Google Shape;144;p8"/>
            <p:cNvSpPr txBox="1"/>
            <p:nvPr/>
          </p:nvSpPr>
          <p:spPr>
            <a:xfrm>
              <a:off x="2059989" y="380433"/>
              <a:ext cx="144909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2" u="none" cap="none" strike="noStrike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NAME COMPANY                                            ABOUT US                       CONTACT US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76851" y="6100950"/>
            <a:ext cx="14449777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3525" y="-2888211"/>
            <a:ext cx="13788882" cy="72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6229750" y="4324025"/>
            <a:ext cx="51117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2pPr>
            <a:lvl3pPr indent="-34925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indent="-34925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49" name="Google Shape;149;p9"/>
          <p:cNvSpPr txBox="1"/>
          <p:nvPr>
            <p:ph idx="2" type="body"/>
          </p:nvPr>
        </p:nvSpPr>
        <p:spPr>
          <a:xfrm>
            <a:off x="1155575" y="4324025"/>
            <a:ext cx="4613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9pPr>
          </a:lstStyle>
          <a:p/>
        </p:txBody>
      </p:sp>
      <p:grpSp>
        <p:nvGrpSpPr>
          <p:cNvPr id="150" name="Google Shape;150;p9"/>
          <p:cNvGrpSpPr/>
          <p:nvPr/>
        </p:nvGrpSpPr>
        <p:grpSpPr>
          <a:xfrm>
            <a:off x="0" y="-180826"/>
            <a:ext cx="18287998" cy="1054772"/>
            <a:chOff x="0" y="-241102"/>
            <a:chExt cx="24383997" cy="1406363"/>
          </a:xfrm>
        </p:grpSpPr>
        <p:grpSp>
          <p:nvGrpSpPr>
            <p:cNvPr id="151" name="Google Shape;151;p9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152" name="Google Shape;152;p9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153" name="Google Shape;153;p9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154;p9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55" name="Google Shape;155;p9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156" name="Google Shape;156;p9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9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" name="Google Shape;158;p9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" name="Google Shape;161;p9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162" name="Google Shape;162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" name="Google Shape;164;p9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165" name="Google Shape;165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7" name="Google Shape;167;p9"/>
            <p:cNvSpPr txBox="1"/>
            <p:nvPr/>
          </p:nvSpPr>
          <p:spPr>
            <a:xfrm>
              <a:off x="2059989" y="380433"/>
              <a:ext cx="144909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2" u="none" cap="none" strike="noStrike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NAME COMPANY                                            ABOUT US                       CONTACT US</a:t>
              </a:r>
              <a:endParaRPr/>
            </a:p>
          </p:txBody>
        </p:sp>
      </p:grpSp>
      <p:sp>
        <p:nvSpPr>
          <p:cNvPr id="168" name="Google Shape;168;p9"/>
          <p:cNvSpPr txBox="1"/>
          <p:nvPr>
            <p:ph type="title"/>
          </p:nvPr>
        </p:nvSpPr>
        <p:spPr>
          <a:xfrm>
            <a:off x="984250" y="1894825"/>
            <a:ext cx="1004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chivo Black"/>
              <a:buNone/>
              <a:defRPr i="0" sz="66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45850" y="7798312"/>
            <a:ext cx="13287649" cy="552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6351" y="-1068075"/>
            <a:ext cx="13287649" cy="552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/>
          <p:nvPr>
            <p:ph idx="2" type="pic"/>
          </p:nvPr>
        </p:nvSpPr>
        <p:spPr>
          <a:xfrm>
            <a:off x="9324413" y="42085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2260738" y="4918363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9pPr>
          </a:lstStyle>
          <a:p/>
        </p:txBody>
      </p:sp>
      <p:grpSp>
        <p:nvGrpSpPr>
          <p:cNvPr id="174" name="Google Shape;174;p10"/>
          <p:cNvGrpSpPr/>
          <p:nvPr/>
        </p:nvGrpSpPr>
        <p:grpSpPr>
          <a:xfrm>
            <a:off x="0" y="-180826"/>
            <a:ext cx="18287998" cy="1054772"/>
            <a:chOff x="0" y="-241102"/>
            <a:chExt cx="24383997" cy="1406363"/>
          </a:xfrm>
        </p:grpSpPr>
        <p:grpSp>
          <p:nvGrpSpPr>
            <p:cNvPr id="175" name="Google Shape;175;p10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176" name="Google Shape;176;p10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177" name="Google Shape;177;p10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8" name="Google Shape;178;p10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79" name="Google Shape;179;p10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180" name="Google Shape;180;p10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0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10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183" name="Google Shape;183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10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186" name="Google Shape;186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10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189" name="Google Shape;189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191;p10"/>
            <p:cNvSpPr txBox="1"/>
            <p:nvPr/>
          </p:nvSpPr>
          <p:spPr>
            <a:xfrm>
              <a:off x="2059989" y="380433"/>
              <a:ext cx="144909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2" u="none" cap="none" strike="noStrike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NAME COMPANY                                            ABOUT US                       CONTACT US</a:t>
              </a:r>
              <a:endParaRPr/>
            </a:p>
          </p:txBody>
        </p:sp>
      </p:grpSp>
      <p:sp>
        <p:nvSpPr>
          <p:cNvPr id="192" name="Google Shape;192;p10"/>
          <p:cNvSpPr txBox="1"/>
          <p:nvPr>
            <p:ph type="title"/>
          </p:nvPr>
        </p:nvSpPr>
        <p:spPr>
          <a:xfrm>
            <a:off x="984250" y="1894825"/>
            <a:ext cx="1004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chivo Black"/>
              <a:buNone/>
              <a:defRPr i="0" sz="66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84250" y="1894825"/>
            <a:ext cx="1004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chivo Black"/>
              <a:buNone/>
              <a:defRPr i="0" sz="66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096875" y="4528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chivo Black"/>
              <a:buChar char="•"/>
              <a:defRPr i="0" sz="19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indent="-3492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chivo Black"/>
              <a:buChar char="–"/>
              <a:defRPr i="0" sz="19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indent="-34925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chivo Black"/>
              <a:buChar char="•"/>
              <a:defRPr i="0" sz="19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chivo Black"/>
              <a:buChar char="–"/>
              <a:defRPr i="0" sz="19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chivo Black"/>
              <a:buChar char="»"/>
              <a:defRPr i="0" sz="19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chivo Black"/>
              <a:buChar char="•"/>
              <a:defRPr i="0" sz="19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chivo Black"/>
              <a:buChar char="•"/>
              <a:defRPr i="0" sz="19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chivo Black"/>
              <a:buChar char="•"/>
              <a:defRPr i="0" sz="19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chivo Black"/>
              <a:buChar char="•"/>
              <a:defRPr i="0" sz="19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21.png"/><Relationship Id="rId7" Type="http://schemas.openxmlformats.org/officeDocument/2006/relationships/image" Target="../media/image11.png"/><Relationship Id="rId8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28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22.png"/><Relationship Id="rId7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22.png"/><Relationship Id="rId7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300" y="-613400"/>
            <a:ext cx="13190400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912325" y="8178690"/>
            <a:ext cx="13134899" cy="5233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04875" y="3440911"/>
            <a:ext cx="76973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/>
          <p:nvPr/>
        </p:nvSpPr>
        <p:spPr>
          <a:xfrm>
            <a:off x="1028700" y="1411519"/>
            <a:ext cx="13134900" cy="3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59">
                <a:latin typeface="Archivo Black"/>
                <a:ea typeface="Archivo Black"/>
                <a:cs typeface="Archivo Black"/>
                <a:sym typeface="Archivo Black"/>
              </a:rPr>
              <a:t>Project Requirements</a:t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1028700" y="5047450"/>
            <a:ext cx="3199276" cy="719039"/>
            <a:chOff x="0" y="-128083"/>
            <a:chExt cx="3171054" cy="958719"/>
          </a:xfrm>
        </p:grpSpPr>
        <p:grpSp>
          <p:nvGrpSpPr>
            <p:cNvPr id="202" name="Google Shape;202;p11"/>
            <p:cNvGrpSpPr/>
            <p:nvPr/>
          </p:nvGrpSpPr>
          <p:grpSpPr>
            <a:xfrm>
              <a:off x="0" y="-128083"/>
              <a:ext cx="3171054" cy="955661"/>
              <a:chOff x="0" y="-47625"/>
              <a:chExt cx="1179089" cy="355342"/>
            </a:xfrm>
          </p:grpSpPr>
          <p:sp>
            <p:nvSpPr>
              <p:cNvPr id="203" name="Google Shape;203;p11"/>
              <p:cNvSpPr/>
              <p:nvPr/>
            </p:nvSpPr>
            <p:spPr>
              <a:xfrm>
                <a:off x="0" y="0"/>
                <a:ext cx="1179089" cy="307717"/>
              </a:xfrm>
              <a:custGeom>
                <a:rect b="b" l="l" r="r" t="t"/>
                <a:pathLst>
                  <a:path extrusionOk="0" h="307717" w="1179089">
                    <a:moveTo>
                      <a:pt x="0" y="0"/>
                    </a:moveTo>
                    <a:lnTo>
                      <a:pt x="1179089" y="0"/>
                    </a:lnTo>
                    <a:lnTo>
                      <a:pt x="1179089" y="307717"/>
                    </a:lnTo>
                    <a:lnTo>
                      <a:pt x="0" y="307717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204" name="Google Shape;204;p11"/>
              <p:cNvSpPr txBox="1"/>
              <p:nvPr/>
            </p:nvSpPr>
            <p:spPr>
              <a:xfrm>
                <a:off x="0" y="-47625"/>
                <a:ext cx="1179089" cy="3553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5" name="Google Shape;205;p11"/>
            <p:cNvSpPr txBox="1"/>
            <p:nvPr/>
          </p:nvSpPr>
          <p:spPr>
            <a:xfrm>
              <a:off x="182920" y="836"/>
              <a:ext cx="2916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43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FitGenuis</a:t>
              </a:r>
              <a:endParaRPr/>
            </a:p>
          </p:txBody>
        </p:sp>
      </p:grpSp>
      <p:sp>
        <p:nvSpPr>
          <p:cNvPr id="206" name="Google Shape;206;p11"/>
          <p:cNvSpPr txBox="1"/>
          <p:nvPr/>
        </p:nvSpPr>
        <p:spPr>
          <a:xfrm>
            <a:off x="1028700" y="6269009"/>
            <a:ext cx="52392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2">
                <a:latin typeface="DM Sans"/>
                <a:ea typeface="DM Sans"/>
                <a:cs typeface="DM Sans"/>
                <a:sym typeface="DM Sans"/>
              </a:rPr>
              <a:t>Team #3</a:t>
            </a:r>
            <a:endParaRPr sz="2300"/>
          </a:p>
        </p:txBody>
      </p:sp>
      <p:grpSp>
        <p:nvGrpSpPr>
          <p:cNvPr id="207" name="Google Shape;207;p11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208" name="Google Shape;208;p11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209" name="Google Shape;209;p11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210" name="Google Shape;210;p11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1" name="Google Shape;211;p11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212" name="Google Shape;212;p11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213" name="Google Shape;213;p11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" name="Google Shape;215;p11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216" name="Google Shape;216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1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222" name="Google Shape;222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4" name="Google Shape;224;p11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225" y="791650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" name="Google Shape;496;p20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497" name="Google Shape;497;p20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498" name="Google Shape;498;p20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499" name="Google Shape;499;p20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20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501" name="Google Shape;501;p20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502" name="Google Shape;502;p20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0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" name="Google Shape;504;p20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505" name="Google Shape;505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" name="Google Shape;507;p20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508" name="Google Shape;508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0" name="Google Shape;510;p20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511" name="Google Shape;511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3" name="Google Shape;513;p20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514" name="Google Shape;514;p20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515" name="Google Shape;515;p20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516" name="Google Shape;516;p20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p20"/>
          <p:cNvSpPr txBox="1"/>
          <p:nvPr/>
        </p:nvSpPr>
        <p:spPr>
          <a:xfrm>
            <a:off x="9348927" y="2441750"/>
            <a:ext cx="89391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Functional Requirements</a:t>
            </a:r>
            <a:endParaRPr/>
          </a:p>
        </p:txBody>
      </p:sp>
      <p:sp>
        <p:nvSpPr>
          <p:cNvPr id="518" name="Google Shape;518;p20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/>
          </a:p>
        </p:txBody>
      </p:sp>
      <p:sp>
        <p:nvSpPr>
          <p:cNvPr id="519" name="Google Shape;519;p20"/>
          <p:cNvSpPr txBox="1"/>
          <p:nvPr/>
        </p:nvSpPr>
        <p:spPr>
          <a:xfrm>
            <a:off x="9348925" y="4993330"/>
            <a:ext cx="72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0"/>
          <p:cNvSpPr txBox="1"/>
          <p:nvPr/>
        </p:nvSpPr>
        <p:spPr>
          <a:xfrm>
            <a:off x="9501325" y="5145718"/>
            <a:ext cx="72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10" y="2902577"/>
            <a:ext cx="7683001" cy="6932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425" y="8470625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8" name="Google Shape;528;p21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529" name="Google Shape;529;p21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530" name="Google Shape;530;p21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531" name="Google Shape;531;p21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2" name="Google Shape;532;p21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533" name="Google Shape;533;p21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534" name="Google Shape;534;p21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1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21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537" name="Google Shape;537;p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21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540" name="Google Shape;540;p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2" name="Google Shape;542;p21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543" name="Google Shape;543;p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5" name="Google Shape;545;p21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546" name="Google Shape;546;p21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547" name="Google Shape;547;p21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548" name="Google Shape;548;p21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9" name="Google Shape;549;p21"/>
          <p:cNvSpPr txBox="1"/>
          <p:nvPr/>
        </p:nvSpPr>
        <p:spPr>
          <a:xfrm>
            <a:off x="9348927" y="2441750"/>
            <a:ext cx="89391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Functional Requirements</a:t>
            </a:r>
            <a:endParaRPr/>
          </a:p>
        </p:txBody>
      </p:sp>
      <p:sp>
        <p:nvSpPr>
          <p:cNvPr id="550" name="Google Shape;550;p21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/>
          </a:p>
        </p:txBody>
      </p:sp>
      <p:sp>
        <p:nvSpPr>
          <p:cNvPr id="551" name="Google Shape;551;p21"/>
          <p:cNvSpPr txBox="1"/>
          <p:nvPr/>
        </p:nvSpPr>
        <p:spPr>
          <a:xfrm>
            <a:off x="9348925" y="4993330"/>
            <a:ext cx="72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1"/>
          <p:cNvSpPr txBox="1"/>
          <p:nvPr/>
        </p:nvSpPr>
        <p:spPr>
          <a:xfrm>
            <a:off x="9501325" y="5145718"/>
            <a:ext cx="7248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latin typeface="DM Sans"/>
                <a:ea typeface="DM Sans"/>
                <a:cs typeface="DM Sans"/>
                <a:sym typeface="DM Sans"/>
              </a:rPr>
              <a:t>User Registration and Authentication</a:t>
            </a:r>
            <a:endParaRPr b="1" sz="225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The app should: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-"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allow users to register for an account </a:t>
            </a: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with</a:t>
            </a: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 email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-"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display</a:t>
            </a: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 error message when incorrect login information is inputted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-"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retrieve existing user data from the Health app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-"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ask users for information not provided by the health app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53" name="Google Shape;5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10" y="2902577"/>
            <a:ext cx="7683001" cy="6932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225" y="865915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0" name="Google Shape;560;p22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561" name="Google Shape;561;p22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562" name="Google Shape;562;p22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563" name="Google Shape;563;p22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4" name="Google Shape;564;p22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565" name="Google Shape;565;p22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566" name="Google Shape;566;p22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2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8" name="Google Shape;568;p22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569" name="Google Shape;569;p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1" name="Google Shape;571;p22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572" name="Google Shape;572;p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4" name="Google Shape;574;p22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575" name="Google Shape;575;p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7" name="Google Shape;577;p22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579" name="Google Shape;579;p22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580" name="Google Shape;580;p22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1" name="Google Shape;581;p22"/>
          <p:cNvSpPr txBox="1"/>
          <p:nvPr/>
        </p:nvSpPr>
        <p:spPr>
          <a:xfrm>
            <a:off x="9348927" y="2441750"/>
            <a:ext cx="89391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Functional Requirements</a:t>
            </a:r>
            <a:endParaRPr/>
          </a:p>
        </p:txBody>
      </p:sp>
      <p:sp>
        <p:nvSpPr>
          <p:cNvPr id="582" name="Google Shape;582;p22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/>
          </a:p>
        </p:txBody>
      </p:sp>
      <p:sp>
        <p:nvSpPr>
          <p:cNvPr id="583" name="Google Shape;583;p22"/>
          <p:cNvSpPr txBox="1"/>
          <p:nvPr/>
        </p:nvSpPr>
        <p:spPr>
          <a:xfrm>
            <a:off x="9348925" y="4993330"/>
            <a:ext cx="72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2"/>
          <p:cNvSpPr txBox="1"/>
          <p:nvPr/>
        </p:nvSpPr>
        <p:spPr>
          <a:xfrm>
            <a:off x="9501325" y="5145726"/>
            <a:ext cx="76830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latin typeface="DM Sans"/>
                <a:ea typeface="DM Sans"/>
                <a:cs typeface="DM Sans"/>
                <a:sym typeface="DM Sans"/>
              </a:rPr>
              <a:t>Profile </a:t>
            </a:r>
            <a:r>
              <a:rPr b="1" lang="en-US" sz="2450">
                <a:latin typeface="DM Sans"/>
                <a:ea typeface="DM Sans"/>
                <a:cs typeface="DM Sans"/>
                <a:sym typeface="DM Sans"/>
              </a:rPr>
              <a:t>Management</a:t>
            </a:r>
            <a:endParaRPr b="1" sz="245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latin typeface="DM Sans"/>
                <a:ea typeface="DM Sans"/>
                <a:cs typeface="DM Sans"/>
                <a:sym typeface="DM Sans"/>
              </a:rPr>
              <a:t>The app should:</a:t>
            </a:r>
            <a:endParaRPr sz="2450">
              <a:latin typeface="DM Sans"/>
              <a:ea typeface="DM Sans"/>
              <a:cs typeface="DM Sans"/>
              <a:sym typeface="DM Sans"/>
            </a:endParaRPr>
          </a:p>
          <a:p>
            <a:pPr indent="-3841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50"/>
              <a:buFont typeface="DM Sans"/>
              <a:buChar char="-"/>
            </a:pPr>
            <a:r>
              <a:rPr lang="en-US" sz="2450">
                <a:latin typeface="DM Sans"/>
                <a:ea typeface="DM Sans"/>
                <a:cs typeface="DM Sans"/>
                <a:sym typeface="DM Sans"/>
              </a:rPr>
              <a:t>allow users to change password</a:t>
            </a:r>
            <a:endParaRPr sz="2450">
              <a:latin typeface="DM Sans"/>
              <a:ea typeface="DM Sans"/>
              <a:cs typeface="DM Sans"/>
              <a:sym typeface="DM Sans"/>
            </a:endParaRPr>
          </a:p>
          <a:p>
            <a:pPr indent="-3841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50"/>
              <a:buFont typeface="DM Sans"/>
              <a:buChar char="-"/>
            </a:pPr>
            <a:r>
              <a:rPr lang="en-US" sz="2450">
                <a:latin typeface="DM Sans"/>
                <a:ea typeface="DM Sans"/>
                <a:cs typeface="DM Sans"/>
                <a:sym typeface="DM Sans"/>
              </a:rPr>
              <a:t>Send a verification email to the user before allowing password or contact information changes.</a:t>
            </a:r>
            <a:endParaRPr sz="2450">
              <a:latin typeface="DM Sans"/>
              <a:ea typeface="DM Sans"/>
              <a:cs typeface="DM Sans"/>
              <a:sym typeface="DM Sans"/>
            </a:endParaRPr>
          </a:p>
          <a:p>
            <a:pPr indent="-3841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50"/>
              <a:buFont typeface="DM Sans"/>
              <a:buChar char="-"/>
            </a:pPr>
            <a:r>
              <a:rPr lang="en-US" sz="2450">
                <a:latin typeface="DM Sans"/>
                <a:ea typeface="DM Sans"/>
                <a:cs typeface="DM Sans"/>
                <a:sym typeface="DM Sans"/>
              </a:rPr>
              <a:t>Allow users to make changes to collected health information</a:t>
            </a:r>
            <a:endParaRPr sz="2450">
              <a:latin typeface="DM Sans"/>
              <a:ea typeface="DM Sans"/>
              <a:cs typeface="DM Sans"/>
              <a:sym typeface="DM Sans"/>
            </a:endParaRPr>
          </a:p>
          <a:p>
            <a:pPr indent="-3841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50"/>
              <a:buFont typeface="DM Sans"/>
              <a:buChar char="-"/>
            </a:pPr>
            <a:r>
              <a:rPr lang="en-US" sz="2450">
                <a:latin typeface="DM Sans"/>
                <a:ea typeface="DM Sans"/>
                <a:cs typeface="DM Sans"/>
                <a:sym typeface="DM Sans"/>
              </a:rPr>
              <a:t>Allow users to update goals</a:t>
            </a:r>
            <a:endParaRPr sz="24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85" name="Google Shape;5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10" y="2902577"/>
            <a:ext cx="7683001" cy="6932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425" y="852920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2" name="Google Shape;592;p23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593" name="Google Shape;593;p23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594" name="Google Shape;594;p23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595" name="Google Shape;595;p23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6" name="Google Shape;596;p23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597" name="Google Shape;597;p23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3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23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601" name="Google Shape;601;p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p23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604" name="Google Shape;604;p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23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607" name="Google Shape;607;p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9" name="Google Shape;609;p23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611" name="Google Shape;611;p23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612" name="Google Shape;612;p23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3" name="Google Shape;613;p23"/>
          <p:cNvSpPr txBox="1"/>
          <p:nvPr/>
        </p:nvSpPr>
        <p:spPr>
          <a:xfrm>
            <a:off x="9348927" y="2441750"/>
            <a:ext cx="89391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Functional Requirements</a:t>
            </a:r>
            <a:endParaRPr/>
          </a:p>
        </p:txBody>
      </p:sp>
      <p:sp>
        <p:nvSpPr>
          <p:cNvPr id="614" name="Google Shape;614;p23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/>
          </a:p>
        </p:txBody>
      </p:sp>
      <p:sp>
        <p:nvSpPr>
          <p:cNvPr id="615" name="Google Shape;615;p23"/>
          <p:cNvSpPr txBox="1"/>
          <p:nvPr/>
        </p:nvSpPr>
        <p:spPr>
          <a:xfrm>
            <a:off x="9348925" y="4993330"/>
            <a:ext cx="72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3"/>
          <p:cNvSpPr txBox="1"/>
          <p:nvPr/>
        </p:nvSpPr>
        <p:spPr>
          <a:xfrm>
            <a:off x="9501325" y="5145725"/>
            <a:ext cx="76830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latin typeface="DM Sans"/>
                <a:ea typeface="DM Sans"/>
                <a:cs typeface="DM Sans"/>
                <a:sym typeface="DM Sans"/>
              </a:rPr>
              <a:t>Tracking</a:t>
            </a:r>
            <a:endParaRPr b="1" sz="235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latin typeface="DM Sans"/>
                <a:ea typeface="DM Sans"/>
                <a:cs typeface="DM Sans"/>
                <a:sym typeface="DM Sans"/>
              </a:rPr>
              <a:t>The app should:</a:t>
            </a:r>
            <a:endParaRPr sz="2350">
              <a:latin typeface="DM Sans"/>
              <a:ea typeface="DM Sans"/>
              <a:cs typeface="DM Sans"/>
              <a:sym typeface="DM Sans"/>
            </a:endParaRPr>
          </a:p>
          <a:p>
            <a:pPr indent="-3778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"/>
              <a:buFont typeface="DM Sans"/>
              <a:buChar char="-"/>
            </a:pPr>
            <a:r>
              <a:rPr lang="en-US" sz="2350">
                <a:latin typeface="DM Sans"/>
                <a:ea typeface="DM Sans"/>
                <a:cs typeface="DM Sans"/>
                <a:sym typeface="DM Sans"/>
              </a:rPr>
              <a:t>allow users to log workouts</a:t>
            </a:r>
            <a:endParaRPr sz="2350">
              <a:latin typeface="DM Sans"/>
              <a:ea typeface="DM Sans"/>
              <a:cs typeface="DM Sans"/>
              <a:sym typeface="DM Sans"/>
            </a:endParaRPr>
          </a:p>
          <a:p>
            <a:pPr indent="-3778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"/>
              <a:buFont typeface="DM Sans"/>
              <a:buChar char="-"/>
            </a:pPr>
            <a:r>
              <a:rPr lang="en-US" sz="2350">
                <a:latin typeface="DM Sans"/>
                <a:ea typeface="DM Sans"/>
                <a:cs typeface="DM Sans"/>
                <a:sym typeface="DM Sans"/>
              </a:rPr>
              <a:t>maintain timeline of activity with dates</a:t>
            </a:r>
            <a:endParaRPr sz="2350">
              <a:latin typeface="DM Sans"/>
              <a:ea typeface="DM Sans"/>
              <a:cs typeface="DM Sans"/>
              <a:sym typeface="DM Sans"/>
            </a:endParaRPr>
          </a:p>
          <a:p>
            <a:pPr indent="-3778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"/>
              <a:buFont typeface="DM Sans"/>
              <a:buChar char="-"/>
            </a:pPr>
            <a:r>
              <a:rPr lang="en-US" sz="2350">
                <a:latin typeface="DM Sans"/>
                <a:ea typeface="DM Sans"/>
                <a:cs typeface="DM Sans"/>
                <a:sym typeface="DM Sans"/>
              </a:rPr>
              <a:t>allow</a:t>
            </a:r>
            <a:r>
              <a:rPr lang="en-US" sz="2350">
                <a:latin typeface="DM Sans"/>
                <a:ea typeface="DM Sans"/>
                <a:cs typeface="DM Sans"/>
                <a:sym typeface="DM Sans"/>
              </a:rPr>
              <a:t> users to view their tracked activity collected from the Health app</a:t>
            </a:r>
            <a:endParaRPr sz="2350">
              <a:latin typeface="DM Sans"/>
              <a:ea typeface="DM Sans"/>
              <a:cs typeface="DM Sans"/>
              <a:sym typeface="DM Sans"/>
            </a:endParaRPr>
          </a:p>
          <a:p>
            <a:pPr indent="-3778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"/>
              <a:buFont typeface="DM Sans"/>
              <a:buChar char="-"/>
            </a:pPr>
            <a:r>
              <a:rPr lang="en-US" sz="2350">
                <a:latin typeface="DM Sans"/>
                <a:ea typeface="DM Sans"/>
                <a:cs typeface="DM Sans"/>
                <a:sym typeface="DM Sans"/>
              </a:rPr>
              <a:t>allow users to configure tracking </a:t>
            </a:r>
            <a:r>
              <a:rPr lang="en-US" sz="2350">
                <a:latin typeface="DM Sans"/>
                <a:ea typeface="DM Sans"/>
                <a:cs typeface="DM Sans"/>
                <a:sym typeface="DM Sans"/>
              </a:rPr>
              <a:t>preferences</a:t>
            </a:r>
            <a:endParaRPr sz="2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17" name="Google Shape;6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10" y="2902577"/>
            <a:ext cx="7683001" cy="6932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925" y="886340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4" name="Google Shape;624;p24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625" name="Google Shape;625;p24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626" name="Google Shape;626;p24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627" name="Google Shape;627;p24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8" name="Google Shape;628;p24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629" name="Google Shape;629;p24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630" name="Google Shape;630;p24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4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2" name="Google Shape;632;p24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633" name="Google Shape;633;p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5" name="Google Shape;635;p24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636" name="Google Shape;636;p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8" name="Google Shape;638;p24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639" name="Google Shape;639;p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1" name="Google Shape;641;p24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642" name="Google Shape;642;p24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643" name="Google Shape;643;p24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644" name="Google Shape;644;p24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5" name="Google Shape;645;p24"/>
          <p:cNvSpPr txBox="1"/>
          <p:nvPr/>
        </p:nvSpPr>
        <p:spPr>
          <a:xfrm>
            <a:off x="9348927" y="2441750"/>
            <a:ext cx="89391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Functional Requirements</a:t>
            </a:r>
            <a:endParaRPr/>
          </a:p>
        </p:txBody>
      </p:sp>
      <p:sp>
        <p:nvSpPr>
          <p:cNvPr id="646" name="Google Shape;646;p24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/>
          </a:p>
        </p:txBody>
      </p:sp>
      <p:sp>
        <p:nvSpPr>
          <p:cNvPr id="647" name="Google Shape;647;p24"/>
          <p:cNvSpPr txBox="1"/>
          <p:nvPr/>
        </p:nvSpPr>
        <p:spPr>
          <a:xfrm>
            <a:off x="9348925" y="4993330"/>
            <a:ext cx="72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4"/>
          <p:cNvSpPr txBox="1"/>
          <p:nvPr/>
        </p:nvSpPr>
        <p:spPr>
          <a:xfrm>
            <a:off x="9501325" y="5145718"/>
            <a:ext cx="72480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latin typeface="DM Sans"/>
                <a:ea typeface="DM Sans"/>
                <a:cs typeface="DM Sans"/>
                <a:sym typeface="DM Sans"/>
              </a:rPr>
              <a:t>AI Chat Box</a:t>
            </a:r>
            <a:endParaRPr b="1" sz="225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The app should: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-"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allow users to ask for specific workout plans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-"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allow users to ask for </a:t>
            </a: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specific</a:t>
            </a: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 meal ideas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-"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intercept dangerous and unhealthy requests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-"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offer users to adopt a suggested workout plan or not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-"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transfer workout plan to in app schedule/log upon request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-"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allow users to make manual </a:t>
            </a: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adjustments to suggestd plans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49" name="Google Shape;6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10" y="2902577"/>
            <a:ext cx="7683001" cy="6932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425" y="870830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6" name="Google Shape;656;p25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657" name="Google Shape;657;p25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658" name="Google Shape;658;p25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659" name="Google Shape;659;p25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0" name="Google Shape;660;p25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661" name="Google Shape;661;p25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662" name="Google Shape;662;p25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5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4" name="Google Shape;664;p25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665" name="Google Shape;665;p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25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668" name="Google Shape;668;p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25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671" name="Google Shape;671;p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3" name="Google Shape;673;p25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674" name="Google Shape;674;p25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675" name="Google Shape;675;p25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676" name="Google Shape;676;p25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7" name="Google Shape;677;p25"/>
          <p:cNvSpPr txBox="1"/>
          <p:nvPr/>
        </p:nvSpPr>
        <p:spPr>
          <a:xfrm>
            <a:off x="9348927" y="2441750"/>
            <a:ext cx="89391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Functional Requirements</a:t>
            </a:r>
            <a:endParaRPr/>
          </a:p>
        </p:txBody>
      </p:sp>
      <p:sp>
        <p:nvSpPr>
          <p:cNvPr id="678" name="Google Shape;678;p25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/>
          </a:p>
        </p:txBody>
      </p:sp>
      <p:sp>
        <p:nvSpPr>
          <p:cNvPr id="679" name="Google Shape;679;p25"/>
          <p:cNvSpPr txBox="1"/>
          <p:nvPr/>
        </p:nvSpPr>
        <p:spPr>
          <a:xfrm>
            <a:off x="9348925" y="4993330"/>
            <a:ext cx="72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5"/>
          <p:cNvSpPr txBox="1"/>
          <p:nvPr/>
        </p:nvSpPr>
        <p:spPr>
          <a:xfrm>
            <a:off x="9501325" y="5145726"/>
            <a:ext cx="76830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latin typeface="DM Sans"/>
                <a:ea typeface="DM Sans"/>
                <a:cs typeface="DM Sans"/>
                <a:sym typeface="DM Sans"/>
              </a:rPr>
              <a:t>Build Avatar</a:t>
            </a:r>
            <a:endParaRPr b="1" sz="225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The app should: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-"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allow users to build a custom avatar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-"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guide users through a selection process of basic </a:t>
            </a: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customization</a:t>
            </a: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 choices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-"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allow users to edit their </a:t>
            </a: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avatar</a:t>
            </a: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 at any time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-"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unlock more customization options as users reach milestones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-"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Newly unlocked accessories are highlighted in gold to notify users.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81" name="Google Shape;6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10" y="2902577"/>
            <a:ext cx="7683001" cy="6932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225" y="791650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8" name="Google Shape;688;p26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689" name="Google Shape;689;p26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690" name="Google Shape;690;p26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691" name="Google Shape;691;p26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2" name="Google Shape;692;p26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693" name="Google Shape;693;p26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694" name="Google Shape;694;p26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6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6" name="Google Shape;696;p26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697" name="Google Shape;697;p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9" name="Google Shape;699;p26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700" name="Google Shape;700;p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2" name="Google Shape;702;p26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703" name="Google Shape;703;p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5" name="Google Shape;705;p26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706" name="Google Shape;706;p26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707" name="Google Shape;707;p26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708" name="Google Shape;708;p26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9" name="Google Shape;709;p26"/>
          <p:cNvSpPr txBox="1"/>
          <p:nvPr/>
        </p:nvSpPr>
        <p:spPr>
          <a:xfrm>
            <a:off x="9348927" y="2445675"/>
            <a:ext cx="89391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Non-</a:t>
            </a: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Functional Requirements</a:t>
            </a:r>
            <a:endParaRPr/>
          </a:p>
        </p:txBody>
      </p:sp>
      <p:sp>
        <p:nvSpPr>
          <p:cNvPr id="710" name="Google Shape;710;p26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  <a:endParaRPr/>
          </a:p>
        </p:txBody>
      </p:sp>
      <p:sp>
        <p:nvSpPr>
          <p:cNvPr id="711" name="Google Shape;711;p26"/>
          <p:cNvSpPr txBox="1"/>
          <p:nvPr/>
        </p:nvSpPr>
        <p:spPr>
          <a:xfrm>
            <a:off x="9348932" y="4830615"/>
            <a:ext cx="724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12" name="Google Shape;71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75" y="3390476"/>
            <a:ext cx="7735801" cy="66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675" y="875360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9" name="Google Shape;719;p27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720" name="Google Shape;720;p27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721" name="Google Shape;721;p27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722" name="Google Shape;722;p27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3" name="Google Shape;723;p27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724" name="Google Shape;724;p27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725" name="Google Shape;725;p27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728" name="Google Shape;728;p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731" name="Google Shape;731;p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3" name="Google Shape;733;p27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734" name="Google Shape;734;p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6" name="Google Shape;736;p27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737" name="Google Shape;737;p27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738" name="Google Shape;738;p27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739" name="Google Shape;739;p27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0" name="Google Shape;740;p27"/>
          <p:cNvSpPr txBox="1"/>
          <p:nvPr/>
        </p:nvSpPr>
        <p:spPr>
          <a:xfrm>
            <a:off x="9348927" y="2441750"/>
            <a:ext cx="89391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66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Non-Functional Requirements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69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41" name="Google Shape;741;p27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  <a:endParaRPr/>
          </a:p>
        </p:txBody>
      </p:sp>
      <p:sp>
        <p:nvSpPr>
          <p:cNvPr id="742" name="Google Shape;742;p27"/>
          <p:cNvSpPr txBox="1"/>
          <p:nvPr/>
        </p:nvSpPr>
        <p:spPr>
          <a:xfrm>
            <a:off x="8943025" y="4958400"/>
            <a:ext cx="8939100" cy="4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Security</a:t>
            </a:r>
            <a:r>
              <a:rPr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DM Sans"/>
              <a:buChar char="●"/>
            </a:pPr>
            <a:r>
              <a:rPr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Implement data encryption (TLS) to protect user data</a:t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DM Sans"/>
              <a:buChar char="●"/>
            </a:pPr>
            <a:r>
              <a:rPr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Firebase Authentication for secure email/password sign-ins</a:t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Performance</a:t>
            </a:r>
            <a:r>
              <a:rPr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DM Sans"/>
              <a:buChar char="●"/>
            </a:pPr>
            <a:r>
              <a:rPr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Target an app launch time of 3-5 seconds, basic user interactions under 1 second, AI chat bot responses within 2-3 seconds</a:t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DM Sans"/>
              <a:buChar char="●"/>
            </a:pPr>
            <a:r>
              <a:rPr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Perform stress tests on the core features of the app (startup, login, chatbot, etc..) to ensure that the response times meet expectations under the anticipated user load</a:t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43" name="Google Shape;7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75" y="3390476"/>
            <a:ext cx="7735801" cy="66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913" y="872595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0" name="Google Shape;750;p28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751" name="Google Shape;751;p28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753" name="Google Shape;753;p28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4" name="Google Shape;754;p28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755" name="Google Shape;755;p28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756" name="Google Shape;756;p28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8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8" name="Google Shape;758;p28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759" name="Google Shape;759;p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8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4" name="Google Shape;764;p28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765" name="Google Shape;765;p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7" name="Google Shape;767;p28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768" name="Google Shape;768;p28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769" name="Google Shape;769;p28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770" name="Google Shape;770;p28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1" name="Google Shape;771;p28"/>
          <p:cNvSpPr txBox="1"/>
          <p:nvPr/>
        </p:nvSpPr>
        <p:spPr>
          <a:xfrm>
            <a:off x="9348927" y="2441750"/>
            <a:ext cx="89391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66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Non-Functional Requirements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69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72" name="Google Shape;772;p28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  <a:endParaRPr/>
          </a:p>
        </p:txBody>
      </p:sp>
      <p:sp>
        <p:nvSpPr>
          <p:cNvPr id="773" name="Google Shape;773;p28"/>
          <p:cNvSpPr txBox="1"/>
          <p:nvPr/>
        </p:nvSpPr>
        <p:spPr>
          <a:xfrm>
            <a:off x="8943025" y="4958400"/>
            <a:ext cx="89391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Usability</a:t>
            </a:r>
            <a:r>
              <a:rPr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DM Sans"/>
              <a:buChar char="●"/>
            </a:pPr>
            <a:r>
              <a:rPr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Ensure that the app is easy to navigate with a clear layout following Apple’s Human Interface Guidelines</a:t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DM Sans"/>
              <a:buChar char="●"/>
            </a:pPr>
            <a:r>
              <a:rPr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Space out buttons and make them large enough so that they are easily accessible</a:t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Reliability</a:t>
            </a:r>
            <a:r>
              <a:rPr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DM Sans"/>
              <a:buChar char="●"/>
            </a:pPr>
            <a:r>
              <a:rPr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Target a 95% uptime and include error handling for common failures such as invalid inputs and server timeouts</a:t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74" name="Google Shape;7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75" y="3390476"/>
            <a:ext cx="7735801" cy="66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363" y="8097925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1" name="Google Shape;781;p29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782" name="Google Shape;782;p29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783" name="Google Shape;783;p29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784" name="Google Shape;784;p29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5" name="Google Shape;785;p29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786" name="Google Shape;786;p29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787" name="Google Shape;787;p29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9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29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790" name="Google Shape;790;p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2" name="Google Shape;792;p29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793" name="Google Shape;793;p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5" name="Google Shape;795;p29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796" name="Google Shape;796;p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8" name="Google Shape;798;p29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799" name="Google Shape;799;p29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800" name="Google Shape;800;p29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801" name="Google Shape;801;p29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2" name="Google Shape;802;p29"/>
          <p:cNvSpPr txBox="1"/>
          <p:nvPr/>
        </p:nvSpPr>
        <p:spPr>
          <a:xfrm>
            <a:off x="9348927" y="2441750"/>
            <a:ext cx="89391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66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Non-Functional Requirements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69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03" name="Google Shape;803;p29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  <a:endParaRPr/>
          </a:p>
        </p:txBody>
      </p:sp>
      <p:sp>
        <p:nvSpPr>
          <p:cNvPr id="804" name="Google Shape;804;p29"/>
          <p:cNvSpPr txBox="1"/>
          <p:nvPr/>
        </p:nvSpPr>
        <p:spPr>
          <a:xfrm>
            <a:off x="8943025" y="4958400"/>
            <a:ext cx="89391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Scalability</a:t>
            </a:r>
            <a:r>
              <a:rPr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DM Sans"/>
              <a:buChar char="●"/>
            </a:pPr>
            <a:r>
              <a:rPr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App will be designed initially to handle 100 concurrent users, with a flexible design to grow as demand increases</a:t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DM Sans"/>
              <a:buChar char="●"/>
            </a:pPr>
            <a:r>
              <a:rPr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Firebase cloud service for data storage, which will automatically scale based on usage</a:t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DM Sans"/>
              <a:buChar char="●"/>
            </a:pPr>
            <a:r>
              <a:rPr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Firebase automatic resource allocation and database scaling</a:t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DM Sans"/>
              <a:buChar char="●"/>
            </a:pPr>
            <a:r>
              <a:rPr lang="en-US" sz="22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Implement a modular design that can scale components individually</a:t>
            </a:r>
            <a:endParaRPr b="1"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05" name="Google Shape;80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75" y="3390476"/>
            <a:ext cx="7735801" cy="66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94801" y="6125600"/>
            <a:ext cx="14449777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8600" y="-2464411"/>
            <a:ext cx="13788882" cy="72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2"/>
          <p:cNvSpPr txBox="1"/>
          <p:nvPr/>
        </p:nvSpPr>
        <p:spPr>
          <a:xfrm>
            <a:off x="9100331" y="7062000"/>
            <a:ext cx="26637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0">
                <a:latin typeface="Archivo Black"/>
                <a:ea typeface="Archivo Black"/>
                <a:cs typeface="Archivo Black"/>
                <a:sym typeface="Archivo Black"/>
              </a:rPr>
              <a:t>Isai</a:t>
            </a:r>
            <a:endParaRPr sz="389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0">
                <a:latin typeface="Archivo Black"/>
                <a:ea typeface="Archivo Black"/>
                <a:cs typeface="Archivo Black"/>
                <a:sym typeface="Archivo Black"/>
              </a:rPr>
              <a:t>Flores</a:t>
            </a:r>
            <a:endParaRPr sz="389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232" name="Google Shape;232;p12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233" name="Google Shape;233;p12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234" name="Google Shape;234;p12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235" name="Google Shape;235;p12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6" name="Google Shape;236;p12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237" name="Google Shape;237;p12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238" name="Google Shape;238;p12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2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12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241" name="Google Shape;241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12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244" name="Google Shape;244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" name="Google Shape;246;p12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247" name="Google Shape;247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9" name="Google Shape;249;p12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250" name="Google Shape;250;p12"/>
          <p:cNvGrpSpPr/>
          <p:nvPr/>
        </p:nvGrpSpPr>
        <p:grpSpPr>
          <a:xfrm>
            <a:off x="6608767" y="3808818"/>
            <a:ext cx="1975147" cy="1975622"/>
            <a:chOff x="0" y="-47625"/>
            <a:chExt cx="520200" cy="520325"/>
          </a:xfrm>
        </p:grpSpPr>
        <p:sp>
          <p:nvSpPr>
            <p:cNvPr id="251" name="Google Shape;251;p12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252" name="Google Shape;252;p12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253;p12"/>
          <p:cNvGrpSpPr/>
          <p:nvPr/>
        </p:nvGrpSpPr>
        <p:grpSpPr>
          <a:xfrm>
            <a:off x="12879955" y="3808818"/>
            <a:ext cx="1975147" cy="1975622"/>
            <a:chOff x="0" y="-47625"/>
            <a:chExt cx="520200" cy="520325"/>
          </a:xfrm>
        </p:grpSpPr>
        <p:sp>
          <p:nvSpPr>
            <p:cNvPr id="254" name="Google Shape;254;p12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255" name="Google Shape;255;p12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12"/>
          <p:cNvGrpSpPr/>
          <p:nvPr/>
        </p:nvGrpSpPr>
        <p:grpSpPr>
          <a:xfrm>
            <a:off x="6608767" y="6763757"/>
            <a:ext cx="1975147" cy="1975622"/>
            <a:chOff x="0" y="-47625"/>
            <a:chExt cx="520200" cy="520325"/>
          </a:xfrm>
        </p:grpSpPr>
        <p:sp>
          <p:nvSpPr>
            <p:cNvPr id="257" name="Google Shape;257;p12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258" name="Google Shape;258;p12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12"/>
          <p:cNvGrpSpPr/>
          <p:nvPr/>
        </p:nvGrpSpPr>
        <p:grpSpPr>
          <a:xfrm>
            <a:off x="12879955" y="6763757"/>
            <a:ext cx="1975147" cy="1975622"/>
            <a:chOff x="0" y="-47625"/>
            <a:chExt cx="520200" cy="520325"/>
          </a:xfrm>
        </p:grpSpPr>
        <p:sp>
          <p:nvSpPr>
            <p:cNvPr id="260" name="Google Shape;260;p12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261" name="Google Shape;261;p12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2"/>
          <p:cNvSpPr txBox="1"/>
          <p:nvPr/>
        </p:nvSpPr>
        <p:spPr>
          <a:xfrm>
            <a:off x="1028700" y="1566855"/>
            <a:ext cx="84420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Team Members</a:t>
            </a: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9100334" y="4068800"/>
            <a:ext cx="26637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9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Mirna</a:t>
            </a:r>
            <a:endParaRPr sz="389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9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Farahat</a:t>
            </a:r>
            <a:endParaRPr sz="389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64" name="Google Shape;264;p12"/>
          <p:cNvSpPr txBox="1"/>
          <p:nvPr/>
        </p:nvSpPr>
        <p:spPr>
          <a:xfrm>
            <a:off x="15368948" y="4068800"/>
            <a:ext cx="25713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0">
                <a:latin typeface="Archivo Black"/>
                <a:ea typeface="Archivo Black"/>
                <a:cs typeface="Archivo Black"/>
                <a:sym typeface="Archivo Black"/>
              </a:rPr>
              <a:t>Arpa</a:t>
            </a:r>
            <a:endParaRPr b="0" i="0" sz="389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0">
                <a:latin typeface="Archivo Black"/>
                <a:ea typeface="Archivo Black"/>
                <a:cs typeface="Archivo Black"/>
                <a:sym typeface="Archivo Black"/>
              </a:rPr>
              <a:t>Hakopian</a:t>
            </a:r>
            <a:endParaRPr sz="389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65" name="Google Shape;265;p12"/>
          <p:cNvSpPr txBox="1"/>
          <p:nvPr/>
        </p:nvSpPr>
        <p:spPr>
          <a:xfrm>
            <a:off x="15368948" y="7062000"/>
            <a:ext cx="26637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0">
                <a:latin typeface="Archivo Black"/>
                <a:ea typeface="Archivo Black"/>
                <a:cs typeface="Archivo Black"/>
                <a:sym typeface="Archivo Black"/>
              </a:rPr>
              <a:t>Emanuel</a:t>
            </a:r>
            <a:endParaRPr sz="389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0">
                <a:latin typeface="Archivo Black"/>
                <a:ea typeface="Archivo Black"/>
                <a:cs typeface="Archivo Black"/>
                <a:sym typeface="Archivo Black"/>
              </a:rPr>
              <a:t>Diaz</a:t>
            </a:r>
            <a:endParaRPr sz="389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266" name="Google Shape;266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2434" y="4157259"/>
            <a:ext cx="1447325" cy="1328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1914" y="7177787"/>
            <a:ext cx="1328375" cy="13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023350" y="7066747"/>
            <a:ext cx="1556500" cy="155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257638" y="4157262"/>
            <a:ext cx="1219285" cy="1328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12"/>
          <p:cNvGrpSpPr/>
          <p:nvPr/>
        </p:nvGrpSpPr>
        <p:grpSpPr>
          <a:xfrm>
            <a:off x="1028700" y="3808826"/>
            <a:ext cx="1975147" cy="1975622"/>
            <a:chOff x="0" y="-47625"/>
            <a:chExt cx="520200" cy="520325"/>
          </a:xfrm>
        </p:grpSpPr>
        <p:sp>
          <p:nvSpPr>
            <p:cNvPr id="271" name="Google Shape;271;p12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272" name="Google Shape;272;p12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3" name="Google Shape;273;p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08025" y="4175851"/>
            <a:ext cx="1416000" cy="14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2"/>
          <p:cNvSpPr txBox="1"/>
          <p:nvPr/>
        </p:nvSpPr>
        <p:spPr>
          <a:xfrm>
            <a:off x="1028709" y="5996425"/>
            <a:ext cx="26637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Sergio Garcia</a:t>
            </a:r>
            <a:endParaRPr sz="389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>
            <a:off x="1028695" y="3271338"/>
            <a:ext cx="427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9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Lead</a:t>
            </a:r>
            <a:endParaRPr sz="389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0" name="Google Shape;8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225" y="791650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2" name="Google Shape;812;p30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813" name="Google Shape;813;p30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814" name="Google Shape;814;p30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815" name="Google Shape;815;p30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6" name="Google Shape;816;p30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817" name="Google Shape;817;p30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818" name="Google Shape;818;p30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0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0" name="Google Shape;820;p30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821" name="Google Shape;821;p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3" name="Google Shape;823;p30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824" name="Google Shape;824;p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6" name="Google Shape;826;p30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827" name="Google Shape;827;p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9" name="Google Shape;829;p30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830" name="Google Shape;830;p30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831" name="Google Shape;831;p30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832" name="Google Shape;832;p30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3" name="Google Shape;833;p30"/>
          <p:cNvSpPr txBox="1"/>
          <p:nvPr/>
        </p:nvSpPr>
        <p:spPr>
          <a:xfrm>
            <a:off x="9348927" y="2441750"/>
            <a:ext cx="89391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66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Use Cases /</a:t>
            </a:r>
            <a:endParaRPr sz="6669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669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User Stories</a:t>
            </a:r>
            <a:endParaRPr sz="6669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34" name="Google Shape;834;p30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  <a:endParaRPr/>
          </a:p>
        </p:txBody>
      </p:sp>
      <p:sp>
        <p:nvSpPr>
          <p:cNvPr id="835" name="Google Shape;835;p30"/>
          <p:cNvSpPr txBox="1"/>
          <p:nvPr/>
        </p:nvSpPr>
        <p:spPr>
          <a:xfrm>
            <a:off x="9348925" y="4993330"/>
            <a:ext cx="72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0"/>
          <p:cNvSpPr txBox="1"/>
          <p:nvPr/>
        </p:nvSpPr>
        <p:spPr>
          <a:xfrm>
            <a:off x="9501325" y="5145718"/>
            <a:ext cx="72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7" name="Google Shape;83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98" y="2441738"/>
            <a:ext cx="7024324" cy="77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225" y="791650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4" name="Google Shape;844;p31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845" name="Google Shape;845;p31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846" name="Google Shape;846;p31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847" name="Google Shape;847;p31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8" name="Google Shape;848;p31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849" name="Google Shape;849;p31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850" name="Google Shape;850;p31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1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2" name="Google Shape;852;p31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853" name="Google Shape;853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5" name="Google Shape;855;p31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856" name="Google Shape;856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8" name="Google Shape;858;p31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859" name="Google Shape;859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1" name="Google Shape;861;p31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862" name="Google Shape;862;p31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863" name="Google Shape;863;p31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864" name="Google Shape;864;p31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31"/>
          <p:cNvSpPr txBox="1"/>
          <p:nvPr/>
        </p:nvSpPr>
        <p:spPr>
          <a:xfrm>
            <a:off x="9348927" y="2441750"/>
            <a:ext cx="89391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Use Cases /</a:t>
            </a:r>
            <a:endParaRPr sz="6669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User Stories</a:t>
            </a:r>
            <a:endParaRPr/>
          </a:p>
        </p:txBody>
      </p:sp>
      <p:sp>
        <p:nvSpPr>
          <p:cNvPr id="866" name="Google Shape;866;p31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  <a:endParaRPr/>
          </a:p>
        </p:txBody>
      </p:sp>
      <p:sp>
        <p:nvSpPr>
          <p:cNvPr id="867" name="Google Shape;867;p31"/>
          <p:cNvSpPr txBox="1"/>
          <p:nvPr/>
        </p:nvSpPr>
        <p:spPr>
          <a:xfrm>
            <a:off x="8005525" y="4958400"/>
            <a:ext cx="9570300" cy="29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Case 1: User Registration and Avatar Creation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Story:</a:t>
            </a:r>
            <a:r>
              <a:rPr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As a new user, I want to register with my email and password, and create a personalized avatar that represents me on my profile, so that I can start tracking my fitness journey and engage with the app visually.</a:t>
            </a:r>
            <a:endParaRPr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68" name="Google Shape;86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98" y="2441738"/>
            <a:ext cx="7024324" cy="77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" name="Google Shape;8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425" y="8684325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5" name="Google Shape;875;p32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876" name="Google Shape;876;p32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877" name="Google Shape;877;p32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878" name="Google Shape;878;p32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9" name="Google Shape;879;p32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880" name="Google Shape;880;p32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881" name="Google Shape;881;p32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2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3" name="Google Shape;883;p32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884" name="Google Shape;884;p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6" name="Google Shape;886;p32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887" name="Google Shape;887;p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9" name="Google Shape;889;p32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890" name="Google Shape;890;p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2" name="Google Shape;892;p32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893" name="Google Shape;893;p32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894" name="Google Shape;894;p32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895" name="Google Shape;895;p32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6" name="Google Shape;896;p32"/>
          <p:cNvSpPr txBox="1"/>
          <p:nvPr/>
        </p:nvSpPr>
        <p:spPr>
          <a:xfrm>
            <a:off x="9348927" y="2441750"/>
            <a:ext cx="89391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Use Cases /</a:t>
            </a:r>
            <a:endParaRPr sz="6669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User Stories</a:t>
            </a:r>
            <a:endParaRPr/>
          </a:p>
        </p:txBody>
      </p:sp>
      <p:sp>
        <p:nvSpPr>
          <p:cNvPr id="897" name="Google Shape;897;p32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  <a:endParaRPr/>
          </a:p>
        </p:txBody>
      </p:sp>
      <p:sp>
        <p:nvSpPr>
          <p:cNvPr id="898" name="Google Shape;898;p32"/>
          <p:cNvSpPr txBox="1"/>
          <p:nvPr/>
        </p:nvSpPr>
        <p:spPr>
          <a:xfrm>
            <a:off x="8050900" y="4893825"/>
            <a:ext cx="9388800" cy="3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Case 2: AI-Generated Fitness Plans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Story:</a:t>
            </a:r>
            <a:r>
              <a:rPr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As a user, I want to input my fitness goals, workout preferences, and any injuries or disabilities I have, so that the AI chatbot can generate a customized fitness plan that caters to my needs.</a:t>
            </a:r>
            <a:endParaRPr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Example:</a:t>
            </a:r>
            <a:r>
              <a:rPr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“I have 30 minutes, what’s a quick upper body workout that won’t strain my shoulder?”</a:t>
            </a:r>
            <a:endParaRPr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99" name="Google Shape;89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98" y="2441738"/>
            <a:ext cx="7024324" cy="77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" name="Google Shape;9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7125" y="807525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6" name="Google Shape;906;p33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907" name="Google Shape;907;p33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908" name="Google Shape;908;p33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909" name="Google Shape;909;p33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0" name="Google Shape;910;p33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911" name="Google Shape;911;p33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912" name="Google Shape;912;p33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3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4" name="Google Shape;914;p33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915" name="Google Shape;915;p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7" name="Google Shape;917;p33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918" name="Google Shape;918;p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0" name="Google Shape;920;p33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921" name="Google Shape;921;p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3" name="Google Shape;923;p33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924" name="Google Shape;924;p33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925" name="Google Shape;925;p33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926" name="Google Shape;926;p33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7" name="Google Shape;927;p33"/>
          <p:cNvSpPr txBox="1"/>
          <p:nvPr/>
        </p:nvSpPr>
        <p:spPr>
          <a:xfrm>
            <a:off x="9348927" y="2441750"/>
            <a:ext cx="89391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Use Cases /</a:t>
            </a:r>
            <a:endParaRPr sz="6669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User Stories</a:t>
            </a:r>
            <a:endParaRPr/>
          </a:p>
        </p:txBody>
      </p:sp>
      <p:sp>
        <p:nvSpPr>
          <p:cNvPr id="928" name="Google Shape;928;p33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  <a:endParaRPr/>
          </a:p>
        </p:txBody>
      </p:sp>
      <p:sp>
        <p:nvSpPr>
          <p:cNvPr id="929" name="Google Shape;929;p33"/>
          <p:cNvSpPr txBox="1"/>
          <p:nvPr/>
        </p:nvSpPr>
        <p:spPr>
          <a:xfrm>
            <a:off x="7960175" y="5130575"/>
            <a:ext cx="93888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Case 3: AI-Generated Meals/Recipes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Story:</a:t>
            </a:r>
            <a:r>
              <a:rPr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As a user, I want to input my dietary preferences and nutrition goals, so that the AI chatbot can recommend meals that help me meet those goals.</a:t>
            </a:r>
            <a:endParaRPr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Example:</a:t>
            </a:r>
            <a:r>
              <a:rPr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“What’s a meal I can make that will help me reach my daily protein target of 120 grams?”</a:t>
            </a:r>
            <a:endParaRPr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30" name="Google Shape;93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98" y="2441738"/>
            <a:ext cx="7024324" cy="77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Google Shape;9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6400" y="9051675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7" name="Google Shape;937;p34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938" name="Google Shape;938;p34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939" name="Google Shape;939;p34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940" name="Google Shape;940;p34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1" name="Google Shape;941;p34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942" name="Google Shape;942;p34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943" name="Google Shape;943;p34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4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34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946" name="Google Shape;946;p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34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949" name="Google Shape;949;p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1" name="Google Shape;951;p34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952" name="Google Shape;952;p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4" name="Google Shape;954;p34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955" name="Google Shape;955;p34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956" name="Google Shape;956;p34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957" name="Google Shape;957;p34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8" name="Google Shape;958;p34"/>
          <p:cNvSpPr txBox="1"/>
          <p:nvPr/>
        </p:nvSpPr>
        <p:spPr>
          <a:xfrm>
            <a:off x="9348927" y="2441750"/>
            <a:ext cx="89391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Use Cases /</a:t>
            </a:r>
            <a:endParaRPr sz="6669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User Stories</a:t>
            </a:r>
            <a:endParaRPr/>
          </a:p>
        </p:txBody>
      </p:sp>
      <p:sp>
        <p:nvSpPr>
          <p:cNvPr id="959" name="Google Shape;959;p34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  <a:endParaRPr/>
          </a:p>
        </p:txBody>
      </p:sp>
      <p:sp>
        <p:nvSpPr>
          <p:cNvPr id="960" name="Google Shape;960;p34"/>
          <p:cNvSpPr txBox="1"/>
          <p:nvPr/>
        </p:nvSpPr>
        <p:spPr>
          <a:xfrm>
            <a:off x="8111250" y="5534400"/>
            <a:ext cx="9119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Case 4: Fitness Progress Tracking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Story:</a:t>
            </a:r>
            <a:r>
              <a:rPr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As a user, I want to track my workouts, steps, and progress toward my fitness goals, so that I can monitor my improvements over time and stay motivated.</a:t>
            </a:r>
            <a:endParaRPr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61" name="Google Shape;96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98" y="2441738"/>
            <a:ext cx="7024324" cy="77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Google Shape;9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425" y="827935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8" name="Google Shape;968;p35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969" name="Google Shape;969;p35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970" name="Google Shape;970;p35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971" name="Google Shape;971;p35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2" name="Google Shape;972;p35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973" name="Google Shape;973;p35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974" name="Google Shape;974;p35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5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35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977" name="Google Shape;977;p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9" name="Google Shape;979;p35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980" name="Google Shape;980;p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2" name="Google Shape;982;p35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983" name="Google Shape;983;p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5" name="Google Shape;985;p35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986" name="Google Shape;986;p35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987" name="Google Shape;987;p35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988" name="Google Shape;988;p35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9" name="Google Shape;989;p35"/>
          <p:cNvSpPr txBox="1"/>
          <p:nvPr/>
        </p:nvSpPr>
        <p:spPr>
          <a:xfrm>
            <a:off x="9348927" y="2441750"/>
            <a:ext cx="89391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Use Cases /</a:t>
            </a:r>
            <a:endParaRPr sz="6669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User Stories</a:t>
            </a:r>
            <a:endParaRPr/>
          </a:p>
        </p:txBody>
      </p:sp>
      <p:sp>
        <p:nvSpPr>
          <p:cNvPr id="990" name="Google Shape;990;p35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  <a:endParaRPr/>
          </a:p>
        </p:txBody>
      </p:sp>
      <p:sp>
        <p:nvSpPr>
          <p:cNvPr id="991" name="Google Shape;991;p35"/>
          <p:cNvSpPr txBox="1"/>
          <p:nvPr/>
        </p:nvSpPr>
        <p:spPr>
          <a:xfrm>
            <a:off x="7824000" y="4855725"/>
            <a:ext cx="987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992" name="Google Shape;992;p35"/>
          <p:cNvSpPr txBox="1"/>
          <p:nvPr/>
        </p:nvSpPr>
        <p:spPr>
          <a:xfrm>
            <a:off x="7734600" y="7437625"/>
            <a:ext cx="99642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93" name="Google Shape;993;p35"/>
          <p:cNvSpPr txBox="1"/>
          <p:nvPr/>
        </p:nvSpPr>
        <p:spPr>
          <a:xfrm>
            <a:off x="7994550" y="4855725"/>
            <a:ext cx="9036900" cy="4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Case 5: Personalized Avatars and Milestone Rewards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Story:</a:t>
            </a:r>
            <a:r>
              <a:rPr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As a user, I want to unlock avatar outfits and accessories when I reach fitness milestones, so that I can visually represent my achievements and stay motivated through gamification.</a:t>
            </a:r>
            <a:endParaRPr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Example:</a:t>
            </a:r>
            <a:r>
              <a:rPr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"Unlock a new workout outfit when I complete my first 10K run."</a:t>
            </a:r>
            <a:endParaRPr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94" name="Google Shape;99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98" y="2441738"/>
            <a:ext cx="7024324" cy="77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225" y="791650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1" name="Google Shape;1001;p36"/>
          <p:cNvGrpSpPr/>
          <p:nvPr/>
        </p:nvGrpSpPr>
        <p:grpSpPr>
          <a:xfrm>
            <a:off x="0" y="-180826"/>
            <a:ext cx="18287998" cy="1054772"/>
            <a:chOff x="0" y="-241102"/>
            <a:chExt cx="24383997" cy="1406363"/>
          </a:xfrm>
        </p:grpSpPr>
        <p:grpSp>
          <p:nvGrpSpPr>
            <p:cNvPr id="1002" name="Google Shape;1002;p36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1003" name="Google Shape;1003;p36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1004" name="Google Shape;1004;p36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05" name="Google Shape;1005;p36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006" name="Google Shape;1006;p36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1007" name="Google Shape;1007;p36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6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9" name="Google Shape;1009;p36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1010" name="Google Shape;1010;p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2" name="Google Shape;1012;p36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1013" name="Google Shape;1013;p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5" name="Google Shape;1015;p36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1016" name="Google Shape;1016;p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8" name="Google Shape;1018;p36"/>
            <p:cNvSpPr txBox="1"/>
            <p:nvPr/>
          </p:nvSpPr>
          <p:spPr>
            <a:xfrm>
              <a:off x="2059989" y="380433"/>
              <a:ext cx="144909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9" name="Google Shape;1019;p36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1020" name="Google Shape;1020;p36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1021" name="Google Shape;1021;p36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2" name="Google Shape;1022;p36"/>
          <p:cNvSpPr txBox="1"/>
          <p:nvPr/>
        </p:nvSpPr>
        <p:spPr>
          <a:xfrm>
            <a:off x="9348927" y="2441750"/>
            <a:ext cx="89391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Use Cases /</a:t>
            </a:r>
            <a:endParaRPr sz="6669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User Stories</a:t>
            </a:r>
            <a:endParaRPr/>
          </a:p>
        </p:txBody>
      </p:sp>
      <p:sp>
        <p:nvSpPr>
          <p:cNvPr id="1023" name="Google Shape;1023;p36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  <a:endParaRPr/>
          </a:p>
        </p:txBody>
      </p:sp>
      <p:sp>
        <p:nvSpPr>
          <p:cNvPr id="1024" name="Google Shape;1024;p36"/>
          <p:cNvSpPr txBox="1"/>
          <p:nvPr/>
        </p:nvSpPr>
        <p:spPr>
          <a:xfrm>
            <a:off x="7824000" y="4855725"/>
            <a:ext cx="987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1025" name="Google Shape;1025;p36"/>
          <p:cNvSpPr txBox="1"/>
          <p:nvPr/>
        </p:nvSpPr>
        <p:spPr>
          <a:xfrm>
            <a:off x="7734600" y="7437625"/>
            <a:ext cx="99642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26" name="Google Shape;1026;p36"/>
          <p:cNvSpPr txBox="1"/>
          <p:nvPr/>
        </p:nvSpPr>
        <p:spPr>
          <a:xfrm>
            <a:off x="7994550" y="4855725"/>
            <a:ext cx="9173100" cy="4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Case 6: AI Chatbot for Safe and Accurate Fitness/Nutrition Advice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Story:</a:t>
            </a:r>
            <a:r>
              <a:rPr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As a user, I want the AI chatbot to provide medically accurate and safe fitness and nutrition advice, taking my personal boundaries and limitations into account, so that I can trust the recommendations and avoid injury.</a:t>
            </a:r>
            <a:endParaRPr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27" name="Google Shape;102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98" y="2441738"/>
            <a:ext cx="7024324" cy="77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Google Shape;10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6600" y="8882225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4" name="Google Shape;1034;p37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1035" name="Google Shape;1035;p37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1036" name="Google Shape;1036;p37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1037" name="Google Shape;1037;p37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8" name="Google Shape;1038;p37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039" name="Google Shape;1039;p37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1040" name="Google Shape;1040;p37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7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2" name="Google Shape;1042;p37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1043" name="Google Shape;1043;p3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5" name="Google Shape;1045;p37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1046" name="Google Shape;1046;p3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8" name="Google Shape;1048;p37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1049" name="Google Shape;1049;p3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1" name="Google Shape;1051;p37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1052" name="Google Shape;1052;p37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1053" name="Google Shape;1053;p37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1054" name="Google Shape;1054;p37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5" name="Google Shape;1055;p37"/>
          <p:cNvSpPr txBox="1"/>
          <p:nvPr/>
        </p:nvSpPr>
        <p:spPr>
          <a:xfrm>
            <a:off x="9348927" y="2441750"/>
            <a:ext cx="89391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Use Cases /</a:t>
            </a:r>
            <a:endParaRPr sz="6669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User Stories</a:t>
            </a:r>
            <a:endParaRPr/>
          </a:p>
        </p:txBody>
      </p:sp>
      <p:sp>
        <p:nvSpPr>
          <p:cNvPr id="1056" name="Google Shape;1056;p37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  <a:endParaRPr/>
          </a:p>
        </p:txBody>
      </p:sp>
      <p:sp>
        <p:nvSpPr>
          <p:cNvPr id="1057" name="Google Shape;1057;p37"/>
          <p:cNvSpPr txBox="1"/>
          <p:nvPr/>
        </p:nvSpPr>
        <p:spPr>
          <a:xfrm>
            <a:off x="7824000" y="4855725"/>
            <a:ext cx="987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1058" name="Google Shape;1058;p37"/>
          <p:cNvSpPr txBox="1"/>
          <p:nvPr/>
        </p:nvSpPr>
        <p:spPr>
          <a:xfrm>
            <a:off x="7734600" y="7437625"/>
            <a:ext cx="99642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59" name="Google Shape;1059;p37"/>
          <p:cNvSpPr txBox="1"/>
          <p:nvPr/>
        </p:nvSpPr>
        <p:spPr>
          <a:xfrm>
            <a:off x="7994550" y="4855725"/>
            <a:ext cx="91731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Case 7: Data Security and Syncing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Story:</a:t>
            </a:r>
            <a:r>
              <a:rPr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As a user, I want my fitness data to be securely stored, so that I can access my progress anytime, anywhere, without worrying about data loss.</a:t>
            </a:r>
            <a:endParaRPr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60" name="Google Shape;1060;p37"/>
          <p:cNvSpPr txBox="1"/>
          <p:nvPr/>
        </p:nvSpPr>
        <p:spPr>
          <a:xfrm>
            <a:off x="8035950" y="7222400"/>
            <a:ext cx="88143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Case 8: Basic Analytics and Reporting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Story:</a:t>
            </a:r>
            <a:r>
              <a:rPr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As a user, I want to see analytics and reports on my fitness activities and nutrition habits, so that I can identify trends, adjust my plans, and optimize my performance.</a:t>
            </a:r>
            <a:endParaRPr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61" name="Google Shape;106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98" y="2441738"/>
            <a:ext cx="7024324" cy="77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10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45850" y="7798312"/>
            <a:ext cx="13287649" cy="552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6351" y="-1068075"/>
            <a:ext cx="13287649" cy="552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7100" y="1787650"/>
            <a:ext cx="6450976" cy="846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9" name="Google Shape;1069;p38"/>
          <p:cNvGrpSpPr/>
          <p:nvPr/>
        </p:nvGrpSpPr>
        <p:grpSpPr>
          <a:xfrm>
            <a:off x="0" y="-180826"/>
            <a:ext cx="18287998" cy="1054772"/>
            <a:chOff x="0" y="-241102"/>
            <a:chExt cx="24383997" cy="1406363"/>
          </a:xfrm>
        </p:grpSpPr>
        <p:grpSp>
          <p:nvGrpSpPr>
            <p:cNvPr id="1070" name="Google Shape;1070;p38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1071" name="Google Shape;1071;p38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1072" name="Google Shape;1072;p38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3" name="Google Shape;1073;p38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074" name="Google Shape;1074;p38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1075" name="Google Shape;1075;p38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8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7" name="Google Shape;1077;p38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1078" name="Google Shape;1078;p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0" name="Google Shape;1080;p38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1081" name="Google Shape;1081;p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3" name="Google Shape;1083;p38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1084" name="Google Shape;1084;p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6" name="Google Shape;1086;p38"/>
            <p:cNvSpPr txBox="1"/>
            <p:nvPr/>
          </p:nvSpPr>
          <p:spPr>
            <a:xfrm>
              <a:off x="2059989" y="380433"/>
              <a:ext cx="144909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2">
                  <a:latin typeface="Archivo Black"/>
                  <a:ea typeface="Archivo Black"/>
                  <a:cs typeface="Archivo Black"/>
                  <a:sym typeface="Archivo Black"/>
                </a:rPr>
                <a:t>FitGenius             </a:t>
              </a:r>
              <a:r>
                <a:rPr b="0" i="0" lang="en-US" sz="1902" u="none" cap="none" strike="noStrike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                                           ABOUT US                       CONTACT US</a:t>
              </a:r>
              <a:endParaRPr/>
            </a:p>
          </p:txBody>
        </p:sp>
      </p:grpSp>
      <p:sp>
        <p:nvSpPr>
          <p:cNvPr id="1087" name="Google Shape;1087;p38"/>
          <p:cNvSpPr txBox="1"/>
          <p:nvPr/>
        </p:nvSpPr>
        <p:spPr>
          <a:xfrm>
            <a:off x="1028700" y="2092192"/>
            <a:ext cx="77013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  <a:endParaRPr/>
          </a:p>
        </p:txBody>
      </p:sp>
      <p:sp>
        <p:nvSpPr>
          <p:cNvPr id="1088" name="Google Shape;1088;p38"/>
          <p:cNvSpPr txBox="1"/>
          <p:nvPr/>
        </p:nvSpPr>
        <p:spPr>
          <a:xfrm>
            <a:off x="1028700" y="3343675"/>
            <a:ext cx="1828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Any questions? </a:t>
            </a:r>
            <a:endParaRPr sz="25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550" y="771240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47" y="2445671"/>
            <a:ext cx="6461575" cy="7934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13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284" name="Google Shape;284;p13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285" name="Google Shape;285;p13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286" name="Google Shape;286;p13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7" name="Google Shape;287;p13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288" name="Google Shape;288;p13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289" name="Google Shape;289;p13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3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" name="Google Shape;291;p13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292" name="Google Shape;29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" name="Google Shape;294;p13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295" name="Google Shape;295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13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298" name="Google Shape;298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0" name="Google Shape;300;p13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301" name="Google Shape;301;p13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302" name="Google Shape;302;p13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303" name="Google Shape;303;p13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13"/>
          <p:cNvSpPr txBox="1"/>
          <p:nvPr/>
        </p:nvSpPr>
        <p:spPr>
          <a:xfrm>
            <a:off x="9348927" y="2441750"/>
            <a:ext cx="89391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  <a:endParaRPr sz="6669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05" name="Google Shape;305;p13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  <a:endParaRPr/>
          </a:p>
        </p:txBody>
      </p:sp>
      <p:sp>
        <p:nvSpPr>
          <p:cNvPr id="306" name="Google Shape;306;p13"/>
          <p:cNvSpPr txBox="1"/>
          <p:nvPr/>
        </p:nvSpPr>
        <p:spPr>
          <a:xfrm>
            <a:off x="9348925" y="4993330"/>
            <a:ext cx="72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"/>
          <p:cNvSpPr txBox="1"/>
          <p:nvPr/>
        </p:nvSpPr>
        <p:spPr>
          <a:xfrm>
            <a:off x="9501325" y="5145718"/>
            <a:ext cx="72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225" y="791650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47" y="2445671"/>
            <a:ext cx="6461575" cy="7934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14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316" name="Google Shape;316;p14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317" name="Google Shape;317;p14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318" name="Google Shape;318;p14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9" name="Google Shape;319;p14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320" name="Google Shape;320;p14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321" name="Google Shape;321;p14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4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" name="Google Shape;323;p14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324" name="Google Shape;324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6" name="Google Shape;326;p14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327" name="Google Shape;327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14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330" name="Google Shape;330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2" name="Google Shape;332;p14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333" name="Google Shape;333;p14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334" name="Google Shape;334;p14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335" name="Google Shape;335;p14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14"/>
          <p:cNvSpPr txBox="1"/>
          <p:nvPr/>
        </p:nvSpPr>
        <p:spPr>
          <a:xfrm>
            <a:off x="9348927" y="2441750"/>
            <a:ext cx="89391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69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  <a:endParaRPr/>
          </a:p>
        </p:txBody>
      </p:sp>
      <p:sp>
        <p:nvSpPr>
          <p:cNvPr id="337" name="Google Shape;337;p14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/>
          </a:p>
        </p:txBody>
      </p:sp>
      <p:sp>
        <p:nvSpPr>
          <p:cNvPr id="338" name="Google Shape;338;p14"/>
          <p:cNvSpPr txBox="1"/>
          <p:nvPr/>
        </p:nvSpPr>
        <p:spPr>
          <a:xfrm>
            <a:off x="9430907" y="4023290"/>
            <a:ext cx="7248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2">
                <a:latin typeface="DM Sans"/>
                <a:ea typeface="DM Sans"/>
                <a:cs typeface="DM Sans"/>
                <a:sym typeface="DM Sans"/>
              </a:rPr>
              <a:t>Overview:</a:t>
            </a:r>
            <a:endParaRPr b="1" sz="2252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9" name="Google Shape;339;p14"/>
          <p:cNvSpPr txBox="1"/>
          <p:nvPr/>
        </p:nvSpPr>
        <p:spPr>
          <a:xfrm>
            <a:off x="9430907" y="4463690"/>
            <a:ext cx="7248000" cy="2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160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2"/>
              <a:buFont typeface="DM Sans"/>
              <a:buChar char="-"/>
            </a:pPr>
            <a:r>
              <a:rPr lang="en-US" sz="2252">
                <a:latin typeface="DM Sans"/>
                <a:ea typeface="DM Sans"/>
                <a:cs typeface="DM Sans"/>
                <a:sym typeface="DM Sans"/>
              </a:rPr>
              <a:t>This presentation outlines the project requirements for developing an AI-powered fitness app</a:t>
            </a:r>
            <a:endParaRPr sz="2252">
              <a:latin typeface="DM Sans"/>
              <a:ea typeface="DM Sans"/>
              <a:cs typeface="DM Sans"/>
              <a:sym typeface="DM Sans"/>
            </a:endParaRPr>
          </a:p>
          <a:p>
            <a:pPr indent="-37160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2"/>
              <a:buFont typeface="DM Sans"/>
              <a:buChar char="-"/>
            </a:pPr>
            <a:r>
              <a:rPr lang="en-US" sz="2252">
                <a:latin typeface="DM Sans"/>
                <a:ea typeface="DM Sans"/>
                <a:cs typeface="DM Sans"/>
                <a:sym typeface="DM Sans"/>
              </a:rPr>
              <a:t>Focus on defining functional and non-functional requirements, defining </a:t>
            </a:r>
            <a:r>
              <a:rPr lang="en-US" sz="2252">
                <a:latin typeface="DM Sans"/>
                <a:ea typeface="DM Sans"/>
                <a:cs typeface="DM Sans"/>
                <a:sym typeface="DM Sans"/>
              </a:rPr>
              <a:t>stakeholders, establishing core features, and outlining specific objectives.  </a:t>
            </a:r>
            <a:endParaRPr sz="2252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225" y="791650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47" y="2445671"/>
            <a:ext cx="6461575" cy="7934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15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348" name="Google Shape;348;p15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349" name="Google Shape;349;p15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350" name="Google Shape;350;p15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1" name="Google Shape;351;p15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352" name="Google Shape;352;p15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353" name="Google Shape;353;p15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5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15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356" name="Google Shape;356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15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359" name="Google Shape;359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15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362" name="Google Shape;362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4" name="Google Shape;364;p15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365" name="Google Shape;365;p15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366" name="Google Shape;366;p15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367" name="Google Shape;367;p15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15"/>
          <p:cNvSpPr txBox="1"/>
          <p:nvPr/>
        </p:nvSpPr>
        <p:spPr>
          <a:xfrm>
            <a:off x="9348927" y="2441750"/>
            <a:ext cx="89391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69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  <a:endParaRPr/>
          </a:p>
        </p:txBody>
      </p:sp>
      <p:sp>
        <p:nvSpPr>
          <p:cNvPr id="369" name="Google Shape;369;p15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/>
          </a:p>
        </p:txBody>
      </p:sp>
      <p:sp>
        <p:nvSpPr>
          <p:cNvPr id="370" name="Google Shape;370;p15"/>
          <p:cNvSpPr txBox="1"/>
          <p:nvPr/>
        </p:nvSpPr>
        <p:spPr>
          <a:xfrm>
            <a:off x="9430907" y="4023290"/>
            <a:ext cx="7248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2">
                <a:latin typeface="DM Sans"/>
                <a:ea typeface="DM Sans"/>
                <a:cs typeface="DM Sans"/>
                <a:sym typeface="DM Sans"/>
              </a:rPr>
              <a:t>Description:</a:t>
            </a:r>
            <a:endParaRPr b="1" sz="2252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1" name="Google Shape;371;p15"/>
          <p:cNvSpPr txBox="1"/>
          <p:nvPr/>
        </p:nvSpPr>
        <p:spPr>
          <a:xfrm>
            <a:off x="9430907" y="4463690"/>
            <a:ext cx="7248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160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52"/>
              <a:buFont typeface="DM Sans"/>
              <a:buChar char="-"/>
            </a:pPr>
            <a:r>
              <a:rPr lang="en-US" sz="2252">
                <a:latin typeface="DM Sans"/>
                <a:ea typeface="DM Sans"/>
                <a:cs typeface="DM Sans"/>
                <a:sym typeface="DM Sans"/>
              </a:rPr>
              <a:t>This AI-powered fitness app generates personalized workout routines based on user data and goals, integrating tracking features and game-like rewards to keep users motivated. Avatar customization enhancing engagement and making fitness both interactive and enjoyable.</a:t>
            </a:r>
            <a:endParaRPr sz="2252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45850" y="7798312"/>
            <a:ext cx="13287649" cy="552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6351" y="-1068075"/>
            <a:ext cx="13287649" cy="55213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16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379" name="Google Shape;379;p16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380" name="Google Shape;380;p16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381" name="Google Shape;381;p16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2" name="Google Shape;382;p16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383" name="Google Shape;383;p16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384" name="Google Shape;384;p16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6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6" name="Google Shape;386;p16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387" name="Google Shape;387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9" name="Google Shape;389;p16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390" name="Google Shape;390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392;p16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393" name="Google Shape;393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5" name="Google Shape;395;p16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pic>
        <p:nvPicPr>
          <p:cNvPr id="396" name="Google Shape;3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775" y="6047625"/>
            <a:ext cx="5184699" cy="40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8475" y="1262600"/>
            <a:ext cx="12972674" cy="827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45850" y="7798312"/>
            <a:ext cx="13287649" cy="552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6351" y="-1068075"/>
            <a:ext cx="13287649" cy="55213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4" name="Google Shape;404;p17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405" name="Google Shape;405;p17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406" name="Google Shape;406;p17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407" name="Google Shape;407;p17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8" name="Google Shape;408;p17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409" name="Google Shape;409;p17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410" name="Google Shape;410;p17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7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7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413" name="Google Shape;413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7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416" name="Google Shape;416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7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419" name="Google Shape;419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1" name="Google Shape;421;p17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sp>
        <p:nvSpPr>
          <p:cNvPr id="422" name="Google Shape;422;p17"/>
          <p:cNvSpPr txBox="1"/>
          <p:nvPr/>
        </p:nvSpPr>
        <p:spPr>
          <a:xfrm>
            <a:off x="822575" y="1743463"/>
            <a:ext cx="45339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Project Overview Diagram</a:t>
            </a:r>
            <a:endParaRPr/>
          </a:p>
        </p:txBody>
      </p:sp>
      <p:sp>
        <p:nvSpPr>
          <p:cNvPr id="423" name="Google Shape;423;p17"/>
          <p:cNvSpPr txBox="1"/>
          <p:nvPr/>
        </p:nvSpPr>
        <p:spPr>
          <a:xfrm flipH="1">
            <a:off x="2662348" y="9173725"/>
            <a:ext cx="925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2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24" name="Google Shape;4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775" y="6047650"/>
            <a:ext cx="5184699" cy="40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7" title="Screenshot 2025-04-29 142844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3675" y="929500"/>
            <a:ext cx="11545649" cy="936217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7"/>
          <p:cNvSpPr txBox="1"/>
          <p:nvPr/>
        </p:nvSpPr>
        <p:spPr>
          <a:xfrm>
            <a:off x="15421900" y="4700375"/>
            <a:ext cx="1509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MEAL SUGGESTIONS</a:t>
            </a:r>
            <a:endParaRPr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225" y="7916500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3" name="Google Shape;433;p18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434" name="Google Shape;434;p18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435" name="Google Shape;435;p18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436" name="Google Shape;436;p18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7" name="Google Shape;437;p18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438" name="Google Shape;438;p18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439" name="Google Shape;439;p18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8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1" name="Google Shape;441;p18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442" name="Google Shape;44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4" name="Google Shape;444;p18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445" name="Google Shape;44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7" name="Google Shape;447;p18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448" name="Google Shape;44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0" name="Google Shape;450;p18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451" name="Google Shape;451;p18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452" name="Google Shape;452;p18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453" name="Google Shape;453;p18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18"/>
          <p:cNvSpPr txBox="1"/>
          <p:nvPr/>
        </p:nvSpPr>
        <p:spPr>
          <a:xfrm>
            <a:off x="9348927" y="2441750"/>
            <a:ext cx="89391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Stakeholders</a:t>
            </a:r>
            <a:endParaRPr sz="6669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55" name="Google Shape;455;p18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/>
          </a:p>
        </p:txBody>
      </p:sp>
      <p:sp>
        <p:nvSpPr>
          <p:cNvPr id="456" name="Google Shape;456;p18"/>
          <p:cNvSpPr txBox="1"/>
          <p:nvPr/>
        </p:nvSpPr>
        <p:spPr>
          <a:xfrm>
            <a:off x="9348925" y="4993330"/>
            <a:ext cx="72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8"/>
          <p:cNvSpPr txBox="1"/>
          <p:nvPr/>
        </p:nvSpPr>
        <p:spPr>
          <a:xfrm>
            <a:off x="9501325" y="5145718"/>
            <a:ext cx="72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475" y="3913041"/>
            <a:ext cx="6921850" cy="6277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38" y="9000925"/>
            <a:ext cx="13190431" cy="52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64412" y="-1197275"/>
            <a:ext cx="13190431" cy="524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5" name="Google Shape;465;p19"/>
          <p:cNvGrpSpPr/>
          <p:nvPr/>
        </p:nvGrpSpPr>
        <p:grpSpPr>
          <a:xfrm>
            <a:off x="0" y="-180826"/>
            <a:ext cx="18287998" cy="1110326"/>
            <a:chOff x="0" y="-241102"/>
            <a:chExt cx="24383997" cy="1480435"/>
          </a:xfrm>
        </p:grpSpPr>
        <p:grpSp>
          <p:nvGrpSpPr>
            <p:cNvPr id="466" name="Google Shape;466;p19"/>
            <p:cNvGrpSpPr/>
            <p:nvPr/>
          </p:nvGrpSpPr>
          <p:grpSpPr>
            <a:xfrm>
              <a:off x="0" y="-241102"/>
              <a:ext cx="24383997" cy="1406363"/>
              <a:chOff x="0" y="-47625"/>
              <a:chExt cx="4816592" cy="277800"/>
            </a:xfrm>
          </p:grpSpPr>
          <p:sp>
            <p:nvSpPr>
              <p:cNvPr id="467" name="Google Shape;467;p19"/>
              <p:cNvSpPr/>
              <p:nvPr/>
            </p:nvSpPr>
            <p:spPr>
              <a:xfrm>
                <a:off x="0" y="0"/>
                <a:ext cx="4816592" cy="230049"/>
              </a:xfrm>
              <a:custGeom>
                <a:rect b="b" l="l" r="r" t="t"/>
                <a:pathLst>
                  <a:path extrusionOk="0" h="230049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30049"/>
                    </a:lnTo>
                    <a:lnTo>
                      <a:pt x="0" y="230049"/>
                    </a:ln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</p:sp>
          <p:sp>
            <p:nvSpPr>
              <p:cNvPr id="468" name="Google Shape;468;p19"/>
              <p:cNvSpPr txBox="1"/>
              <p:nvPr/>
            </p:nvSpPr>
            <p:spPr>
              <a:xfrm>
                <a:off x="0" y="-47625"/>
                <a:ext cx="4816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9" name="Google Shape;469;p19"/>
            <p:cNvSpPr/>
            <p:nvPr/>
          </p:nvSpPr>
          <p:spPr>
            <a:xfrm>
              <a:off x="23133839" y="266782"/>
              <a:ext cx="632209" cy="631060"/>
            </a:xfrm>
            <a:custGeom>
              <a:rect b="b" l="l" r="r" t="t"/>
              <a:pathLst>
                <a:path extrusionOk="0" h="631060" w="632209">
                  <a:moveTo>
                    <a:pt x="0" y="0"/>
                  </a:moveTo>
                  <a:lnTo>
                    <a:pt x="632209" y="0"/>
                  </a:lnTo>
                  <a:lnTo>
                    <a:pt x="632209" y="631059"/>
                  </a:lnTo>
                  <a:lnTo>
                    <a:pt x="0" y="6310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470" name="Google Shape;470;p19"/>
            <p:cNvGrpSpPr/>
            <p:nvPr/>
          </p:nvGrpSpPr>
          <p:grpSpPr>
            <a:xfrm>
              <a:off x="1371600" y="25680"/>
              <a:ext cx="15395862" cy="872162"/>
              <a:chOff x="0" y="-47625"/>
              <a:chExt cx="3041158" cy="172279"/>
            </a:xfrm>
          </p:grpSpPr>
          <p:sp>
            <p:nvSpPr>
              <p:cNvPr id="471" name="Google Shape;471;p19"/>
              <p:cNvSpPr/>
              <p:nvPr/>
            </p:nvSpPr>
            <p:spPr>
              <a:xfrm>
                <a:off x="0" y="0"/>
                <a:ext cx="3041158" cy="124654"/>
              </a:xfrm>
              <a:custGeom>
                <a:rect b="b" l="l" r="r" t="t"/>
                <a:pathLst>
                  <a:path extrusionOk="0" h="124654" w="3041158">
                    <a:moveTo>
                      <a:pt x="34194" y="0"/>
                    </a:moveTo>
                    <a:lnTo>
                      <a:pt x="3006964" y="0"/>
                    </a:lnTo>
                    <a:cubicBezTo>
                      <a:pt x="3016032" y="0"/>
                      <a:pt x="3024730" y="3603"/>
                      <a:pt x="3031143" y="10015"/>
                    </a:cubicBezTo>
                    <a:cubicBezTo>
                      <a:pt x="3037555" y="16428"/>
                      <a:pt x="3041158" y="25125"/>
                      <a:pt x="3041158" y="34194"/>
                    </a:cubicBezTo>
                    <a:lnTo>
                      <a:pt x="3041158" y="90459"/>
                    </a:lnTo>
                    <a:cubicBezTo>
                      <a:pt x="3041158" y="99528"/>
                      <a:pt x="3037555" y="108226"/>
                      <a:pt x="3031143" y="114639"/>
                    </a:cubicBezTo>
                    <a:cubicBezTo>
                      <a:pt x="3024730" y="121051"/>
                      <a:pt x="3016032" y="124654"/>
                      <a:pt x="3006964" y="124654"/>
                    </a:cubicBezTo>
                    <a:lnTo>
                      <a:pt x="34194" y="124654"/>
                    </a:lnTo>
                    <a:cubicBezTo>
                      <a:pt x="25125" y="124654"/>
                      <a:pt x="16428" y="121051"/>
                      <a:pt x="10015" y="114639"/>
                    </a:cubicBezTo>
                    <a:cubicBezTo>
                      <a:pt x="3603" y="108226"/>
                      <a:pt x="0" y="99528"/>
                      <a:pt x="0" y="90459"/>
                    </a:cubicBezTo>
                    <a:lnTo>
                      <a:pt x="0" y="34194"/>
                    </a:lnTo>
                    <a:cubicBezTo>
                      <a:pt x="0" y="25125"/>
                      <a:pt x="3603" y="16428"/>
                      <a:pt x="10015" y="10015"/>
                    </a:cubicBezTo>
                    <a:cubicBezTo>
                      <a:pt x="16428" y="3603"/>
                      <a:pt x="25125" y="0"/>
                      <a:pt x="34194" y="0"/>
                    </a:cubicBezTo>
                    <a:close/>
                  </a:path>
                </a:pathLst>
              </a:custGeom>
              <a:solidFill>
                <a:srgbClr val="FFFFFF">
                  <a:alpha val="71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9"/>
              <p:cNvSpPr txBox="1"/>
              <p:nvPr/>
            </p:nvSpPr>
            <p:spPr>
              <a:xfrm>
                <a:off x="0" y="-47625"/>
                <a:ext cx="3041100" cy="1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" name="Google Shape;473;p19"/>
            <p:cNvGrpSpPr/>
            <p:nvPr/>
          </p:nvGrpSpPr>
          <p:grpSpPr>
            <a:xfrm>
              <a:off x="1669323" y="436785"/>
              <a:ext cx="291064" cy="291064"/>
              <a:chOff x="0" y="0"/>
              <a:chExt cx="812800" cy="812800"/>
            </a:xfrm>
          </p:grpSpPr>
          <p:sp>
            <p:nvSpPr>
              <p:cNvPr id="474" name="Google Shape;474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6" name="Google Shape;476;p19"/>
            <p:cNvGrpSpPr/>
            <p:nvPr/>
          </p:nvGrpSpPr>
          <p:grpSpPr>
            <a:xfrm>
              <a:off x="13738996" y="436785"/>
              <a:ext cx="291064" cy="291064"/>
              <a:chOff x="0" y="0"/>
              <a:chExt cx="812800" cy="812800"/>
            </a:xfrm>
          </p:grpSpPr>
          <p:sp>
            <p:nvSpPr>
              <p:cNvPr id="477" name="Google Shape;477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" name="Google Shape;479;p19"/>
            <p:cNvGrpSpPr/>
            <p:nvPr/>
          </p:nvGrpSpPr>
          <p:grpSpPr>
            <a:xfrm>
              <a:off x="9363839" y="436785"/>
              <a:ext cx="291064" cy="291064"/>
              <a:chOff x="0" y="0"/>
              <a:chExt cx="812800" cy="812800"/>
            </a:xfrm>
          </p:grpSpPr>
          <p:sp>
            <p:nvSpPr>
              <p:cNvPr id="480" name="Google Shape;480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383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2" name="Google Shape;482;p19"/>
            <p:cNvSpPr txBox="1"/>
            <p:nvPr/>
          </p:nvSpPr>
          <p:spPr>
            <a:xfrm>
              <a:off x="2059989" y="380433"/>
              <a:ext cx="144909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902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FitGenius                                                        ABOUT US                       CONTACT US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2"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grpSp>
        <p:nvGrpSpPr>
          <p:cNvPr id="483" name="Google Shape;483;p19"/>
          <p:cNvGrpSpPr/>
          <p:nvPr/>
        </p:nvGrpSpPr>
        <p:grpSpPr>
          <a:xfrm>
            <a:off x="6967872" y="2076253"/>
            <a:ext cx="1975147" cy="1975622"/>
            <a:chOff x="0" y="-47625"/>
            <a:chExt cx="520200" cy="520325"/>
          </a:xfrm>
        </p:grpSpPr>
        <p:sp>
          <p:nvSpPr>
            <p:cNvPr id="484" name="Google Shape;484;p19"/>
            <p:cNvSpPr/>
            <p:nvPr/>
          </p:nvSpPr>
          <p:spPr>
            <a:xfrm>
              <a:off x="0" y="0"/>
              <a:ext cx="520070" cy="472700"/>
            </a:xfrm>
            <a:custGeom>
              <a:rect b="b" l="l" r="r" t="t"/>
              <a:pathLst>
                <a:path extrusionOk="0" h="472700" w="520070">
                  <a:moveTo>
                    <a:pt x="0" y="0"/>
                  </a:moveTo>
                  <a:lnTo>
                    <a:pt x="520070" y="0"/>
                  </a:lnTo>
                  <a:lnTo>
                    <a:pt x="520070" y="472700"/>
                  </a:lnTo>
                  <a:lnTo>
                    <a:pt x="0" y="472700"/>
                  </a:lnTo>
                  <a:close/>
                </a:path>
              </a:pathLst>
            </a:custGeom>
            <a:solidFill>
              <a:srgbClr val="5383FF"/>
            </a:solidFill>
            <a:ln>
              <a:noFill/>
            </a:ln>
          </p:spPr>
        </p:sp>
        <p:sp>
          <p:nvSpPr>
            <p:cNvPr id="485" name="Google Shape;485;p19"/>
            <p:cNvSpPr txBox="1"/>
            <p:nvPr/>
          </p:nvSpPr>
          <p:spPr>
            <a:xfrm>
              <a:off x="0" y="-47625"/>
              <a:ext cx="5202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6" name="Google Shape;486;p19"/>
          <p:cNvSpPr txBox="1"/>
          <p:nvPr/>
        </p:nvSpPr>
        <p:spPr>
          <a:xfrm>
            <a:off x="9348927" y="2441750"/>
            <a:ext cx="89391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latin typeface="Archivo Black"/>
                <a:ea typeface="Archivo Black"/>
                <a:cs typeface="Archivo Black"/>
                <a:sym typeface="Archivo Black"/>
              </a:rPr>
              <a:t>Stakeholders</a:t>
            </a:r>
            <a:endParaRPr/>
          </a:p>
        </p:txBody>
      </p:sp>
      <p:sp>
        <p:nvSpPr>
          <p:cNvPr id="487" name="Google Shape;487;p19"/>
          <p:cNvSpPr txBox="1"/>
          <p:nvPr/>
        </p:nvSpPr>
        <p:spPr>
          <a:xfrm>
            <a:off x="7057929" y="2559160"/>
            <a:ext cx="17946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1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n-US" sz="761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/>
          </a:p>
        </p:txBody>
      </p:sp>
      <p:sp>
        <p:nvSpPr>
          <p:cNvPr id="488" name="Google Shape;488;p19"/>
          <p:cNvSpPr txBox="1"/>
          <p:nvPr/>
        </p:nvSpPr>
        <p:spPr>
          <a:xfrm>
            <a:off x="9430900" y="4023373"/>
            <a:ext cx="76815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14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●"/>
            </a:pPr>
            <a:r>
              <a:rPr b="1" lang="en-US" sz="2250">
                <a:latin typeface="DM Sans"/>
                <a:ea typeface="DM Sans"/>
                <a:cs typeface="DM Sans"/>
                <a:sym typeface="DM Sans"/>
              </a:rPr>
              <a:t>Users</a:t>
            </a:r>
            <a:endParaRPr b="1"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○"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People who will use FitGenius to track their nutrition and fitness goals. This group will include individuals who are looking to improve their diet/fitness and would benefit from features like workout tracking.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●"/>
            </a:pPr>
            <a:r>
              <a:rPr b="1" lang="en-US" sz="2250">
                <a:latin typeface="DM Sans"/>
                <a:ea typeface="DM Sans"/>
                <a:cs typeface="DM Sans"/>
                <a:sym typeface="DM Sans"/>
              </a:rPr>
              <a:t>Development Team</a:t>
            </a:r>
            <a:endParaRPr b="1" sz="2250">
              <a:latin typeface="DM Sans"/>
              <a:ea typeface="DM Sans"/>
              <a:cs typeface="DM Sans"/>
              <a:sym typeface="DM Sans"/>
            </a:endParaRPr>
          </a:p>
          <a:p>
            <a:pPr indent="-3714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50"/>
              <a:buFont typeface="DM Sans"/>
              <a:buChar char="○"/>
            </a:pPr>
            <a:r>
              <a:rPr lang="en-US" sz="2250">
                <a:latin typeface="DM Sans"/>
                <a:ea typeface="DM Sans"/>
                <a:cs typeface="DM Sans"/>
                <a:sym typeface="DM Sans"/>
              </a:rPr>
              <a:t>The team of five working on FitGenius, who are in charge of learning the technologies involved, designing, coding, and maintaining the app.</a:t>
            </a:r>
            <a:endParaRPr sz="22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475" y="3913041"/>
            <a:ext cx="6921850" cy="6277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keting Mix Modeling Slides">
  <a:themeElements>
    <a:clrScheme name="Office">
      <a:dk1>
        <a:srgbClr val="000000"/>
      </a:dk1>
      <a:lt1>
        <a:srgbClr val="FFFFFF"/>
      </a:lt1>
      <a:dk2>
        <a:srgbClr val="5383FF"/>
      </a:dk2>
      <a:lt2>
        <a:srgbClr val="FFFFFF"/>
      </a:lt2>
      <a:accent1>
        <a:srgbClr val="888888"/>
      </a:accent1>
      <a:accent2>
        <a:srgbClr val="5383FF"/>
      </a:accent2>
      <a:accent3>
        <a:srgbClr val="FFFFFF"/>
      </a:accent3>
      <a:accent4>
        <a:srgbClr val="888888"/>
      </a:accent4>
      <a:accent5>
        <a:srgbClr val="5383FF"/>
      </a:accent5>
      <a:accent6>
        <a:srgbClr val="FFFFFF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