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6294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351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552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669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878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074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12/9/2018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903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12/9/2018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898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12/9/2018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347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24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12/9/2018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8902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5174-8758-4BB4-ABAF-E3CDA3F6D5DF}"/>
              </a:ext>
            </a:extLst>
          </p:cNvPr>
          <p:cNvSpPr>
            <a:spLocks noGrp="1"/>
          </p:cNvSpPr>
          <p:nvPr>
            <p:ph type="ctrTitle"/>
          </p:nvPr>
        </p:nvSpPr>
        <p:spPr>
          <a:xfrm>
            <a:off x="1749287" y="1160441"/>
            <a:ext cx="6952973" cy="2268559"/>
          </a:xfrm>
        </p:spPr>
        <p:txBody>
          <a:bodyPr>
            <a:normAutofit fontScale="90000"/>
          </a:bodyPr>
          <a:lstStyle/>
          <a:p>
            <a:r>
              <a:rPr lang="en-US" dirty="0"/>
              <a:t>CDF, Inc. </a:t>
            </a:r>
            <a:br>
              <a:rPr lang="en-US" dirty="0"/>
            </a:br>
            <a:br>
              <a:rPr lang="en-US" dirty="0"/>
            </a:br>
            <a:r>
              <a:rPr lang="en-US" dirty="0"/>
              <a:t>Analysis</a:t>
            </a:r>
            <a:br>
              <a:rPr lang="en-US" dirty="0"/>
            </a:br>
            <a:r>
              <a:rPr lang="en-US" dirty="0"/>
              <a:t>Talent Management </a:t>
            </a:r>
          </a:p>
        </p:txBody>
      </p:sp>
      <p:sp>
        <p:nvSpPr>
          <p:cNvPr id="3" name="Subtitle 2">
            <a:extLst>
              <a:ext uri="{FF2B5EF4-FFF2-40B4-BE49-F238E27FC236}">
                <a16:creationId xmlns:a16="http://schemas.microsoft.com/office/drawing/2014/main" id="{358493A6-76F8-4933-8AAB-433A4D92798D}"/>
              </a:ext>
            </a:extLst>
          </p:cNvPr>
          <p:cNvSpPr>
            <a:spLocks noGrp="1"/>
          </p:cNvSpPr>
          <p:nvPr>
            <p:ph type="subTitle" idx="1"/>
          </p:nvPr>
        </p:nvSpPr>
        <p:spPr>
          <a:xfrm>
            <a:off x="-348297" y="5128100"/>
            <a:ext cx="5357600" cy="1160213"/>
          </a:xfrm>
        </p:spPr>
        <p:txBody>
          <a:bodyPr/>
          <a:lstStyle/>
          <a:p>
            <a:r>
              <a:rPr lang="en-US" dirty="0"/>
              <a:t>DDSAnalytics</a:t>
            </a:r>
          </a:p>
          <a:p>
            <a:r>
              <a:rPr lang="en-US" dirty="0"/>
              <a:t>By Solange Garcia de Alford </a:t>
            </a:r>
          </a:p>
        </p:txBody>
      </p:sp>
    </p:spTree>
    <p:extLst>
      <p:ext uri="{BB962C8B-B14F-4D97-AF65-F5344CB8AC3E}">
        <p14:creationId xmlns:p14="http://schemas.microsoft.com/office/powerpoint/2010/main" val="236757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058E-203C-4CD8-8D00-3E937F2FF89B}"/>
              </a:ext>
            </a:extLst>
          </p:cNvPr>
          <p:cNvSpPr>
            <a:spLocks noGrp="1"/>
          </p:cNvSpPr>
          <p:nvPr>
            <p:ph type="title"/>
          </p:nvPr>
        </p:nvSpPr>
        <p:spPr>
          <a:xfrm>
            <a:off x="2611807" y="299824"/>
            <a:ext cx="7958331" cy="477405"/>
          </a:xfrm>
        </p:spPr>
        <p:txBody>
          <a:bodyPr>
            <a:normAutofit fontScale="90000"/>
          </a:bodyPr>
          <a:lstStyle/>
          <a:p>
            <a:pPr algn="l"/>
            <a:r>
              <a:rPr lang="en-US" dirty="0"/>
              <a:t>DDSAnalytics</a:t>
            </a:r>
          </a:p>
        </p:txBody>
      </p:sp>
      <p:sp>
        <p:nvSpPr>
          <p:cNvPr id="3" name="Content Placeholder 2">
            <a:extLst>
              <a:ext uri="{FF2B5EF4-FFF2-40B4-BE49-F238E27FC236}">
                <a16:creationId xmlns:a16="http://schemas.microsoft.com/office/drawing/2014/main" id="{4DB25AF6-FF98-4F69-90C3-1E4159ADF27D}"/>
              </a:ext>
            </a:extLst>
          </p:cNvPr>
          <p:cNvSpPr>
            <a:spLocks noGrp="1"/>
          </p:cNvSpPr>
          <p:nvPr>
            <p:ph idx="1"/>
          </p:nvPr>
        </p:nvSpPr>
        <p:spPr>
          <a:xfrm>
            <a:off x="2287828" y="1658660"/>
            <a:ext cx="8146429" cy="4592902"/>
          </a:xfrm>
        </p:spPr>
        <p:txBody>
          <a:bodyPr>
            <a:normAutofit fontScale="62500" lnSpcReduction="20000"/>
          </a:bodyPr>
          <a:lstStyle/>
          <a:p>
            <a:pPr marL="0" indent="0">
              <a:buNone/>
            </a:pPr>
            <a:endParaRPr lang="en-US" sz="2400" dirty="0"/>
          </a:p>
          <a:p>
            <a:pPr marL="0" indent="0">
              <a:buNone/>
            </a:pPr>
            <a:r>
              <a:rPr lang="en-US" sz="3200" b="1" dirty="0"/>
              <a:t>Executive Summary</a:t>
            </a:r>
            <a:br>
              <a:rPr lang="en-US" sz="3200" b="1" dirty="0"/>
            </a:br>
            <a:endParaRPr lang="en-US" sz="3200" b="1" dirty="0"/>
          </a:p>
          <a:p>
            <a:pPr marL="0" indent="0">
              <a:buNone/>
            </a:pPr>
            <a:r>
              <a:rPr lang="en-US" sz="2300" dirty="0"/>
              <a:t>Talent management is at the forefront of CDF’s business strategy.  One of the most valuable assets at CDF are the Employees that form the company.  </a:t>
            </a:r>
          </a:p>
          <a:p>
            <a:pPr marL="0" indent="0">
              <a:buNone/>
            </a:pPr>
            <a:r>
              <a:rPr lang="en-US" sz="2300" dirty="0"/>
              <a:t>CDF’s decision to analyze the company’s attrition is to ensure CDF continues to maintain its place as the leader in the industry.  Each one of CDF’s Employees is key to the success of the enterprise and to gain a competitive edge over its competition.</a:t>
            </a:r>
          </a:p>
          <a:p>
            <a:pPr marL="0" indent="0">
              <a:buNone/>
            </a:pPr>
            <a:r>
              <a:rPr lang="en-US" sz="2300" dirty="0"/>
              <a:t>DDSAnalytics was engaged by CDF to provide business intelligence to help retain its employees.  </a:t>
            </a:r>
            <a:br>
              <a:rPr lang="en-US" sz="2300" dirty="0"/>
            </a:br>
            <a:endParaRPr lang="en-US" sz="2300" dirty="0"/>
          </a:p>
          <a:p>
            <a:pPr marL="0" indent="0">
              <a:buNone/>
            </a:pPr>
            <a:r>
              <a:rPr lang="en-US" sz="2300" dirty="0"/>
              <a:t>This analysis covers:</a:t>
            </a:r>
          </a:p>
          <a:p>
            <a:pPr lvl="1"/>
            <a:r>
              <a:rPr lang="en-US" sz="2300" dirty="0"/>
              <a:t>Attrition Trends</a:t>
            </a:r>
          </a:p>
          <a:p>
            <a:pPr lvl="1"/>
            <a:r>
              <a:rPr lang="en-US" sz="2300" dirty="0"/>
              <a:t>Top factors that contribute to CDF’s employee turnover</a:t>
            </a:r>
          </a:p>
          <a:p>
            <a:pPr lvl="1"/>
            <a:r>
              <a:rPr lang="en-US" sz="2300" dirty="0"/>
              <a:t>Attrition Prediction Model</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45881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749A-E55F-49A9-84BB-1C266B126CD4}"/>
              </a:ext>
            </a:extLst>
          </p:cNvPr>
          <p:cNvSpPr>
            <a:spLocks noGrp="1"/>
          </p:cNvSpPr>
          <p:nvPr>
            <p:ph type="title"/>
          </p:nvPr>
        </p:nvSpPr>
        <p:spPr>
          <a:xfrm>
            <a:off x="2552263" y="256513"/>
            <a:ext cx="8391508" cy="517161"/>
          </a:xfrm>
        </p:spPr>
        <p:txBody>
          <a:bodyPr>
            <a:normAutofit fontScale="90000"/>
          </a:bodyPr>
          <a:lstStyle/>
          <a:p>
            <a:pPr algn="l"/>
            <a:r>
              <a:rPr lang="en-US" dirty="0"/>
              <a:t>DDSAnalytics                            Employee Data</a:t>
            </a:r>
          </a:p>
        </p:txBody>
      </p:sp>
      <p:sp>
        <p:nvSpPr>
          <p:cNvPr id="3" name="Content Placeholder 2">
            <a:extLst>
              <a:ext uri="{FF2B5EF4-FFF2-40B4-BE49-F238E27FC236}">
                <a16:creationId xmlns:a16="http://schemas.microsoft.com/office/drawing/2014/main" id="{E9C3EE31-E1E3-4FE9-B26D-115707B0816D}"/>
              </a:ext>
            </a:extLst>
          </p:cNvPr>
          <p:cNvSpPr>
            <a:spLocks noGrp="1"/>
          </p:cNvSpPr>
          <p:nvPr>
            <p:ph idx="1"/>
          </p:nvPr>
        </p:nvSpPr>
        <p:spPr>
          <a:xfrm>
            <a:off x="750872" y="1533161"/>
            <a:ext cx="4470485" cy="5040243"/>
          </a:xfrm>
        </p:spPr>
        <p:txBody>
          <a:bodyPr>
            <a:normAutofit/>
          </a:bodyPr>
          <a:lstStyle/>
          <a:p>
            <a:r>
              <a:rPr lang="en-US" sz="1600" dirty="0"/>
              <a:t>DDSAnalytics worked with a data set of 1,470 CDF’s employee records including important information on an employee’s:</a:t>
            </a:r>
          </a:p>
          <a:p>
            <a:pPr lvl="3"/>
            <a:r>
              <a:rPr lang="en-US" sz="1600" dirty="0"/>
              <a:t>Years at the company</a:t>
            </a:r>
          </a:p>
          <a:p>
            <a:pPr lvl="3"/>
            <a:r>
              <a:rPr lang="en-US" sz="1600" dirty="0"/>
              <a:t>Monthly income</a:t>
            </a:r>
          </a:p>
          <a:p>
            <a:pPr lvl="3"/>
            <a:r>
              <a:rPr lang="en-US" sz="1600" dirty="0"/>
              <a:t>Years in current role</a:t>
            </a:r>
          </a:p>
          <a:p>
            <a:pPr marL="1371410" lvl="3" indent="0">
              <a:buNone/>
            </a:pPr>
            <a:endParaRPr lang="en-US" sz="1600" dirty="0"/>
          </a:p>
          <a:p>
            <a:r>
              <a:rPr lang="en-US" sz="1600" dirty="0"/>
              <a:t>These data was analyzed to find answers to the following questions of interest:</a:t>
            </a:r>
          </a:p>
          <a:p>
            <a:pPr lvl="2"/>
            <a:r>
              <a:rPr lang="en-US" dirty="0"/>
              <a:t>What are the main causes of employee turnover at CDF?</a:t>
            </a:r>
          </a:p>
          <a:p>
            <a:pPr lvl="2"/>
            <a:r>
              <a:rPr lang="en-US" dirty="0"/>
              <a:t>What is the expected attrition?</a:t>
            </a:r>
          </a:p>
        </p:txBody>
      </p:sp>
      <p:pic>
        <p:nvPicPr>
          <p:cNvPr id="5" name="Picture 4">
            <a:extLst>
              <a:ext uri="{FF2B5EF4-FFF2-40B4-BE49-F238E27FC236}">
                <a16:creationId xmlns:a16="http://schemas.microsoft.com/office/drawing/2014/main" id="{1B07F05F-56CC-4381-B346-9000B2E065F8}"/>
              </a:ext>
            </a:extLst>
          </p:cNvPr>
          <p:cNvPicPr>
            <a:picLocks noChangeAspect="1"/>
          </p:cNvPicPr>
          <p:nvPr/>
        </p:nvPicPr>
        <p:blipFill>
          <a:blip r:embed="rId2"/>
          <a:stretch>
            <a:fillRect/>
          </a:stretch>
        </p:blipFill>
        <p:spPr>
          <a:xfrm>
            <a:off x="6247472" y="2772586"/>
            <a:ext cx="5812006" cy="3966144"/>
          </a:xfrm>
          <a:prstGeom prst="rect">
            <a:avLst/>
          </a:prstGeom>
          <a:ln>
            <a:solidFill>
              <a:schemeClr val="bg1">
                <a:lumMod val="95000"/>
                <a:lumOff val="5000"/>
              </a:schemeClr>
            </a:solidFill>
          </a:ln>
        </p:spPr>
      </p:pic>
    </p:spTree>
    <p:extLst>
      <p:ext uri="{BB962C8B-B14F-4D97-AF65-F5344CB8AC3E}">
        <p14:creationId xmlns:p14="http://schemas.microsoft.com/office/powerpoint/2010/main" val="420851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E470-19C3-475B-B47A-A81119A6D1B2}"/>
              </a:ext>
            </a:extLst>
          </p:cNvPr>
          <p:cNvSpPr>
            <a:spLocks noGrp="1"/>
          </p:cNvSpPr>
          <p:nvPr>
            <p:ph type="title"/>
          </p:nvPr>
        </p:nvSpPr>
        <p:spPr>
          <a:xfrm>
            <a:off x="2611808" y="808056"/>
            <a:ext cx="7958331" cy="503909"/>
          </a:xfrm>
        </p:spPr>
        <p:txBody>
          <a:bodyPr>
            <a:normAutofit fontScale="90000"/>
          </a:bodyPr>
          <a:lstStyle/>
          <a:p>
            <a:pPr algn="l"/>
            <a:r>
              <a:rPr lang="en-US" dirty="0"/>
              <a:t>DDSAnalytics                         Attrition Trends</a:t>
            </a:r>
          </a:p>
        </p:txBody>
      </p:sp>
      <p:pic>
        <p:nvPicPr>
          <p:cNvPr id="4" name="Content Placeholder 3">
            <a:extLst>
              <a:ext uri="{FF2B5EF4-FFF2-40B4-BE49-F238E27FC236}">
                <a16:creationId xmlns:a16="http://schemas.microsoft.com/office/drawing/2014/main" id="{DDB2E2F2-399C-4075-929F-992312A684A9}"/>
              </a:ext>
            </a:extLst>
          </p:cNvPr>
          <p:cNvPicPr>
            <a:picLocks noGrp="1" noChangeAspect="1"/>
          </p:cNvPicPr>
          <p:nvPr>
            <p:ph idx="1"/>
          </p:nvPr>
        </p:nvPicPr>
        <p:blipFill>
          <a:blip r:embed="rId2"/>
          <a:stretch>
            <a:fillRect/>
          </a:stretch>
        </p:blipFill>
        <p:spPr>
          <a:xfrm>
            <a:off x="2842469" y="2212295"/>
            <a:ext cx="6507061" cy="3997325"/>
          </a:xfrm>
          <a:prstGeom prst="rect">
            <a:avLst/>
          </a:prstGeom>
          <a:ln>
            <a:solidFill>
              <a:schemeClr val="bg1">
                <a:lumMod val="95000"/>
                <a:lumOff val="5000"/>
              </a:schemeClr>
            </a:solidFill>
          </a:ln>
        </p:spPr>
      </p:pic>
    </p:spTree>
    <p:extLst>
      <p:ext uri="{BB962C8B-B14F-4D97-AF65-F5344CB8AC3E}">
        <p14:creationId xmlns:p14="http://schemas.microsoft.com/office/powerpoint/2010/main" val="15211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5CC0-2ED3-41A2-A006-6E04DBD79C6C}"/>
              </a:ext>
            </a:extLst>
          </p:cNvPr>
          <p:cNvSpPr>
            <a:spLocks noGrp="1"/>
          </p:cNvSpPr>
          <p:nvPr>
            <p:ph type="title"/>
          </p:nvPr>
        </p:nvSpPr>
        <p:spPr/>
        <p:txBody>
          <a:bodyPr/>
          <a:lstStyle/>
          <a:p>
            <a:pPr algn="l"/>
            <a:r>
              <a:rPr lang="en-US" dirty="0"/>
              <a:t>DDSAnalytics           Attrition Top Factors</a:t>
            </a:r>
          </a:p>
        </p:txBody>
      </p:sp>
      <p:sp>
        <p:nvSpPr>
          <p:cNvPr id="3" name="Content Placeholder 2">
            <a:extLst>
              <a:ext uri="{FF2B5EF4-FFF2-40B4-BE49-F238E27FC236}">
                <a16:creationId xmlns:a16="http://schemas.microsoft.com/office/drawing/2014/main" id="{E649E5E3-9654-4A31-A78B-00C45EAA1EB6}"/>
              </a:ext>
            </a:extLst>
          </p:cNvPr>
          <p:cNvSpPr>
            <a:spLocks noGrp="1"/>
          </p:cNvSpPr>
          <p:nvPr>
            <p:ph idx="1"/>
          </p:nvPr>
        </p:nvSpPr>
        <p:spPr>
          <a:xfrm>
            <a:off x="1523999" y="1875509"/>
            <a:ext cx="7796540" cy="3997828"/>
          </a:xfrm>
        </p:spPr>
        <p:txBody>
          <a:bodyPr/>
          <a:lstStyle/>
          <a:p>
            <a:pPr marL="6160" indent="0">
              <a:buNone/>
            </a:pPr>
            <a:r>
              <a:rPr lang="en-US" dirty="0"/>
              <a:t>Three (3) Top Factors Contributing to CDF’s Attrition</a:t>
            </a:r>
          </a:p>
          <a:p>
            <a:pPr lvl="1"/>
            <a:r>
              <a:rPr lang="en-US" dirty="0"/>
              <a:t>Years since last promotion</a:t>
            </a:r>
          </a:p>
          <a:p>
            <a:pPr lvl="1"/>
            <a:r>
              <a:rPr lang="en-US" dirty="0"/>
              <a:t>Income</a:t>
            </a:r>
          </a:p>
          <a:p>
            <a:pPr lvl="1"/>
            <a:r>
              <a:rPr lang="en-US" dirty="0"/>
              <a:t>Years with the company</a:t>
            </a:r>
          </a:p>
          <a:p>
            <a:pPr lvl="1"/>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6D8E5C8-7122-4297-8220-887AD0E350C7}"/>
              </a:ext>
            </a:extLst>
          </p:cNvPr>
          <p:cNvPicPr>
            <a:picLocks noChangeAspect="1"/>
          </p:cNvPicPr>
          <p:nvPr/>
        </p:nvPicPr>
        <p:blipFill>
          <a:blip r:embed="rId2"/>
          <a:stretch>
            <a:fillRect/>
          </a:stretch>
        </p:blipFill>
        <p:spPr>
          <a:xfrm>
            <a:off x="6572068" y="3000087"/>
            <a:ext cx="4215202" cy="2432936"/>
          </a:xfrm>
          <a:prstGeom prst="rect">
            <a:avLst/>
          </a:prstGeom>
          <a:ln w="12700">
            <a:solidFill>
              <a:schemeClr val="bg1">
                <a:lumMod val="95000"/>
                <a:lumOff val="5000"/>
              </a:schemeClr>
            </a:solidFill>
          </a:ln>
        </p:spPr>
      </p:pic>
      <p:pic>
        <p:nvPicPr>
          <p:cNvPr id="4" name="Picture 3">
            <a:extLst>
              <a:ext uri="{FF2B5EF4-FFF2-40B4-BE49-F238E27FC236}">
                <a16:creationId xmlns:a16="http://schemas.microsoft.com/office/drawing/2014/main" id="{EFB30FC0-B945-4FB0-BE4C-5247CD82EA3B}"/>
              </a:ext>
            </a:extLst>
          </p:cNvPr>
          <p:cNvPicPr>
            <a:picLocks noChangeAspect="1"/>
          </p:cNvPicPr>
          <p:nvPr/>
        </p:nvPicPr>
        <p:blipFill>
          <a:blip r:embed="rId3"/>
          <a:stretch>
            <a:fillRect/>
          </a:stretch>
        </p:blipFill>
        <p:spPr>
          <a:xfrm>
            <a:off x="2331848" y="4134678"/>
            <a:ext cx="4475351" cy="2540463"/>
          </a:xfrm>
          <a:prstGeom prst="rect">
            <a:avLst/>
          </a:prstGeom>
          <a:ln>
            <a:solidFill>
              <a:schemeClr val="bg1">
                <a:lumMod val="95000"/>
                <a:lumOff val="5000"/>
              </a:schemeClr>
            </a:solidFill>
          </a:ln>
        </p:spPr>
      </p:pic>
    </p:spTree>
    <p:extLst>
      <p:ext uri="{BB962C8B-B14F-4D97-AF65-F5344CB8AC3E}">
        <p14:creationId xmlns:p14="http://schemas.microsoft.com/office/powerpoint/2010/main" val="195036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42F-1165-4D37-AE99-2CFAF87F9D3C}"/>
              </a:ext>
            </a:extLst>
          </p:cNvPr>
          <p:cNvSpPr>
            <a:spLocks noGrp="1"/>
          </p:cNvSpPr>
          <p:nvPr>
            <p:ph type="title"/>
          </p:nvPr>
        </p:nvSpPr>
        <p:spPr/>
        <p:txBody>
          <a:bodyPr/>
          <a:lstStyle/>
          <a:p>
            <a:pPr algn="l"/>
            <a:r>
              <a:rPr lang="en-US" dirty="0"/>
              <a:t>DDSAnalytics              Expected Attrition</a:t>
            </a:r>
          </a:p>
        </p:txBody>
      </p:sp>
      <p:sp>
        <p:nvSpPr>
          <p:cNvPr id="6" name="Content Placeholder 5">
            <a:extLst>
              <a:ext uri="{FF2B5EF4-FFF2-40B4-BE49-F238E27FC236}">
                <a16:creationId xmlns:a16="http://schemas.microsoft.com/office/drawing/2014/main" id="{05F539D3-4505-418D-B150-16752DF26662}"/>
              </a:ext>
            </a:extLst>
          </p:cNvPr>
          <p:cNvSpPr>
            <a:spLocks noGrp="1"/>
          </p:cNvSpPr>
          <p:nvPr>
            <p:ph idx="1"/>
          </p:nvPr>
        </p:nvSpPr>
        <p:spPr>
          <a:xfrm>
            <a:off x="5300870" y="1535282"/>
            <a:ext cx="5291092" cy="3997828"/>
          </a:xfrm>
        </p:spPr>
        <p:txBody>
          <a:bodyPr/>
          <a:lstStyle/>
          <a:p>
            <a:pPr marL="6160" indent="0">
              <a:buNone/>
            </a:pPr>
            <a:r>
              <a:rPr lang="en-US" dirty="0"/>
              <a:t>Prediction Model </a:t>
            </a:r>
          </a:p>
          <a:p>
            <a:r>
              <a:rPr lang="en-US" dirty="0"/>
              <a:t>84% accuracy based on our research</a:t>
            </a:r>
          </a:p>
          <a:p>
            <a:pPr lvl="1"/>
            <a:r>
              <a:rPr lang="en-US" dirty="0"/>
              <a:t>Cross validation with 300 CDF employee records</a:t>
            </a:r>
          </a:p>
          <a:p>
            <a:pPr lvl="1"/>
            <a:r>
              <a:rPr lang="en-US" dirty="0"/>
              <a:t>Out of 300 records, the model predicted 253 values correctly.</a:t>
            </a:r>
          </a:p>
        </p:txBody>
      </p:sp>
      <p:pic>
        <p:nvPicPr>
          <p:cNvPr id="7" name="Picture 6">
            <a:extLst>
              <a:ext uri="{FF2B5EF4-FFF2-40B4-BE49-F238E27FC236}">
                <a16:creationId xmlns:a16="http://schemas.microsoft.com/office/drawing/2014/main" id="{7DF6F4C6-12B4-46DA-850E-522D1945565D}"/>
              </a:ext>
            </a:extLst>
          </p:cNvPr>
          <p:cNvPicPr>
            <a:picLocks noChangeAspect="1"/>
          </p:cNvPicPr>
          <p:nvPr/>
        </p:nvPicPr>
        <p:blipFill>
          <a:blip r:embed="rId2"/>
          <a:stretch>
            <a:fillRect/>
          </a:stretch>
        </p:blipFill>
        <p:spPr>
          <a:xfrm>
            <a:off x="1325424" y="2913200"/>
            <a:ext cx="3286125" cy="3629025"/>
          </a:xfrm>
          <a:prstGeom prst="rect">
            <a:avLst/>
          </a:prstGeom>
          <a:ln>
            <a:solidFill>
              <a:schemeClr val="bg1">
                <a:lumMod val="95000"/>
                <a:lumOff val="5000"/>
              </a:schemeClr>
            </a:solidFill>
          </a:ln>
        </p:spPr>
      </p:pic>
    </p:spTree>
    <p:extLst>
      <p:ext uri="{BB962C8B-B14F-4D97-AF65-F5344CB8AC3E}">
        <p14:creationId xmlns:p14="http://schemas.microsoft.com/office/powerpoint/2010/main" val="88391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7C7E-FE25-4A74-BAEB-10338A820992}"/>
              </a:ext>
            </a:extLst>
          </p:cNvPr>
          <p:cNvSpPr>
            <a:spLocks noGrp="1"/>
          </p:cNvSpPr>
          <p:nvPr>
            <p:ph type="title"/>
          </p:nvPr>
        </p:nvSpPr>
        <p:spPr/>
        <p:txBody>
          <a:bodyPr/>
          <a:lstStyle/>
          <a:p>
            <a:pPr algn="l"/>
            <a:r>
              <a:rPr lang="en-US" dirty="0"/>
              <a:t>Appendix</a:t>
            </a:r>
          </a:p>
        </p:txBody>
      </p:sp>
      <p:pic>
        <p:nvPicPr>
          <p:cNvPr id="4" name="Content Placeholder 3">
            <a:extLst>
              <a:ext uri="{FF2B5EF4-FFF2-40B4-BE49-F238E27FC236}">
                <a16:creationId xmlns:a16="http://schemas.microsoft.com/office/drawing/2014/main" id="{A8E87B10-79CC-4A5E-BEEA-74C1E0F770C1}"/>
              </a:ext>
            </a:extLst>
          </p:cNvPr>
          <p:cNvPicPr>
            <a:picLocks noGrp="1" noChangeAspect="1"/>
          </p:cNvPicPr>
          <p:nvPr>
            <p:ph idx="1"/>
          </p:nvPr>
        </p:nvPicPr>
        <p:blipFill>
          <a:blip r:embed="rId2"/>
          <a:stretch>
            <a:fillRect/>
          </a:stretch>
        </p:blipFill>
        <p:spPr>
          <a:xfrm>
            <a:off x="3684105" y="2234509"/>
            <a:ext cx="5265496" cy="3338549"/>
          </a:xfrm>
          <a:prstGeom prst="rect">
            <a:avLst/>
          </a:prstGeom>
        </p:spPr>
      </p:pic>
    </p:spTree>
    <p:extLst>
      <p:ext uri="{BB962C8B-B14F-4D97-AF65-F5344CB8AC3E}">
        <p14:creationId xmlns:p14="http://schemas.microsoft.com/office/powerpoint/2010/main" val="199234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DE2E-1436-4CF5-B478-433CF60B7896}"/>
              </a:ext>
            </a:extLst>
          </p:cNvPr>
          <p:cNvSpPr>
            <a:spLocks noGrp="1"/>
          </p:cNvSpPr>
          <p:nvPr>
            <p:ph type="title"/>
          </p:nvPr>
        </p:nvSpPr>
        <p:spPr>
          <a:xfrm>
            <a:off x="2611808" y="808056"/>
            <a:ext cx="7958331" cy="503909"/>
          </a:xfrm>
        </p:spPr>
        <p:txBody>
          <a:bodyPr>
            <a:normAutofit fontScale="90000"/>
          </a:bodyPr>
          <a:lstStyle/>
          <a:p>
            <a:pPr algn="l"/>
            <a:r>
              <a:rPr lang="en-US" dirty="0"/>
              <a:t>DDSAnalytics                                     Outline </a:t>
            </a:r>
          </a:p>
        </p:txBody>
      </p:sp>
      <p:sp>
        <p:nvSpPr>
          <p:cNvPr id="3" name="Content Placeholder 2">
            <a:extLst>
              <a:ext uri="{FF2B5EF4-FFF2-40B4-BE49-F238E27FC236}">
                <a16:creationId xmlns:a16="http://schemas.microsoft.com/office/drawing/2014/main" id="{B3D13CB3-2FF8-4AE6-BED3-442240BE041D}"/>
              </a:ext>
            </a:extLst>
          </p:cNvPr>
          <p:cNvSpPr>
            <a:spLocks noGrp="1"/>
          </p:cNvSpPr>
          <p:nvPr>
            <p:ph idx="1"/>
          </p:nvPr>
        </p:nvSpPr>
        <p:spPr/>
        <p:txBody>
          <a:bodyPr>
            <a:normAutofit lnSpcReduction="10000"/>
          </a:bodyPr>
          <a:lstStyle/>
          <a:p>
            <a:r>
              <a:rPr lang="en-US" dirty="0"/>
              <a:t>Executive Summary</a:t>
            </a:r>
          </a:p>
          <a:p>
            <a:r>
              <a:rPr lang="en-US" dirty="0"/>
              <a:t>Data description</a:t>
            </a:r>
          </a:p>
          <a:p>
            <a:pPr lvl="1"/>
            <a:r>
              <a:rPr lang="en-US" dirty="0"/>
              <a:t> Encoding of response variable since the response variable is a categorical variable</a:t>
            </a:r>
          </a:p>
          <a:p>
            <a:r>
              <a:rPr lang="en-US" dirty="0"/>
              <a:t>Analytical Approach</a:t>
            </a:r>
          </a:p>
          <a:p>
            <a:pPr lvl="1"/>
            <a:r>
              <a:rPr lang="en-US" dirty="0"/>
              <a:t>Trends</a:t>
            </a:r>
          </a:p>
          <a:p>
            <a:pPr lvl="1"/>
            <a:r>
              <a:rPr lang="en-US" dirty="0"/>
              <a:t>Modeling selection</a:t>
            </a:r>
          </a:p>
          <a:p>
            <a:pPr lvl="1"/>
            <a:r>
              <a:rPr lang="en-US" dirty="0"/>
              <a:t>Fitting the model</a:t>
            </a:r>
          </a:p>
          <a:p>
            <a:pPr lvl="1"/>
            <a:r>
              <a:rPr lang="en-US" dirty="0"/>
              <a:t>Prediction</a:t>
            </a:r>
          </a:p>
          <a:p>
            <a:pPr marL="457200" lvl="1" indent="0">
              <a:buNone/>
            </a:pPr>
            <a:endParaRPr lang="en-US" dirty="0"/>
          </a:p>
          <a:p>
            <a:endParaRPr lang="en-US" dirty="0"/>
          </a:p>
        </p:txBody>
      </p:sp>
    </p:spTree>
    <p:extLst>
      <p:ext uri="{BB962C8B-B14F-4D97-AF65-F5344CB8AC3E}">
        <p14:creationId xmlns:p14="http://schemas.microsoft.com/office/powerpoint/2010/main" val="2901215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375</TotalTime>
  <Words>161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CDF, Inc.   Analysis Talent Management </vt:lpstr>
      <vt:lpstr>DDSAnalytics</vt:lpstr>
      <vt:lpstr>DDSAnalytics                            Employee Data</vt:lpstr>
      <vt:lpstr>DDSAnalytics                         Attrition Trends</vt:lpstr>
      <vt:lpstr>DDSAnalytics           Attrition Top Factors</vt:lpstr>
      <vt:lpstr>DDSAnalytics              Expected Attrition</vt:lpstr>
      <vt:lpstr>Appendix</vt:lpstr>
      <vt:lpstr>DDSAnalytics                                     Outline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Attrition </dc:title>
  <dc:creator> </dc:creator>
  <cp:lastModifiedBy> </cp:lastModifiedBy>
  <cp:revision>50</cp:revision>
  <dcterms:created xsi:type="dcterms:W3CDTF">2018-12-07T17:27:26Z</dcterms:created>
  <dcterms:modified xsi:type="dcterms:W3CDTF">2018-12-10T05:36:01Z</dcterms:modified>
</cp:coreProperties>
</file>