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8" r:id="rId3"/>
    <p:sldId id="259" r:id="rId4"/>
    <p:sldId id="260" r:id="rId5"/>
    <p:sldId id="262" r:id="rId6"/>
    <p:sldId id="261" r:id="rId7"/>
    <p:sldId id="264" r:id="rId8"/>
    <p:sldId id="263"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12/10/2018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6294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12/10/2018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351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12/10/2018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552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12/10/2018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669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12/10/2018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8786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12/10/2018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6074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12/10/2018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903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12/10/2018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5898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12/10/2018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347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12/10/2018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824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12/10/2018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1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12/10/2018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89021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5174-8758-4BB4-ABAF-E3CDA3F6D5DF}"/>
              </a:ext>
            </a:extLst>
          </p:cNvPr>
          <p:cNvSpPr>
            <a:spLocks noGrp="1"/>
          </p:cNvSpPr>
          <p:nvPr>
            <p:ph type="ctrTitle"/>
          </p:nvPr>
        </p:nvSpPr>
        <p:spPr>
          <a:xfrm>
            <a:off x="1749287" y="1160441"/>
            <a:ext cx="6952973" cy="2268559"/>
          </a:xfrm>
        </p:spPr>
        <p:txBody>
          <a:bodyPr>
            <a:normAutofit fontScale="90000"/>
          </a:bodyPr>
          <a:lstStyle/>
          <a:p>
            <a:r>
              <a:rPr lang="en-US" dirty="0"/>
              <a:t>CDF, Inc. </a:t>
            </a:r>
            <a:br>
              <a:rPr lang="en-US" dirty="0"/>
            </a:br>
            <a:br>
              <a:rPr lang="en-US" dirty="0"/>
            </a:br>
            <a:r>
              <a:rPr lang="en-US" dirty="0"/>
              <a:t>Analysis</a:t>
            </a:r>
            <a:br>
              <a:rPr lang="en-US" dirty="0"/>
            </a:br>
            <a:r>
              <a:rPr lang="en-US" dirty="0"/>
              <a:t>Talent Management </a:t>
            </a:r>
          </a:p>
        </p:txBody>
      </p:sp>
      <p:sp>
        <p:nvSpPr>
          <p:cNvPr id="3" name="Subtitle 2">
            <a:extLst>
              <a:ext uri="{FF2B5EF4-FFF2-40B4-BE49-F238E27FC236}">
                <a16:creationId xmlns:a16="http://schemas.microsoft.com/office/drawing/2014/main" id="{358493A6-76F8-4933-8AAB-433A4D92798D}"/>
              </a:ext>
            </a:extLst>
          </p:cNvPr>
          <p:cNvSpPr>
            <a:spLocks noGrp="1"/>
          </p:cNvSpPr>
          <p:nvPr>
            <p:ph type="subTitle" idx="1"/>
          </p:nvPr>
        </p:nvSpPr>
        <p:spPr>
          <a:xfrm>
            <a:off x="-348297" y="5128100"/>
            <a:ext cx="5357600" cy="1160213"/>
          </a:xfrm>
        </p:spPr>
        <p:txBody>
          <a:bodyPr/>
          <a:lstStyle/>
          <a:p>
            <a:r>
              <a:rPr lang="en-US" dirty="0"/>
              <a:t>DDSAnalytics</a:t>
            </a:r>
          </a:p>
          <a:p>
            <a:r>
              <a:rPr lang="en-US" dirty="0"/>
              <a:t>By Solange Garcia de Alford </a:t>
            </a:r>
          </a:p>
        </p:txBody>
      </p:sp>
    </p:spTree>
    <p:extLst>
      <p:ext uri="{BB962C8B-B14F-4D97-AF65-F5344CB8AC3E}">
        <p14:creationId xmlns:p14="http://schemas.microsoft.com/office/powerpoint/2010/main" val="236757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058E-203C-4CD8-8D00-3E937F2FF89B}"/>
              </a:ext>
            </a:extLst>
          </p:cNvPr>
          <p:cNvSpPr>
            <a:spLocks noGrp="1"/>
          </p:cNvSpPr>
          <p:nvPr>
            <p:ph type="title"/>
          </p:nvPr>
        </p:nvSpPr>
        <p:spPr>
          <a:xfrm>
            <a:off x="2611807" y="299824"/>
            <a:ext cx="7958331" cy="477405"/>
          </a:xfrm>
        </p:spPr>
        <p:txBody>
          <a:bodyPr>
            <a:normAutofit fontScale="90000"/>
          </a:bodyPr>
          <a:lstStyle/>
          <a:p>
            <a:pPr algn="l"/>
            <a:r>
              <a:rPr lang="en-US" dirty="0"/>
              <a:t>DDSAnalytics</a:t>
            </a:r>
          </a:p>
        </p:txBody>
      </p:sp>
      <p:sp>
        <p:nvSpPr>
          <p:cNvPr id="3" name="Content Placeholder 2">
            <a:extLst>
              <a:ext uri="{FF2B5EF4-FFF2-40B4-BE49-F238E27FC236}">
                <a16:creationId xmlns:a16="http://schemas.microsoft.com/office/drawing/2014/main" id="{4DB25AF6-FF98-4F69-90C3-1E4159ADF27D}"/>
              </a:ext>
            </a:extLst>
          </p:cNvPr>
          <p:cNvSpPr>
            <a:spLocks noGrp="1"/>
          </p:cNvSpPr>
          <p:nvPr>
            <p:ph idx="1"/>
          </p:nvPr>
        </p:nvSpPr>
        <p:spPr>
          <a:xfrm>
            <a:off x="2287828" y="1658660"/>
            <a:ext cx="8146429" cy="4592902"/>
          </a:xfrm>
        </p:spPr>
        <p:txBody>
          <a:bodyPr>
            <a:normAutofit fontScale="62500" lnSpcReduction="20000"/>
          </a:bodyPr>
          <a:lstStyle/>
          <a:p>
            <a:pPr marL="0" indent="0">
              <a:buNone/>
            </a:pPr>
            <a:endParaRPr lang="en-US" sz="2400" dirty="0"/>
          </a:p>
          <a:p>
            <a:pPr marL="0" indent="0">
              <a:buNone/>
            </a:pPr>
            <a:r>
              <a:rPr lang="en-US" sz="3200" b="1" dirty="0"/>
              <a:t>Executive Summary</a:t>
            </a:r>
            <a:br>
              <a:rPr lang="en-US" sz="3200" b="1" dirty="0"/>
            </a:br>
            <a:endParaRPr lang="en-US" sz="3200" b="1" dirty="0"/>
          </a:p>
          <a:p>
            <a:pPr marL="0" indent="0">
              <a:buNone/>
            </a:pPr>
            <a:r>
              <a:rPr lang="en-US" sz="2300" dirty="0"/>
              <a:t>Talent management is at the forefront of CDF’s business strategy.  One of the most valuable assets at CDF are the Employees that form the company.  </a:t>
            </a:r>
          </a:p>
          <a:p>
            <a:pPr marL="0" indent="0">
              <a:buNone/>
            </a:pPr>
            <a:r>
              <a:rPr lang="en-US" sz="2300" dirty="0"/>
              <a:t>CDF’s decision to analyze the company’s attrition is to ensure CDF continues to maintain its place as the leader in the industry.  Each one of CDF’s Employees is key to the success of the enterprise and to gain a competitive edge over its competition.</a:t>
            </a:r>
          </a:p>
          <a:p>
            <a:pPr marL="0" indent="0">
              <a:buNone/>
            </a:pPr>
            <a:r>
              <a:rPr lang="en-US" sz="2300" dirty="0"/>
              <a:t>DDSAnalytics was engaged by CDF to provide business intelligence to help retain its employees.  </a:t>
            </a:r>
            <a:br>
              <a:rPr lang="en-US" sz="2300" dirty="0"/>
            </a:br>
            <a:endParaRPr lang="en-US" sz="2300" dirty="0"/>
          </a:p>
          <a:p>
            <a:pPr marL="0" indent="0">
              <a:buNone/>
            </a:pPr>
            <a:r>
              <a:rPr lang="en-US" sz="2300" dirty="0"/>
              <a:t>This analysis covers:</a:t>
            </a:r>
          </a:p>
          <a:p>
            <a:pPr lvl="1"/>
            <a:r>
              <a:rPr lang="en-US" sz="2300" dirty="0"/>
              <a:t>Attrition Trends</a:t>
            </a:r>
          </a:p>
          <a:p>
            <a:pPr lvl="1"/>
            <a:r>
              <a:rPr lang="en-US" sz="2300" dirty="0"/>
              <a:t>Attrition Prediction Model</a:t>
            </a:r>
            <a:endParaRPr lang="en-US" sz="2400" dirty="0"/>
          </a:p>
          <a:p>
            <a:pPr lvl="1"/>
            <a:r>
              <a:rPr lang="en-US" sz="2300" dirty="0"/>
              <a:t>Top 3 factors contributing to CDF’s employee turnover</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45881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749A-E55F-49A9-84BB-1C266B126CD4}"/>
              </a:ext>
            </a:extLst>
          </p:cNvPr>
          <p:cNvSpPr>
            <a:spLocks noGrp="1"/>
          </p:cNvSpPr>
          <p:nvPr>
            <p:ph type="title"/>
          </p:nvPr>
        </p:nvSpPr>
        <p:spPr>
          <a:xfrm>
            <a:off x="2552263" y="256513"/>
            <a:ext cx="8391508" cy="517161"/>
          </a:xfrm>
        </p:spPr>
        <p:txBody>
          <a:bodyPr>
            <a:normAutofit fontScale="90000"/>
          </a:bodyPr>
          <a:lstStyle/>
          <a:p>
            <a:pPr algn="l"/>
            <a:r>
              <a:rPr lang="en-US" dirty="0"/>
              <a:t>DDSAnalytics                            Employee Data</a:t>
            </a:r>
          </a:p>
        </p:txBody>
      </p:sp>
      <p:sp>
        <p:nvSpPr>
          <p:cNvPr id="3" name="Content Placeholder 2">
            <a:extLst>
              <a:ext uri="{FF2B5EF4-FFF2-40B4-BE49-F238E27FC236}">
                <a16:creationId xmlns:a16="http://schemas.microsoft.com/office/drawing/2014/main" id="{E9C3EE31-E1E3-4FE9-B26D-115707B0816D}"/>
              </a:ext>
            </a:extLst>
          </p:cNvPr>
          <p:cNvSpPr>
            <a:spLocks noGrp="1"/>
          </p:cNvSpPr>
          <p:nvPr>
            <p:ph idx="1"/>
          </p:nvPr>
        </p:nvSpPr>
        <p:spPr>
          <a:xfrm>
            <a:off x="599400" y="1561244"/>
            <a:ext cx="5648072" cy="5040243"/>
          </a:xfrm>
        </p:spPr>
        <p:txBody>
          <a:bodyPr>
            <a:normAutofit/>
          </a:bodyPr>
          <a:lstStyle/>
          <a:p>
            <a:r>
              <a:rPr lang="en-US" sz="1600" dirty="0"/>
              <a:t>DDSAnalytics worked with a data set of 1,470 CDF’s employee records.</a:t>
            </a:r>
          </a:p>
          <a:p>
            <a:r>
              <a:rPr lang="en-US" sz="1600" dirty="0"/>
              <a:t>The data included important information on these employees:</a:t>
            </a:r>
          </a:p>
          <a:p>
            <a:pPr lvl="3"/>
            <a:r>
              <a:rPr lang="en-US" sz="1600" dirty="0"/>
              <a:t>Years at the company</a:t>
            </a:r>
          </a:p>
          <a:p>
            <a:pPr lvl="3"/>
            <a:r>
              <a:rPr lang="en-US" sz="1600" dirty="0"/>
              <a:t>Monthly income</a:t>
            </a:r>
          </a:p>
          <a:p>
            <a:pPr lvl="3"/>
            <a:r>
              <a:rPr lang="en-US" sz="1600" dirty="0"/>
              <a:t>Years in a current role</a:t>
            </a:r>
          </a:p>
          <a:p>
            <a:pPr marL="1371410" lvl="3" indent="0">
              <a:buNone/>
            </a:pPr>
            <a:endParaRPr lang="en-US" sz="1600" dirty="0"/>
          </a:p>
          <a:p>
            <a:r>
              <a:rPr lang="en-US" sz="1600" dirty="0"/>
              <a:t>The data were analyzed to answer to the questions of interest:</a:t>
            </a:r>
          </a:p>
          <a:p>
            <a:pPr lvl="2"/>
            <a:r>
              <a:rPr lang="en-US" dirty="0"/>
              <a:t>What are the main causes of employee turnover at CDF?</a:t>
            </a:r>
          </a:p>
          <a:p>
            <a:pPr lvl="2"/>
            <a:r>
              <a:rPr lang="en-US" dirty="0"/>
              <a:t>What is the expected attrition in the company?</a:t>
            </a:r>
          </a:p>
        </p:txBody>
      </p:sp>
      <p:pic>
        <p:nvPicPr>
          <p:cNvPr id="5" name="Picture 4">
            <a:extLst>
              <a:ext uri="{FF2B5EF4-FFF2-40B4-BE49-F238E27FC236}">
                <a16:creationId xmlns:a16="http://schemas.microsoft.com/office/drawing/2014/main" id="{1B07F05F-56CC-4381-B346-9000B2E065F8}"/>
              </a:ext>
            </a:extLst>
          </p:cNvPr>
          <p:cNvPicPr>
            <a:picLocks noChangeAspect="1"/>
          </p:cNvPicPr>
          <p:nvPr/>
        </p:nvPicPr>
        <p:blipFill>
          <a:blip r:embed="rId2"/>
          <a:stretch>
            <a:fillRect/>
          </a:stretch>
        </p:blipFill>
        <p:spPr>
          <a:xfrm>
            <a:off x="6692348" y="2746081"/>
            <a:ext cx="5499652" cy="3966144"/>
          </a:xfrm>
          <a:prstGeom prst="rect">
            <a:avLst/>
          </a:prstGeom>
          <a:ln>
            <a:solidFill>
              <a:schemeClr val="bg1">
                <a:lumMod val="95000"/>
                <a:lumOff val="5000"/>
              </a:schemeClr>
            </a:solidFill>
          </a:ln>
        </p:spPr>
      </p:pic>
    </p:spTree>
    <p:extLst>
      <p:ext uri="{BB962C8B-B14F-4D97-AF65-F5344CB8AC3E}">
        <p14:creationId xmlns:p14="http://schemas.microsoft.com/office/powerpoint/2010/main" val="420851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E470-19C3-475B-B47A-A81119A6D1B2}"/>
              </a:ext>
            </a:extLst>
          </p:cNvPr>
          <p:cNvSpPr>
            <a:spLocks noGrp="1"/>
          </p:cNvSpPr>
          <p:nvPr>
            <p:ph type="title"/>
          </p:nvPr>
        </p:nvSpPr>
        <p:spPr>
          <a:xfrm>
            <a:off x="2611808" y="808056"/>
            <a:ext cx="7958331" cy="503909"/>
          </a:xfrm>
        </p:spPr>
        <p:txBody>
          <a:bodyPr>
            <a:normAutofit fontScale="90000"/>
          </a:bodyPr>
          <a:lstStyle/>
          <a:p>
            <a:pPr algn="l"/>
            <a:r>
              <a:rPr lang="en-US" dirty="0"/>
              <a:t>DDSAnalytics                         Attrition Trends</a:t>
            </a:r>
          </a:p>
        </p:txBody>
      </p:sp>
      <p:pic>
        <p:nvPicPr>
          <p:cNvPr id="4" name="Content Placeholder 3">
            <a:extLst>
              <a:ext uri="{FF2B5EF4-FFF2-40B4-BE49-F238E27FC236}">
                <a16:creationId xmlns:a16="http://schemas.microsoft.com/office/drawing/2014/main" id="{DDB2E2F2-399C-4075-929F-992312A684A9}"/>
              </a:ext>
            </a:extLst>
          </p:cNvPr>
          <p:cNvPicPr>
            <a:picLocks noGrp="1" noChangeAspect="1"/>
          </p:cNvPicPr>
          <p:nvPr>
            <p:ph idx="1"/>
          </p:nvPr>
        </p:nvPicPr>
        <p:blipFill>
          <a:blip r:embed="rId2"/>
          <a:stretch>
            <a:fillRect/>
          </a:stretch>
        </p:blipFill>
        <p:spPr>
          <a:xfrm>
            <a:off x="2842469" y="2212295"/>
            <a:ext cx="6507061" cy="3997325"/>
          </a:xfrm>
          <a:prstGeom prst="rect">
            <a:avLst/>
          </a:prstGeom>
          <a:ln>
            <a:solidFill>
              <a:schemeClr val="bg1">
                <a:lumMod val="95000"/>
                <a:lumOff val="5000"/>
              </a:schemeClr>
            </a:solidFill>
          </a:ln>
        </p:spPr>
      </p:pic>
    </p:spTree>
    <p:extLst>
      <p:ext uri="{BB962C8B-B14F-4D97-AF65-F5344CB8AC3E}">
        <p14:creationId xmlns:p14="http://schemas.microsoft.com/office/powerpoint/2010/main" val="152117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742F-1165-4D37-AE99-2CFAF87F9D3C}"/>
              </a:ext>
            </a:extLst>
          </p:cNvPr>
          <p:cNvSpPr>
            <a:spLocks noGrp="1"/>
          </p:cNvSpPr>
          <p:nvPr>
            <p:ph type="title"/>
          </p:nvPr>
        </p:nvSpPr>
        <p:spPr/>
        <p:txBody>
          <a:bodyPr/>
          <a:lstStyle/>
          <a:p>
            <a:pPr algn="l"/>
            <a:r>
              <a:rPr lang="en-US" dirty="0"/>
              <a:t>DDSAnalytics              Expected Attrition</a:t>
            </a:r>
          </a:p>
        </p:txBody>
      </p:sp>
      <p:sp>
        <p:nvSpPr>
          <p:cNvPr id="6" name="Content Placeholder 5">
            <a:extLst>
              <a:ext uri="{FF2B5EF4-FFF2-40B4-BE49-F238E27FC236}">
                <a16:creationId xmlns:a16="http://schemas.microsoft.com/office/drawing/2014/main" id="{05F539D3-4505-418D-B150-16752DF26662}"/>
              </a:ext>
            </a:extLst>
          </p:cNvPr>
          <p:cNvSpPr>
            <a:spLocks noGrp="1"/>
          </p:cNvSpPr>
          <p:nvPr>
            <p:ph idx="1"/>
          </p:nvPr>
        </p:nvSpPr>
        <p:spPr>
          <a:xfrm>
            <a:off x="5438073" y="1760569"/>
            <a:ext cx="5291092" cy="3997828"/>
          </a:xfrm>
        </p:spPr>
        <p:txBody>
          <a:bodyPr/>
          <a:lstStyle/>
          <a:p>
            <a:r>
              <a:rPr lang="en-US" dirty="0"/>
              <a:t>Built a Prediction Model with 84% Accuracy to Predict Attrition</a:t>
            </a:r>
          </a:p>
          <a:p>
            <a:r>
              <a:rPr lang="en-US" dirty="0"/>
              <a:t>Validated prediction results against CDF’s actual data</a:t>
            </a:r>
          </a:p>
          <a:p>
            <a:r>
              <a:rPr lang="en-US" dirty="0"/>
              <a:t>Out of the 300 employee records used in the experiment, the model predicted 253 attrition cases accurately, hence the 84% accuracy.</a:t>
            </a:r>
          </a:p>
        </p:txBody>
      </p:sp>
      <p:pic>
        <p:nvPicPr>
          <p:cNvPr id="7" name="Picture 6">
            <a:extLst>
              <a:ext uri="{FF2B5EF4-FFF2-40B4-BE49-F238E27FC236}">
                <a16:creationId xmlns:a16="http://schemas.microsoft.com/office/drawing/2014/main" id="{7DF6F4C6-12B4-46DA-850E-522D1945565D}"/>
              </a:ext>
            </a:extLst>
          </p:cNvPr>
          <p:cNvPicPr>
            <a:picLocks noChangeAspect="1"/>
          </p:cNvPicPr>
          <p:nvPr/>
        </p:nvPicPr>
        <p:blipFill>
          <a:blip r:embed="rId2"/>
          <a:stretch>
            <a:fillRect/>
          </a:stretch>
        </p:blipFill>
        <p:spPr>
          <a:xfrm>
            <a:off x="1325424" y="2913200"/>
            <a:ext cx="3286125" cy="3629025"/>
          </a:xfrm>
          <a:prstGeom prst="rect">
            <a:avLst/>
          </a:prstGeom>
          <a:ln>
            <a:solidFill>
              <a:schemeClr val="bg1">
                <a:lumMod val="95000"/>
                <a:lumOff val="5000"/>
              </a:schemeClr>
            </a:solidFill>
          </a:ln>
        </p:spPr>
      </p:pic>
    </p:spTree>
    <p:extLst>
      <p:ext uri="{BB962C8B-B14F-4D97-AF65-F5344CB8AC3E}">
        <p14:creationId xmlns:p14="http://schemas.microsoft.com/office/powerpoint/2010/main" val="88391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5CC0-2ED3-41A2-A006-6E04DBD79C6C}"/>
              </a:ext>
            </a:extLst>
          </p:cNvPr>
          <p:cNvSpPr>
            <a:spLocks noGrp="1"/>
          </p:cNvSpPr>
          <p:nvPr>
            <p:ph type="title"/>
          </p:nvPr>
        </p:nvSpPr>
        <p:spPr/>
        <p:txBody>
          <a:bodyPr/>
          <a:lstStyle/>
          <a:p>
            <a:pPr algn="l"/>
            <a:r>
              <a:rPr lang="en-US" dirty="0"/>
              <a:t>DDSAnalytics           Attrition Top Factors</a:t>
            </a:r>
          </a:p>
        </p:txBody>
      </p:sp>
      <p:sp>
        <p:nvSpPr>
          <p:cNvPr id="3" name="Content Placeholder 2">
            <a:extLst>
              <a:ext uri="{FF2B5EF4-FFF2-40B4-BE49-F238E27FC236}">
                <a16:creationId xmlns:a16="http://schemas.microsoft.com/office/drawing/2014/main" id="{E649E5E3-9654-4A31-A78B-00C45EAA1EB6}"/>
              </a:ext>
            </a:extLst>
          </p:cNvPr>
          <p:cNvSpPr>
            <a:spLocks noGrp="1"/>
          </p:cNvSpPr>
          <p:nvPr>
            <p:ph idx="1"/>
          </p:nvPr>
        </p:nvSpPr>
        <p:spPr>
          <a:xfrm>
            <a:off x="1523999" y="1875509"/>
            <a:ext cx="7796540" cy="3997828"/>
          </a:xfrm>
        </p:spPr>
        <p:txBody>
          <a:bodyPr/>
          <a:lstStyle/>
          <a:p>
            <a:pPr marL="6160" indent="0">
              <a:buNone/>
            </a:pPr>
            <a:r>
              <a:rPr lang="en-US" dirty="0"/>
              <a:t>Three (3) Top Factors Contributing to CDF’s Attrition</a:t>
            </a:r>
          </a:p>
          <a:p>
            <a:pPr lvl="1"/>
            <a:r>
              <a:rPr lang="en-US" dirty="0"/>
              <a:t>Years since last promotion</a:t>
            </a:r>
          </a:p>
          <a:p>
            <a:pPr lvl="1"/>
            <a:r>
              <a:rPr lang="en-US" dirty="0"/>
              <a:t>Income</a:t>
            </a:r>
          </a:p>
          <a:p>
            <a:pPr lvl="1"/>
            <a:r>
              <a:rPr lang="en-US" dirty="0"/>
              <a:t>Years with the company</a:t>
            </a:r>
          </a:p>
          <a:p>
            <a:pPr lvl="1"/>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66D8E5C8-7122-4297-8220-887AD0E350C7}"/>
              </a:ext>
            </a:extLst>
          </p:cNvPr>
          <p:cNvPicPr>
            <a:picLocks noChangeAspect="1"/>
          </p:cNvPicPr>
          <p:nvPr/>
        </p:nvPicPr>
        <p:blipFill>
          <a:blip r:embed="rId2"/>
          <a:stretch>
            <a:fillRect/>
          </a:stretch>
        </p:blipFill>
        <p:spPr>
          <a:xfrm>
            <a:off x="6572068" y="3000087"/>
            <a:ext cx="4215202" cy="2432936"/>
          </a:xfrm>
          <a:prstGeom prst="rect">
            <a:avLst/>
          </a:prstGeom>
          <a:ln w="12700">
            <a:solidFill>
              <a:schemeClr val="bg1">
                <a:lumMod val="95000"/>
                <a:lumOff val="5000"/>
              </a:schemeClr>
            </a:solidFill>
          </a:ln>
        </p:spPr>
      </p:pic>
      <p:pic>
        <p:nvPicPr>
          <p:cNvPr id="4" name="Picture 3">
            <a:extLst>
              <a:ext uri="{FF2B5EF4-FFF2-40B4-BE49-F238E27FC236}">
                <a16:creationId xmlns:a16="http://schemas.microsoft.com/office/drawing/2014/main" id="{EFB30FC0-B945-4FB0-BE4C-5247CD82EA3B}"/>
              </a:ext>
            </a:extLst>
          </p:cNvPr>
          <p:cNvPicPr>
            <a:picLocks noChangeAspect="1"/>
          </p:cNvPicPr>
          <p:nvPr/>
        </p:nvPicPr>
        <p:blipFill>
          <a:blip r:embed="rId3"/>
          <a:stretch>
            <a:fillRect/>
          </a:stretch>
        </p:blipFill>
        <p:spPr>
          <a:xfrm>
            <a:off x="2331848" y="4134678"/>
            <a:ext cx="4475351" cy="2540463"/>
          </a:xfrm>
          <a:prstGeom prst="rect">
            <a:avLst/>
          </a:prstGeom>
          <a:ln>
            <a:solidFill>
              <a:schemeClr val="bg1">
                <a:lumMod val="95000"/>
                <a:lumOff val="5000"/>
              </a:schemeClr>
            </a:solidFill>
          </a:ln>
        </p:spPr>
      </p:pic>
    </p:spTree>
    <p:extLst>
      <p:ext uri="{BB962C8B-B14F-4D97-AF65-F5344CB8AC3E}">
        <p14:creationId xmlns:p14="http://schemas.microsoft.com/office/powerpoint/2010/main" val="195036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7C7E-FE25-4A74-BAEB-10338A820992}"/>
              </a:ext>
            </a:extLst>
          </p:cNvPr>
          <p:cNvSpPr>
            <a:spLocks noGrp="1"/>
          </p:cNvSpPr>
          <p:nvPr>
            <p:ph type="title"/>
          </p:nvPr>
        </p:nvSpPr>
        <p:spPr>
          <a:xfrm>
            <a:off x="2545547" y="1524001"/>
            <a:ext cx="7958331" cy="1315442"/>
          </a:xfrm>
        </p:spPr>
        <p:txBody>
          <a:bodyPr>
            <a:normAutofit/>
          </a:bodyPr>
          <a:lstStyle/>
          <a:p>
            <a:pPr algn="ctr"/>
            <a:br>
              <a:rPr lang="en-US" dirty="0"/>
            </a:br>
            <a:r>
              <a:rPr lang="en-US" dirty="0"/>
              <a:t>Thank you!</a:t>
            </a:r>
          </a:p>
        </p:txBody>
      </p:sp>
      <p:pic>
        <p:nvPicPr>
          <p:cNvPr id="4" name="Content Placeholder 3">
            <a:extLst>
              <a:ext uri="{FF2B5EF4-FFF2-40B4-BE49-F238E27FC236}">
                <a16:creationId xmlns:a16="http://schemas.microsoft.com/office/drawing/2014/main" id="{A8E87B10-79CC-4A5E-BEEA-74C1E0F770C1}"/>
              </a:ext>
            </a:extLst>
          </p:cNvPr>
          <p:cNvPicPr>
            <a:picLocks noGrp="1" noChangeAspect="1"/>
          </p:cNvPicPr>
          <p:nvPr>
            <p:ph idx="1"/>
          </p:nvPr>
        </p:nvPicPr>
        <p:blipFill>
          <a:blip r:embed="rId2"/>
          <a:stretch>
            <a:fillRect/>
          </a:stretch>
        </p:blipFill>
        <p:spPr>
          <a:xfrm>
            <a:off x="4103999" y="3042892"/>
            <a:ext cx="5265496" cy="3338549"/>
          </a:xfrm>
          <a:prstGeom prst="rect">
            <a:avLst/>
          </a:prstGeom>
        </p:spPr>
      </p:pic>
      <p:sp>
        <p:nvSpPr>
          <p:cNvPr id="5" name="Title 1">
            <a:extLst>
              <a:ext uri="{FF2B5EF4-FFF2-40B4-BE49-F238E27FC236}">
                <a16:creationId xmlns:a16="http://schemas.microsoft.com/office/drawing/2014/main" id="{68BF7E4E-F367-442E-9D09-F69D4237B529}"/>
              </a:ext>
            </a:extLst>
          </p:cNvPr>
          <p:cNvSpPr txBox="1">
            <a:spLocks/>
          </p:cNvSpPr>
          <p:nvPr/>
        </p:nvSpPr>
        <p:spPr>
          <a:xfrm>
            <a:off x="2651563" y="335760"/>
            <a:ext cx="7958331" cy="830431"/>
          </a:xfrm>
          <a:prstGeom prst="rect">
            <a:avLst/>
          </a:prstGeom>
        </p:spPr>
        <p:txBody>
          <a:bodyPr vert="horz" lIns="91440" tIns="45720" rIns="91440" bIns="45720" rtlCol="0" anchor="t">
            <a:normAutofit fontScale="600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br>
              <a:rPr lang="en-US" dirty="0"/>
            </a:br>
            <a:r>
              <a:rPr lang="en-US" sz="4700" dirty="0"/>
              <a:t>DDS Analytics</a:t>
            </a:r>
            <a:br>
              <a:rPr lang="en-US" dirty="0"/>
            </a:br>
            <a:endParaRPr lang="en-US" dirty="0"/>
          </a:p>
        </p:txBody>
      </p:sp>
    </p:spTree>
    <p:extLst>
      <p:ext uri="{BB962C8B-B14F-4D97-AF65-F5344CB8AC3E}">
        <p14:creationId xmlns:p14="http://schemas.microsoft.com/office/powerpoint/2010/main" val="79024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7C7E-FE25-4A74-BAEB-10338A820992}"/>
              </a:ext>
            </a:extLst>
          </p:cNvPr>
          <p:cNvSpPr>
            <a:spLocks noGrp="1"/>
          </p:cNvSpPr>
          <p:nvPr>
            <p:ph type="title"/>
          </p:nvPr>
        </p:nvSpPr>
        <p:spPr/>
        <p:txBody>
          <a:bodyPr/>
          <a:lstStyle/>
          <a:p>
            <a:pPr algn="l"/>
            <a:r>
              <a:rPr lang="en-US" dirty="0"/>
              <a:t>Appendix</a:t>
            </a:r>
          </a:p>
        </p:txBody>
      </p:sp>
      <p:pic>
        <p:nvPicPr>
          <p:cNvPr id="4" name="Content Placeholder 3">
            <a:extLst>
              <a:ext uri="{FF2B5EF4-FFF2-40B4-BE49-F238E27FC236}">
                <a16:creationId xmlns:a16="http://schemas.microsoft.com/office/drawing/2014/main" id="{A8E87B10-79CC-4A5E-BEEA-74C1E0F770C1}"/>
              </a:ext>
            </a:extLst>
          </p:cNvPr>
          <p:cNvPicPr>
            <a:picLocks noGrp="1" noChangeAspect="1"/>
          </p:cNvPicPr>
          <p:nvPr>
            <p:ph idx="1"/>
          </p:nvPr>
        </p:nvPicPr>
        <p:blipFill>
          <a:blip r:embed="rId2"/>
          <a:stretch>
            <a:fillRect/>
          </a:stretch>
        </p:blipFill>
        <p:spPr>
          <a:xfrm>
            <a:off x="3684105" y="2234509"/>
            <a:ext cx="5265496" cy="3338549"/>
          </a:xfrm>
          <a:prstGeom prst="rect">
            <a:avLst/>
          </a:prstGeom>
        </p:spPr>
      </p:pic>
    </p:spTree>
    <p:extLst>
      <p:ext uri="{BB962C8B-B14F-4D97-AF65-F5344CB8AC3E}">
        <p14:creationId xmlns:p14="http://schemas.microsoft.com/office/powerpoint/2010/main" val="199234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DE2E-1436-4CF5-B478-433CF60B7896}"/>
              </a:ext>
            </a:extLst>
          </p:cNvPr>
          <p:cNvSpPr>
            <a:spLocks noGrp="1"/>
          </p:cNvSpPr>
          <p:nvPr>
            <p:ph type="title"/>
          </p:nvPr>
        </p:nvSpPr>
        <p:spPr>
          <a:xfrm>
            <a:off x="2611808" y="808056"/>
            <a:ext cx="7958331" cy="503909"/>
          </a:xfrm>
        </p:spPr>
        <p:txBody>
          <a:bodyPr>
            <a:normAutofit fontScale="90000"/>
          </a:bodyPr>
          <a:lstStyle/>
          <a:p>
            <a:pPr algn="l"/>
            <a:r>
              <a:rPr lang="en-US" dirty="0"/>
              <a:t>DDSAnalytics                                     Outline </a:t>
            </a:r>
          </a:p>
        </p:txBody>
      </p:sp>
      <p:sp>
        <p:nvSpPr>
          <p:cNvPr id="3" name="Content Placeholder 2">
            <a:extLst>
              <a:ext uri="{FF2B5EF4-FFF2-40B4-BE49-F238E27FC236}">
                <a16:creationId xmlns:a16="http://schemas.microsoft.com/office/drawing/2014/main" id="{B3D13CB3-2FF8-4AE6-BED3-442240BE041D}"/>
              </a:ext>
            </a:extLst>
          </p:cNvPr>
          <p:cNvSpPr>
            <a:spLocks noGrp="1"/>
          </p:cNvSpPr>
          <p:nvPr>
            <p:ph idx="1"/>
          </p:nvPr>
        </p:nvSpPr>
        <p:spPr/>
        <p:txBody>
          <a:bodyPr>
            <a:normAutofit lnSpcReduction="10000"/>
          </a:bodyPr>
          <a:lstStyle/>
          <a:p>
            <a:r>
              <a:rPr lang="en-US" dirty="0"/>
              <a:t>Executive Summary</a:t>
            </a:r>
          </a:p>
          <a:p>
            <a:r>
              <a:rPr lang="en-US" dirty="0"/>
              <a:t>Data description</a:t>
            </a:r>
          </a:p>
          <a:p>
            <a:pPr lvl="1"/>
            <a:r>
              <a:rPr lang="en-US" dirty="0"/>
              <a:t> Encoding of response variable since the response variable is a categorical variable</a:t>
            </a:r>
          </a:p>
          <a:p>
            <a:r>
              <a:rPr lang="en-US" dirty="0"/>
              <a:t>Analytical Approach</a:t>
            </a:r>
          </a:p>
          <a:p>
            <a:pPr lvl="1"/>
            <a:r>
              <a:rPr lang="en-US" dirty="0"/>
              <a:t>Trends</a:t>
            </a:r>
          </a:p>
          <a:p>
            <a:pPr lvl="1"/>
            <a:r>
              <a:rPr lang="en-US" dirty="0"/>
              <a:t>Modeling selection</a:t>
            </a:r>
          </a:p>
          <a:p>
            <a:pPr lvl="1"/>
            <a:r>
              <a:rPr lang="en-US" dirty="0"/>
              <a:t>Fitting the model</a:t>
            </a:r>
          </a:p>
          <a:p>
            <a:pPr lvl="1"/>
            <a:r>
              <a:rPr lang="en-US" dirty="0"/>
              <a:t>Prediction</a:t>
            </a:r>
          </a:p>
          <a:p>
            <a:pPr marL="457200" lvl="1" indent="0">
              <a:buNone/>
            </a:pPr>
            <a:endParaRPr lang="en-US" dirty="0"/>
          </a:p>
          <a:p>
            <a:endParaRPr lang="en-US" dirty="0"/>
          </a:p>
        </p:txBody>
      </p:sp>
    </p:spTree>
    <p:extLst>
      <p:ext uri="{BB962C8B-B14F-4D97-AF65-F5344CB8AC3E}">
        <p14:creationId xmlns:p14="http://schemas.microsoft.com/office/powerpoint/2010/main" val="2901215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1568</TotalTime>
  <Words>181</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MS Shell Dlg 2</vt:lpstr>
      <vt:lpstr>Wingdings</vt:lpstr>
      <vt:lpstr>Wingdings 3</vt:lpstr>
      <vt:lpstr>Madison</vt:lpstr>
      <vt:lpstr>CDF, Inc.   Analysis Talent Management </vt:lpstr>
      <vt:lpstr>DDSAnalytics</vt:lpstr>
      <vt:lpstr>DDSAnalytics                            Employee Data</vt:lpstr>
      <vt:lpstr>DDSAnalytics                         Attrition Trends</vt:lpstr>
      <vt:lpstr>DDSAnalytics              Expected Attrition</vt:lpstr>
      <vt:lpstr>DDSAnalytics           Attrition Top Factors</vt:lpstr>
      <vt:lpstr> Thank you!</vt:lpstr>
      <vt:lpstr>Appendix</vt:lpstr>
      <vt:lpstr>DDSAnalytics                                     Outline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Attrition </dc:title>
  <dc:creator> </dc:creator>
  <cp:lastModifiedBy> </cp:lastModifiedBy>
  <cp:revision>80</cp:revision>
  <dcterms:created xsi:type="dcterms:W3CDTF">2018-12-07T17:27:26Z</dcterms:created>
  <dcterms:modified xsi:type="dcterms:W3CDTF">2018-12-11T02:01:51Z</dcterms:modified>
</cp:coreProperties>
</file>