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11d644c23a234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5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91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51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1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3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7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7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6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D03F-26E1-452F-821F-6634D802F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Breweries &amp; Beers Data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A31E-494D-4748-A28F-ED2408628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17841"/>
            <a:ext cx="6815669" cy="1320802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dirty="0">
                <a:latin typeface="Arial Nova" panose="020B0604020202020204" pitchFamily="34" charset="0"/>
              </a:rPr>
              <a:t>By: Solange Garcia de Alford</a:t>
            </a:r>
          </a:p>
          <a:p>
            <a:pPr algn="r"/>
            <a:r>
              <a:rPr lang="en-US" dirty="0">
                <a:latin typeface="Arial Nova" panose="020B0604020202020204" pitchFamily="34" charset="0"/>
              </a:rPr>
              <a:t>October 18, 2019</a:t>
            </a:r>
          </a:p>
        </p:txBody>
      </p:sp>
    </p:spTree>
    <p:extLst>
      <p:ext uri="{BB962C8B-B14F-4D97-AF65-F5344CB8AC3E}">
        <p14:creationId xmlns:p14="http://schemas.microsoft.com/office/powerpoint/2010/main" val="41921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196" cy="68764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F7A-13EF-4105-B680-839D1573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5"/>
            <a:ext cx="8334144" cy="44245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Nova" panose="020B0504020202020204" pitchFamily="34" charset="0"/>
              </a:rPr>
              <a:t>Executive Summary</a:t>
            </a:r>
          </a:p>
          <a:p>
            <a:pPr marL="0" indent="0">
              <a:buNone/>
            </a:pPr>
            <a:endParaRPr lang="en-US" b="1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ova" panose="020B0504020202020204" pitchFamily="34" charset="0"/>
              </a:rPr>
              <a:t>The data analysis is based on data provided by our data sourcing contracting company. The data provided a number of independent breweries located in the United States accompanied by a list of their beer brands. </a:t>
            </a:r>
          </a:p>
          <a:p>
            <a:pPr marL="0" indent="0">
              <a:buNone/>
            </a:pPr>
            <a:r>
              <a:rPr lang="en-US" dirty="0">
                <a:latin typeface="Arial Nova" panose="020B0504020202020204" pitchFamily="34" charset="0"/>
              </a:rPr>
              <a:t>This analysis provides answers to questions of interest submitted with the analysis request, such as:</a:t>
            </a:r>
            <a:br>
              <a:rPr lang="en-US" dirty="0">
                <a:latin typeface="Arial Nova" panose="020B0504020202020204" pitchFamily="34" charset="0"/>
              </a:rPr>
            </a:b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Where the breweries are located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Where do we find the highest median in alcohol content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Where do we find the highest median International Bitterness Units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Important statistics</a:t>
            </a:r>
          </a:p>
          <a:p>
            <a:pPr marL="4572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ova" panose="020B0504020202020204" pitchFamily="34" charset="0"/>
              </a:rPr>
              <a:t>We assigned some of the finest data scientists to this project to explore and report on these data.  We understand these answers are pivotal in your future business and marketing decisions.</a:t>
            </a:r>
          </a:p>
          <a:p>
            <a:pPr marL="0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24"/>
            <a:ext cx="9601196" cy="68764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97E6E-1754-4C94-88B5-787209F55017}"/>
              </a:ext>
            </a:extLst>
          </p:cNvPr>
          <p:cNvSpPr/>
          <p:nvPr/>
        </p:nvSpPr>
        <p:spPr>
          <a:xfrm>
            <a:off x="1056179" y="783648"/>
            <a:ext cx="9130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Breweries Located in each State</a:t>
            </a:r>
          </a:p>
          <a:p>
            <a:endParaRPr lang="en-US" b="1" dirty="0">
              <a:latin typeface="Arial Nova" panose="020B05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BA77FF-464D-4732-BD10-AE4EA01A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573" y="2257006"/>
            <a:ext cx="6063910" cy="446723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E05DD9-AF16-4AFB-A466-5EDB7E5E6A41}"/>
              </a:ext>
            </a:extLst>
          </p:cNvPr>
          <p:cNvSpPr txBox="1"/>
          <p:nvPr/>
        </p:nvSpPr>
        <p:spPr>
          <a:xfrm>
            <a:off x="2022594" y="4738966"/>
            <a:ext cx="206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Colorado  47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California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Michigan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Oregon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Texas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07B377-D00F-4B60-96DB-3C0FD32E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9772"/>
            <a:ext cx="5276850" cy="3295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907449-9006-41B4-B752-A7E16592DEE6}"/>
              </a:ext>
            </a:extLst>
          </p:cNvPr>
          <p:cNvCxnSpPr>
            <a:cxnSpLocks/>
          </p:cNvCxnSpPr>
          <p:nvPr/>
        </p:nvCxnSpPr>
        <p:spPr>
          <a:xfrm>
            <a:off x="3866576" y="1562866"/>
            <a:ext cx="0" cy="446723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3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74AC10-E1B8-419F-90B3-D4C1D4B6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64" y="2689954"/>
            <a:ext cx="4287804" cy="397321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82"/>
            <a:ext cx="9601196" cy="540371"/>
          </a:xfrm>
        </p:spPr>
        <p:txBody>
          <a:bodyPr>
            <a:normAutofit fontScale="90000"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F7A-13EF-4105-B680-839D1573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56" y="742334"/>
            <a:ext cx="8596668" cy="61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Nova" panose="020B0504020202020204" pitchFamily="34" charset="0"/>
              </a:rPr>
              <a:t>Breweries (558) and Beers (2,410) Data</a:t>
            </a:r>
          </a:p>
          <a:p>
            <a:pPr marL="0" indent="0" algn="ctr">
              <a:buNone/>
            </a:pPr>
            <a:endParaRPr lang="en-US" b="1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D775F-D94C-49F4-86DE-36F6A2FFBFB3}"/>
              </a:ext>
            </a:extLst>
          </p:cNvPr>
          <p:cNvSpPr txBox="1"/>
          <p:nvPr/>
        </p:nvSpPr>
        <p:spPr>
          <a:xfrm>
            <a:off x="1042412" y="4964551"/>
            <a:ext cx="6084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2.60 % had an unknown ABV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42%  had an unknown IBU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D5CC8-EFA1-4303-A18D-A8A8A547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6" y="1521661"/>
            <a:ext cx="7538199" cy="21157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F7965-6B5D-4D18-AB6F-587558A8BC57}"/>
              </a:ext>
            </a:extLst>
          </p:cNvPr>
          <p:cNvSpPr txBox="1"/>
          <p:nvPr/>
        </p:nvSpPr>
        <p:spPr>
          <a:xfrm>
            <a:off x="2565813" y="3960358"/>
            <a:ext cx="3037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2,410 </a:t>
            </a:r>
            <a:r>
              <a:rPr lang="en-US" sz="2400" i="1" dirty="0">
                <a:solidFill>
                  <a:srgbClr val="002060"/>
                </a:solidFill>
              </a:rPr>
              <a:t>Brands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2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57"/>
            <a:ext cx="9601196" cy="68764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78D31-7F2D-48F5-AA9F-1C9F5154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79" y="3507107"/>
            <a:ext cx="4726034" cy="313932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FB59FC-8161-4A4B-ADC3-8208C5538EF0}"/>
              </a:ext>
            </a:extLst>
          </p:cNvPr>
          <p:cNvSpPr txBox="1"/>
          <p:nvPr/>
        </p:nvSpPr>
        <p:spPr>
          <a:xfrm>
            <a:off x="1103298" y="829450"/>
            <a:ext cx="7701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sz="2400" b="1" u="sng" dirty="0">
                <a:solidFill>
                  <a:srgbClr val="C00000"/>
                </a:solidFill>
              </a:rPr>
              <a:t>Highest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Median Alcohol by Beer Volume (</a:t>
            </a:r>
            <a:r>
              <a:rPr lang="en-US" sz="2400" b="1" dirty="0">
                <a:solidFill>
                  <a:srgbClr val="C00000"/>
                </a:solidFill>
              </a:rPr>
              <a:t>ABV</a:t>
            </a:r>
            <a:r>
              <a:rPr lang="en-US" sz="2400" b="1" dirty="0">
                <a:solidFill>
                  <a:srgbClr val="002060"/>
                </a:solidFill>
              </a:rPr>
              <a:t>) 0.0625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b="1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Kentucky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Washington, DC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Michigan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Mexico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West Virginia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Colorado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Alabama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Connecticut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Nevada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Oklahoma</a:t>
            </a:r>
          </a:p>
          <a:p>
            <a:pPr lvl="2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D9A1A-C13A-4311-88B6-BF5CDEEBAFB5}"/>
              </a:ext>
            </a:extLst>
          </p:cNvPr>
          <p:cNvSpPr txBox="1"/>
          <p:nvPr/>
        </p:nvSpPr>
        <p:spPr>
          <a:xfrm>
            <a:off x="356274" y="4862402"/>
            <a:ext cx="6209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 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ABV Variable Summary Statistics across All States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ABV median 0.056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ABV mean 0.05977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ABV lowest and highest values were 0.001 and 0.128</a:t>
            </a:r>
          </a:p>
        </p:txBody>
      </p:sp>
    </p:spTree>
    <p:extLst>
      <p:ext uri="{BB962C8B-B14F-4D97-AF65-F5344CB8AC3E}">
        <p14:creationId xmlns:p14="http://schemas.microsoft.com/office/powerpoint/2010/main" val="32909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65" y="98100"/>
            <a:ext cx="9601196" cy="68764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BC194-0030-4612-8A3C-35C7BE29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52" y="3722504"/>
            <a:ext cx="5163658" cy="290689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A5956-CD94-4E3E-B3C4-CE5E4A357063}"/>
              </a:ext>
            </a:extLst>
          </p:cNvPr>
          <p:cNvSpPr txBox="1"/>
          <p:nvPr/>
        </p:nvSpPr>
        <p:spPr>
          <a:xfrm>
            <a:off x="1288207" y="1357053"/>
            <a:ext cx="7701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</a:t>
            </a:r>
            <a:r>
              <a:rPr lang="en-US" sz="2400" b="1" u="sng" dirty="0">
                <a:solidFill>
                  <a:srgbClr val="C00000"/>
                </a:solidFill>
              </a:rPr>
              <a:t>Highest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Median International Bitterness Unit (</a:t>
            </a:r>
            <a:r>
              <a:rPr lang="en-US" sz="2400" b="1" dirty="0">
                <a:solidFill>
                  <a:srgbClr val="C00000"/>
                </a:solidFill>
              </a:rPr>
              <a:t>IBU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</a:p>
          <a:p>
            <a:pPr algn="ctr"/>
            <a:endParaRPr lang="en-US" sz="2400" b="1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Maine - 61 IBU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West Virginia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Florida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Georgia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Delaware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Mexico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Hampshire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Washington DC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York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Alaska</a:t>
            </a:r>
          </a:p>
        </p:txBody>
      </p:sp>
    </p:spTree>
    <p:extLst>
      <p:ext uri="{BB962C8B-B14F-4D97-AF65-F5344CB8AC3E}">
        <p14:creationId xmlns:p14="http://schemas.microsoft.com/office/powerpoint/2010/main" val="7233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" y="47331"/>
            <a:ext cx="9601196" cy="68764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F7A-13EF-4105-B680-839D1573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64" y="939093"/>
            <a:ext cx="9601196" cy="1339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</a:rPr>
              <a:t>Relationship between Alcohol Content by Volume of Beer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</a:rPr>
              <a:t>and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</a:rPr>
              <a:t>International Bitterness Units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F6A1F-D013-46FC-BE20-E7BEA18D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1" y="3328458"/>
            <a:ext cx="4800846" cy="334296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AF22BD-1321-4B9B-8BC2-476893596DB4}"/>
              </a:ext>
            </a:extLst>
          </p:cNvPr>
          <p:cNvSpPr/>
          <p:nvPr/>
        </p:nvSpPr>
        <p:spPr>
          <a:xfrm>
            <a:off x="911480" y="2810543"/>
            <a:ext cx="2314511" cy="3816429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ABV</a:t>
            </a: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(Highest Medians)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Washington, DC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Kentucky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Michigan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Mexico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West Virginia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Alabama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Connecticut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Nevada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Oklahoma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CCD40-A33F-43B4-8400-DEE27A0BEAF3}"/>
              </a:ext>
            </a:extLst>
          </p:cNvPr>
          <p:cNvSpPr/>
          <p:nvPr/>
        </p:nvSpPr>
        <p:spPr>
          <a:xfrm>
            <a:off x="3922518" y="2814491"/>
            <a:ext cx="2677065" cy="384720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IBU</a:t>
            </a:r>
          </a:p>
          <a:p>
            <a:pPr marL="0" lvl="1"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(Highest Medians)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West Virginia - 1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Florida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Georgia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Delaware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Mexico - 3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Hampshire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Washington DC - 1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York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Alaska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5A0C07-EED3-484E-84E6-B1C649D9980A}"/>
              </a:ext>
            </a:extLst>
          </p:cNvPr>
          <p:cNvCxnSpPr>
            <a:cxnSpLocks/>
          </p:cNvCxnSpPr>
          <p:nvPr/>
        </p:nvCxnSpPr>
        <p:spPr>
          <a:xfrm>
            <a:off x="2976881" y="4061971"/>
            <a:ext cx="1038642" cy="185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B3E8E-ACD9-49E1-A922-45B60C1299D4}"/>
              </a:ext>
            </a:extLst>
          </p:cNvPr>
          <p:cNvCxnSpPr>
            <a:cxnSpLocks/>
          </p:cNvCxnSpPr>
          <p:nvPr/>
        </p:nvCxnSpPr>
        <p:spPr>
          <a:xfrm flipV="1">
            <a:off x="2661248" y="4273383"/>
            <a:ext cx="1338651" cy="840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11400-24BC-4D2B-97F0-F6DA58331546}"/>
              </a:ext>
            </a:extLst>
          </p:cNvPr>
          <p:cNvCxnSpPr>
            <a:cxnSpLocks/>
          </p:cNvCxnSpPr>
          <p:nvPr/>
        </p:nvCxnSpPr>
        <p:spPr>
          <a:xfrm>
            <a:off x="2661248" y="4770783"/>
            <a:ext cx="1261271" cy="59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75E-DA98-4608-A677-F59FCD51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66" y="-39757"/>
            <a:ext cx="9601196" cy="68764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Nova" panose="020B0604020202020204" pitchFamily="34" charset="0"/>
                <a:ea typeface="+mn-ea"/>
                <a:cs typeface="+mn-cs"/>
              </a:rPr>
              <a:t>Breweries &amp; Beers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F7A-13EF-4105-B680-839D1573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64" y="939092"/>
            <a:ext cx="9601196" cy="419561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300" b="1" dirty="0">
                <a:solidFill>
                  <a:schemeClr val="tx1"/>
                </a:solidFill>
                <a:latin typeface="Arial Nova" panose="020B0504020202020204" pitchFamily="34" charset="0"/>
              </a:rPr>
              <a:t>Conclusion</a:t>
            </a:r>
          </a:p>
          <a:p>
            <a:r>
              <a:rPr lang="en-US" sz="33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Data</a:t>
            </a:r>
          </a:p>
          <a:p>
            <a:pPr lvl="1"/>
            <a: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Breweries by state</a:t>
            </a:r>
          </a:p>
          <a:p>
            <a:pPr lvl="2"/>
            <a: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Colorado with 47 Breweries</a:t>
            </a:r>
          </a:p>
          <a:p>
            <a:pPr lvl="1"/>
            <a: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ABV lowest and highest values were 0.001 and 0.128</a:t>
            </a:r>
            <a:b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</a:br>
            <a:endParaRPr lang="en-US" sz="3300" dirty="0">
              <a:solidFill>
                <a:schemeClr val="tx2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sz="33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Highest ABV and IBU Medians by State</a:t>
            </a:r>
          </a:p>
          <a:p>
            <a:pPr lvl="1"/>
            <a: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ABV - Kentucky and DC’s at 0.0625</a:t>
            </a:r>
          </a:p>
          <a:p>
            <a:pPr lvl="1"/>
            <a: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IBU - Maine at 61</a:t>
            </a:r>
            <a:b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</a:br>
            <a:endParaRPr lang="en-US" sz="3300" dirty="0">
              <a:solidFill>
                <a:schemeClr val="tx2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sz="33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Correlations between ABV and IBU values</a:t>
            </a:r>
          </a:p>
          <a:p>
            <a:pPr marL="0" indent="0">
              <a:buNone/>
            </a:pPr>
            <a:br>
              <a:rPr lang="en-US" sz="33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</a:br>
            <a:endParaRPr lang="en-US" sz="3300" dirty="0">
              <a:solidFill>
                <a:schemeClr val="tx2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tx1"/>
                </a:solidFill>
                <a:latin typeface="Arial Nova" panose="020B0504020202020204" pitchFamily="34" charset="0"/>
              </a:rPr>
              <a:t>Thank you for the trust you placed in our company!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45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3138</TotalTime>
  <Words>273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Trebuchet MS</vt:lpstr>
      <vt:lpstr>Wingdings</vt:lpstr>
      <vt:lpstr>Wingdings 3</vt:lpstr>
      <vt:lpstr>Facet</vt:lpstr>
      <vt:lpstr>Breweries &amp; Beers Data Analysis</vt:lpstr>
      <vt:lpstr>Breweries &amp; Beers – Data Analysis</vt:lpstr>
      <vt:lpstr>Breweries &amp; Beers – Data Analysis</vt:lpstr>
      <vt:lpstr>Breweries &amp; Beers – Data Analysis</vt:lpstr>
      <vt:lpstr>Breweries &amp; Beers – Data Analysis</vt:lpstr>
      <vt:lpstr>Breweries &amp; Beers – Data Analysis</vt:lpstr>
      <vt:lpstr>Breweries &amp; Beers – Data Analysis</vt:lpstr>
      <vt:lpstr>Breweries &amp; Beers –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&amp; Beers Data Analysis</dc:title>
  <dc:creator>solan</dc:creator>
  <cp:lastModifiedBy> </cp:lastModifiedBy>
  <cp:revision>108</cp:revision>
  <dcterms:created xsi:type="dcterms:W3CDTF">2018-10-18T23:21:50Z</dcterms:created>
  <dcterms:modified xsi:type="dcterms:W3CDTF">2018-10-21T04:39:25Z</dcterms:modified>
</cp:coreProperties>
</file>