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695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8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888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4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8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33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BCB4CB-D730-4C35-BF56-1FC53317FA1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774E88-4680-4102-8ECB-99D358F6B56A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6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madrid.es/portal/site/egob/menuitem.c05c1f754a33a9fbe4b2e4b284f1a5a0/?vgnextoid=46b55cde99be2410VgnVCM1000000b205a0aRCRD&amp;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A8F-E6C0-4A8E-A3E9-D74991ABA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Battle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Neighborhoods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923C0-6139-4A84-95D2-5A12B7E7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5415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8E541-2CE2-4C54-A4A3-C1726CC0892D}"/>
              </a:ext>
            </a:extLst>
          </p:cNvPr>
          <p:cNvSpPr txBox="1"/>
          <p:nvPr/>
        </p:nvSpPr>
        <p:spPr>
          <a:xfrm>
            <a:off x="870783" y="1174375"/>
            <a:ext cx="10789920" cy="517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to open the a new  Restaurant in Madrid: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Area of Sol and Cortes, is a tourist area with: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Plenty of accommodation: Hotels and Bed &amp; Breakfast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Places to visit: Museums, squares, city tours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Spanish Restaurants and Tapas Bars.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Area of </a:t>
            </a:r>
            <a:r>
              <a:rPr lang="en-US" dirty="0" err="1"/>
              <a:t>Castellana</a:t>
            </a:r>
            <a:r>
              <a:rPr lang="en-US" dirty="0"/>
              <a:t>, Lista and </a:t>
            </a:r>
            <a:r>
              <a:rPr lang="en-US" dirty="0" err="1"/>
              <a:t>Recoletos</a:t>
            </a:r>
            <a:r>
              <a:rPr lang="en-US" dirty="0"/>
              <a:t>: well known area with plenty of shops and more expensive restaurants. All type of food: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Seafood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Japanese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Italian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Argentinian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also Spanish restaurants.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775FA-D523-4D8C-AB5D-E18A49C52777}"/>
              </a:ext>
            </a:extLst>
          </p:cNvPr>
          <p:cNvSpPr txBox="1"/>
          <p:nvPr/>
        </p:nvSpPr>
        <p:spPr>
          <a:xfrm>
            <a:off x="870783" y="175676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Conclusion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2018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DD3B0-EF3F-4C56-A4C0-24316DBFD663}"/>
              </a:ext>
            </a:extLst>
          </p:cNvPr>
          <p:cNvSpPr txBox="1"/>
          <p:nvPr/>
        </p:nvSpPr>
        <p:spPr>
          <a:xfrm>
            <a:off x="1086522" y="849854"/>
            <a:ext cx="8688849" cy="245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Opening</a:t>
            </a:r>
            <a:r>
              <a:rPr lang="es-ES" sz="2400" b="1" dirty="0"/>
              <a:t> a new Restaurant :</a:t>
            </a:r>
          </a:p>
          <a:p>
            <a:endParaRPr lang="es-E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area where potential clients are tourists but also locals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area has good transport connection: underground stations, parking.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Busy area where the value added of his restaurant could make an impact “borrowing” customers from restaurants around.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D6271-A83D-4890-9D40-9A3526C862C1}"/>
              </a:ext>
            </a:extLst>
          </p:cNvPr>
          <p:cNvSpPr txBox="1"/>
          <p:nvPr/>
        </p:nvSpPr>
        <p:spPr>
          <a:xfrm>
            <a:off x="1086522" y="4106732"/>
            <a:ext cx="8688849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Madrid:</a:t>
            </a:r>
          </a:p>
          <a:p>
            <a:endParaRPr lang="es-E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than 6 million tourists per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Metropolitan area with approximately 6.5 million inhabitants.</a:t>
            </a:r>
          </a:p>
        </p:txBody>
      </p:sp>
    </p:spTree>
    <p:extLst>
      <p:ext uri="{BB962C8B-B14F-4D97-AF65-F5344CB8AC3E}">
        <p14:creationId xmlns:p14="http://schemas.microsoft.com/office/powerpoint/2010/main" val="10539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AD310-2D40-4DF8-A75E-6487DDC4FD5B}"/>
              </a:ext>
            </a:extLst>
          </p:cNvPr>
          <p:cNvSpPr txBox="1"/>
          <p:nvPr/>
        </p:nvSpPr>
        <p:spPr>
          <a:xfrm>
            <a:off x="903642" y="559398"/>
            <a:ext cx="8688849" cy="328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</a:t>
            </a:r>
            <a:r>
              <a:rPr lang="es-ES" sz="2400" dirty="0" err="1"/>
              <a:t>acquisition</a:t>
            </a:r>
            <a:r>
              <a:rPr lang="es-ES" sz="2400" dirty="0"/>
              <a:t> and </a:t>
            </a:r>
            <a:r>
              <a:rPr lang="es-ES" sz="2400" dirty="0" err="1"/>
              <a:t>Metodology</a:t>
            </a:r>
            <a:r>
              <a:rPr lang="es-ES" sz="2400" b="1" dirty="0"/>
              <a:t>:</a:t>
            </a:r>
          </a:p>
          <a:p>
            <a:endParaRPr lang="es-E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 </a:t>
            </a:r>
            <a:r>
              <a:rPr lang="en-US" dirty="0" err="1"/>
              <a:t>coordiantes</a:t>
            </a:r>
            <a:r>
              <a:rPr lang="en-US" dirty="0"/>
              <a:t>: City Council of Madrid at their website </a:t>
            </a:r>
            <a:r>
              <a:rPr lang="en-US" dirty="0">
                <a:hlinkClick r:id="rId2"/>
              </a:rPr>
              <a:t>datos.madrid.es</a:t>
            </a:r>
            <a:r>
              <a:rPr lang="en-US" dirty="0"/>
              <a:t>. Data cleaning with </a:t>
            </a:r>
            <a:r>
              <a:rPr lang="en-US" dirty="0" err="1"/>
              <a:t>Geopandas</a:t>
            </a:r>
            <a:r>
              <a:rPr lang="en-US" dirty="0"/>
              <a:t> and Geocoding API (Google). Data contains 21 boroughs and 131 neighborhood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Foursquare API to get venue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Clustering using K-means algorithm for data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624BA-95C3-4CC2-891D-1C4149E13896}"/>
              </a:ext>
            </a:extLst>
          </p:cNvPr>
          <p:cNvSpPr txBox="1"/>
          <p:nvPr/>
        </p:nvSpPr>
        <p:spPr>
          <a:xfrm>
            <a:off x="1126863" y="769173"/>
            <a:ext cx="8688849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Area</a:t>
            </a:r>
            <a:r>
              <a:rPr lang="es-ES" sz="2400" b="1" dirty="0"/>
              <a:t> </a:t>
            </a:r>
            <a:r>
              <a:rPr lang="es-ES" sz="2400" b="1" dirty="0" err="1"/>
              <a:t>of</a:t>
            </a:r>
            <a:r>
              <a:rPr lang="es-ES" sz="2400" b="1" dirty="0"/>
              <a:t> </a:t>
            </a:r>
            <a:r>
              <a:rPr lang="es-ES" sz="2400" b="1" dirty="0" err="1"/>
              <a:t>study</a:t>
            </a:r>
            <a:r>
              <a:rPr lang="es-ES" sz="2400" b="1" dirty="0"/>
              <a:t>:</a:t>
            </a:r>
          </a:p>
          <a:p>
            <a:endParaRPr lang="es-E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Madrid Central: 9 boroughs and 49 neighborhoods.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86E50-5182-448F-85CA-156402E2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18" y="2461819"/>
            <a:ext cx="3237809" cy="3627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0760B-584D-415C-973B-5E38DE84A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00" y="2395800"/>
            <a:ext cx="4610918" cy="37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59A9F-8B5C-4EC7-91E4-BCCB1CCADB41}"/>
              </a:ext>
            </a:extLst>
          </p:cNvPr>
          <p:cNvSpPr txBox="1"/>
          <p:nvPr/>
        </p:nvSpPr>
        <p:spPr>
          <a:xfrm>
            <a:off x="862408" y="196365"/>
            <a:ext cx="1796527" cy="77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Total </a:t>
            </a:r>
            <a:r>
              <a:rPr lang="es-ES" sz="2000" dirty="0" err="1"/>
              <a:t>Venues</a:t>
            </a:r>
            <a:r>
              <a:rPr lang="es-ES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2830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36A54-BAEA-41AE-8605-0F7B89D4A8CE}"/>
              </a:ext>
            </a:extLst>
          </p:cNvPr>
          <p:cNvSpPr txBox="1"/>
          <p:nvPr/>
        </p:nvSpPr>
        <p:spPr>
          <a:xfrm>
            <a:off x="862408" y="3336725"/>
            <a:ext cx="2859742" cy="77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Travel</a:t>
            </a:r>
            <a:r>
              <a:rPr lang="es-ES" sz="2000" dirty="0"/>
              <a:t> &amp; </a:t>
            </a:r>
            <a:r>
              <a:rPr lang="es-ES" sz="2000" dirty="0" err="1"/>
              <a:t>Transport</a:t>
            </a:r>
            <a:r>
              <a:rPr lang="es-ES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738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FC95E-0B58-4672-80AB-962DA32FFE27}"/>
              </a:ext>
            </a:extLst>
          </p:cNvPr>
          <p:cNvSpPr txBox="1"/>
          <p:nvPr/>
        </p:nvSpPr>
        <p:spPr>
          <a:xfrm>
            <a:off x="6551662" y="3336726"/>
            <a:ext cx="3191436" cy="77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Food</a:t>
            </a:r>
            <a:r>
              <a:rPr lang="es-ES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2411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2ED78-473C-44AF-84C4-C4882009A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61" y="196365"/>
            <a:ext cx="5541022" cy="314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A3075-5D27-4937-9550-DA8CD987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60" y="4044874"/>
            <a:ext cx="4831032" cy="273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FB3265-FD80-4FCA-ADE6-43251F30C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8" y="4044875"/>
            <a:ext cx="4831032" cy="27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2ADD4-6403-4DCD-BFE5-29A925AA3C6C}"/>
              </a:ext>
            </a:extLst>
          </p:cNvPr>
          <p:cNvSpPr txBox="1"/>
          <p:nvPr/>
        </p:nvSpPr>
        <p:spPr>
          <a:xfrm>
            <a:off x="4361230" y="419549"/>
            <a:ext cx="346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K-</a:t>
            </a:r>
            <a:r>
              <a:rPr lang="es-ES" sz="2800" b="1" dirty="0" err="1"/>
              <a:t>Means</a:t>
            </a:r>
            <a:r>
              <a:rPr lang="es-ES" sz="2800" b="1" dirty="0"/>
              <a:t> </a:t>
            </a:r>
            <a:r>
              <a:rPr lang="es-ES" sz="2800" b="1" dirty="0" err="1"/>
              <a:t>optimization</a:t>
            </a:r>
            <a:endParaRPr lang="es-E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9CC74-7947-4169-8C28-348A9D68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3" y="2506528"/>
            <a:ext cx="3784989" cy="2657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27DDD-5B1A-47AB-9BC7-E3CBDB49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35" y="2506529"/>
            <a:ext cx="3784989" cy="2657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8181C-694C-4F7A-BBCD-24BF32BF6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92" y="4200861"/>
            <a:ext cx="3698966" cy="2657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24E6F-62E0-4AA7-9858-AADCCA3EF2DE}"/>
              </a:ext>
            </a:extLst>
          </p:cNvPr>
          <p:cNvSpPr txBox="1"/>
          <p:nvPr/>
        </p:nvSpPr>
        <p:spPr>
          <a:xfrm>
            <a:off x="1737939" y="1927122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: K = 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37956-855B-4C73-AC8F-1BB4E879ED82}"/>
              </a:ext>
            </a:extLst>
          </p:cNvPr>
          <p:cNvSpPr txBox="1"/>
          <p:nvPr/>
        </p:nvSpPr>
        <p:spPr>
          <a:xfrm>
            <a:off x="5064066" y="3465766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Travel</a:t>
            </a:r>
            <a:r>
              <a:rPr lang="es-ES" dirty="0"/>
              <a:t> and </a:t>
            </a:r>
            <a:r>
              <a:rPr lang="es-ES" dirty="0" err="1"/>
              <a:t>Transport</a:t>
            </a:r>
            <a:r>
              <a:rPr lang="es-ES" dirty="0"/>
              <a:t>: K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6BD1E-4646-400F-BC3E-85BB78D2092A}"/>
              </a:ext>
            </a:extLst>
          </p:cNvPr>
          <p:cNvSpPr txBox="1"/>
          <p:nvPr/>
        </p:nvSpPr>
        <p:spPr>
          <a:xfrm>
            <a:off x="9640878" y="1927122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Food</a:t>
            </a:r>
            <a:r>
              <a:rPr lang="es-ES" dirty="0"/>
              <a:t>: K = 11</a:t>
            </a:r>
          </a:p>
        </p:txBody>
      </p:sp>
    </p:spTree>
    <p:extLst>
      <p:ext uri="{BB962C8B-B14F-4D97-AF65-F5344CB8AC3E}">
        <p14:creationId xmlns:p14="http://schemas.microsoft.com/office/powerpoint/2010/main" val="42619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5D950-E20E-4EE8-917D-EE293E11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30" y="1478177"/>
            <a:ext cx="4210638" cy="46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006A6-75F2-412D-A84E-99D6F5E0929E}"/>
              </a:ext>
            </a:extLst>
          </p:cNvPr>
          <p:cNvSpPr txBox="1"/>
          <p:nvPr/>
        </p:nvSpPr>
        <p:spPr>
          <a:xfrm>
            <a:off x="865990" y="1368909"/>
            <a:ext cx="6402450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Venues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3 (</a:t>
            </a:r>
            <a:r>
              <a:rPr lang="en-US" dirty="0" err="1"/>
              <a:t>ligh</a:t>
            </a:r>
            <a:r>
              <a:rPr lang="en-US" dirty="0"/>
              <a:t> green): Spanish Restaurants and Tapas, with bars and cafes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7 (orange): More </a:t>
            </a:r>
            <a:r>
              <a:rPr lang="en-US" dirty="0" err="1"/>
              <a:t>variaty</a:t>
            </a:r>
            <a:r>
              <a:rPr lang="en-US" dirty="0"/>
              <a:t> of restaurants, more expensive area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9 (violet): Tourist area with Hotels, museums and also Spanish Restaurants and 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25CD6-C495-4893-9737-0A5EA2D8C354}"/>
              </a:ext>
            </a:extLst>
          </p:cNvPr>
          <p:cNvSpPr txBox="1"/>
          <p:nvPr/>
        </p:nvSpPr>
        <p:spPr>
          <a:xfrm>
            <a:off x="4361230" y="419549"/>
            <a:ext cx="341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Clustering</a:t>
            </a:r>
            <a:r>
              <a:rPr lang="es-ES" sz="2800" b="1" dirty="0"/>
              <a:t>: </a:t>
            </a:r>
            <a:r>
              <a:rPr lang="es-ES" sz="2800" b="1" dirty="0" err="1"/>
              <a:t>All</a:t>
            </a:r>
            <a:r>
              <a:rPr lang="es-ES" sz="2800" b="1" dirty="0"/>
              <a:t> </a:t>
            </a:r>
            <a:r>
              <a:rPr lang="es-ES" sz="2800" b="1" dirty="0" err="1"/>
              <a:t>venues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19049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98940-D568-4326-A0C2-00617ADB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09" y="1579135"/>
            <a:ext cx="4315427" cy="4572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240F3-C3AB-4BB3-A469-527D77F8568E}"/>
              </a:ext>
            </a:extLst>
          </p:cNvPr>
          <p:cNvSpPr txBox="1"/>
          <p:nvPr/>
        </p:nvSpPr>
        <p:spPr>
          <a:xfrm>
            <a:off x="749267" y="1579135"/>
            <a:ext cx="6439009" cy="184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and Transport Venues: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1 (light blue): Transport links and hotels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5 (light violet): Tourist area: Hotels, bed and breakfasts and good transport links.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55A71-58C0-4B01-BA48-99769D25296F}"/>
              </a:ext>
            </a:extLst>
          </p:cNvPr>
          <p:cNvSpPr txBox="1"/>
          <p:nvPr/>
        </p:nvSpPr>
        <p:spPr>
          <a:xfrm>
            <a:off x="3531003" y="444617"/>
            <a:ext cx="512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Clustering</a:t>
            </a:r>
            <a:r>
              <a:rPr lang="es-ES" sz="2800" b="1" dirty="0"/>
              <a:t>: </a:t>
            </a:r>
            <a:r>
              <a:rPr lang="es-ES" sz="2800" b="1" dirty="0" err="1"/>
              <a:t>Travel</a:t>
            </a:r>
            <a:r>
              <a:rPr lang="es-ES" sz="2800" b="1" dirty="0"/>
              <a:t> and </a:t>
            </a:r>
            <a:r>
              <a:rPr lang="es-ES" sz="2800" b="1" dirty="0" err="1"/>
              <a:t>Transport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10364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256A4-CD0F-4BEA-A4A0-D41D22121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22" y="1368910"/>
            <a:ext cx="4334480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C58B2-F9A1-4E8A-BF57-D3C9CF77E3BA}"/>
              </a:ext>
            </a:extLst>
          </p:cNvPr>
          <p:cNvSpPr txBox="1"/>
          <p:nvPr/>
        </p:nvSpPr>
        <p:spPr>
          <a:xfrm>
            <a:off x="852544" y="1368910"/>
            <a:ext cx="6338062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venues: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0 (brown): Middle class area with a lot of tapas restaurants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1 (light blue): Area with lots of restaurants and cafes.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3 (green): Cafes and restaurants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10 (yellow): More expensive restaurants and big variety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FAB2D-0197-4D1C-B02B-B37F89FD4FD5}"/>
              </a:ext>
            </a:extLst>
          </p:cNvPr>
          <p:cNvSpPr txBox="1"/>
          <p:nvPr/>
        </p:nvSpPr>
        <p:spPr>
          <a:xfrm>
            <a:off x="4783877" y="242911"/>
            <a:ext cx="262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Clustering</a:t>
            </a:r>
            <a:r>
              <a:rPr lang="es-ES" sz="2800" b="1" dirty="0"/>
              <a:t>: </a:t>
            </a:r>
            <a:r>
              <a:rPr lang="es-ES" sz="2800" b="1" dirty="0" err="1"/>
              <a:t>Food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89748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65</TotalTime>
  <Words>357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Sergio</dc:creator>
  <cp:lastModifiedBy>Sergio</cp:lastModifiedBy>
  <cp:revision>7</cp:revision>
  <dcterms:created xsi:type="dcterms:W3CDTF">2019-07-28T16:36:28Z</dcterms:created>
  <dcterms:modified xsi:type="dcterms:W3CDTF">2019-07-28T17:42:16Z</dcterms:modified>
</cp:coreProperties>
</file>