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BC1-A27E-4FAA-BD40-376B23844B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43CF-27D9-45B3-8914-3FE932D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BC1-A27E-4FAA-BD40-376B23844B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43CF-27D9-45B3-8914-3FE932D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1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BC1-A27E-4FAA-BD40-376B23844B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43CF-27D9-45B3-8914-3FE932D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BC1-A27E-4FAA-BD40-376B23844B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43CF-27D9-45B3-8914-3FE932D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BC1-A27E-4FAA-BD40-376B23844B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43CF-27D9-45B3-8914-3FE932D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6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BC1-A27E-4FAA-BD40-376B23844B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43CF-27D9-45B3-8914-3FE932D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BC1-A27E-4FAA-BD40-376B23844B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43CF-27D9-45B3-8914-3FE932D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7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BC1-A27E-4FAA-BD40-376B23844B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43CF-27D9-45B3-8914-3FE932D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BC1-A27E-4FAA-BD40-376B23844B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43CF-27D9-45B3-8914-3FE932D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BC1-A27E-4FAA-BD40-376B23844B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43CF-27D9-45B3-8914-3FE932D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BC1-A27E-4FAA-BD40-376B23844B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43CF-27D9-45B3-8914-3FE932D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4BC1-A27E-4FAA-BD40-376B23844B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43CF-27D9-45B3-8914-3FE932D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4419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Natural Language best understood by and for Humans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Computer Language/Programming Language/Binary Language is understood by computers.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Processing Natural Language in a way in which computer understands is the objective of NLP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0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Text Search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4419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Document Length Normalization – If the document is bigger then it could easily match for a word, smaller documents need to ranked higher and longer documents need to be penalized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Calculating the Term frequency using Non-linear function – example logarithms. Assume the document has the term 10 times or 100 times this should not impact the ranking of other documents.</a:t>
            </a:r>
          </a:p>
        </p:txBody>
      </p:sp>
    </p:spTree>
    <p:extLst>
      <p:ext uri="{BB962C8B-B14F-4D97-AF65-F5344CB8AC3E}">
        <p14:creationId xmlns:p14="http://schemas.microsoft.com/office/powerpoint/2010/main" val="1278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Vector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4419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Documents/Query/words are all represented as vectors. Where Words are represented as dimensions..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the Query vector and Document vector are closer then it means that the document matched the 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450556"/>
            <a:ext cx="4648200" cy="21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Well known ranking algorithms based on Vector Space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2667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Pivoted Length Normalization ranking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Here c(</a:t>
            </a:r>
            <a:r>
              <a:rPr lang="en-US" dirty="0" err="1" smtClean="0"/>
              <a:t>w,q</a:t>
            </a:r>
            <a:r>
              <a:rPr lang="en-US" dirty="0" smtClean="0"/>
              <a:t>) is the count of words in the 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 ln is the natural log to non-</a:t>
            </a:r>
            <a:r>
              <a:rPr lang="en-US" dirty="0" err="1" smtClean="0"/>
              <a:t>lineary</a:t>
            </a:r>
            <a:r>
              <a:rPr lang="en-US" dirty="0" smtClean="0"/>
              <a:t> calculate the term frequency c(</a:t>
            </a:r>
            <a:r>
              <a:rPr lang="en-US" dirty="0" err="1" smtClean="0"/>
              <a:t>w,d</a:t>
            </a:r>
            <a:r>
              <a:rPr lang="en-US" dirty="0" smtClean="0"/>
              <a:t>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 is the </a:t>
            </a:r>
            <a:r>
              <a:rPr lang="en-US" dirty="0" err="1" smtClean="0"/>
              <a:t>numer</a:t>
            </a:r>
            <a:r>
              <a:rPr lang="en-US" dirty="0" smtClean="0"/>
              <a:t> of Documents in the corpus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df</a:t>
            </a:r>
            <a:r>
              <a:rPr lang="en-US" dirty="0" smtClean="0"/>
              <a:t>(w) is the number of documents have the term.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|d| is the length of the document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Avd1 is the average length of all the 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 is a number between [0,1]. The higher the b is the longer document is penalized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54414"/>
            <a:ext cx="691661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Okapi/BM25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752600"/>
            <a:ext cx="6324599" cy="3352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Okapi/BM25 ranking function is similar to Pivoted 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Here c(</a:t>
            </a:r>
            <a:r>
              <a:rPr lang="en-US" dirty="0" err="1" smtClean="0"/>
              <a:t>w,q</a:t>
            </a:r>
            <a:r>
              <a:rPr lang="en-US" dirty="0" smtClean="0"/>
              <a:t>) is the count of words in the 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 Instead of Log we are using a function to non-linearly calculate term frequency (</a:t>
            </a:r>
            <a:r>
              <a:rPr lang="en-US" b="1" dirty="0" smtClean="0"/>
              <a:t>(k+1) c (</a:t>
            </a:r>
            <a:r>
              <a:rPr lang="en-US" b="1" dirty="0" err="1" smtClean="0"/>
              <a:t>w,d</a:t>
            </a:r>
            <a:r>
              <a:rPr lang="en-US" b="1" dirty="0" smtClean="0"/>
              <a:t>)/c(</a:t>
            </a:r>
            <a:r>
              <a:rPr lang="en-US" b="1" dirty="0" err="1" smtClean="0"/>
              <a:t>w,d</a:t>
            </a:r>
            <a:r>
              <a:rPr lang="en-US" b="1" dirty="0" smtClean="0"/>
              <a:t>)+k</a:t>
            </a:r>
            <a:r>
              <a:rPr lang="en-US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 is the </a:t>
            </a:r>
            <a:r>
              <a:rPr lang="en-US" dirty="0" err="1" smtClean="0"/>
              <a:t>numer</a:t>
            </a:r>
            <a:r>
              <a:rPr lang="en-US" dirty="0" smtClean="0"/>
              <a:t> of Documents in the corpus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df</a:t>
            </a:r>
            <a:r>
              <a:rPr lang="en-US" dirty="0" smtClean="0"/>
              <a:t>(w) is the number of documents have the term.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|d| is the length of the document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Avd1 is the average length of all the 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 is a number between [0,1]. The higher the b is the longer document is penalized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Higher the K the term frequency becomes linear to the term occurrence. This is between [0 and infinity]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57800"/>
            <a:ext cx="7010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6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Popular ranking evaluation in Web search -NDCG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752600"/>
            <a:ext cx="6172200" cy="3810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NDCG- Normalized Discounted Cumulative Gain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Assume that when we search we got following documents in this order of relevance – 3 being most relevant – 0 being least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DCG=3+2/log2+3/log3+4/log1+5/log2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Ideal DCG is getting the documents in the best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Ideal DCG=3+3/log2+2/log3+12log4+5/log1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NCDG=DCG/Ideal DCG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We are normalizing as to we could compare the ranking functions with various difference searching parameters.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23624"/>
              </p:ext>
            </p:extLst>
          </p:nvPr>
        </p:nvGraphicFramePr>
        <p:xfrm>
          <a:off x="685800" y="3733800"/>
          <a:ext cx="1371600" cy="2485408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487682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Relevance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74318"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58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98"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24"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24"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NDCG- Normalized Discounted Cumulative Gain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44196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Applicable to multi-level judgements in scale of [1,r], r is relevance level of document r&gt;2 the higher the r the more relevant the document 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Main idea of </a:t>
            </a:r>
            <a:r>
              <a:rPr lang="en-US" dirty="0" err="1" smtClean="0"/>
              <a:t>nDCG@k</a:t>
            </a:r>
            <a:r>
              <a:rPr lang="en-US" dirty="0" smtClean="0"/>
              <a:t> is to evaluate the algorithm for a retrieval of top k documents. Here the k could be 5 or 10. As we the users are only interested in top searched documents</a:t>
            </a:r>
          </a:p>
        </p:txBody>
      </p:sp>
    </p:spTree>
    <p:extLst>
      <p:ext uri="{BB962C8B-B14F-4D97-AF65-F5344CB8AC3E}">
        <p14:creationId xmlns:p14="http://schemas.microsoft.com/office/powerpoint/2010/main" val="32606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914400"/>
          </a:xfrm>
        </p:spPr>
        <p:txBody>
          <a:bodyPr/>
          <a:lstStyle/>
          <a:p>
            <a:r>
              <a:rPr lang="en-US" dirty="0" smtClean="0"/>
              <a:t>Page Rank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2743200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Exploiting Inter-Document links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Anchor Text – The Text the describes the link.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Hub- The page which has many links to multiple other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Authority – the Page which has many in-links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58769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High Rank = High Page Popularity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30480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Links are like citations in literature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page that is cited often can be expected to be useful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PageRank is essentially “Citation Counting”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Page Rank Algorithm creates an Adjacency matrix based on the links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probability of going from page di to </a:t>
            </a:r>
            <a:r>
              <a:rPr lang="en-US" dirty="0" err="1" smtClean="0"/>
              <a:t>dj</a:t>
            </a:r>
            <a:r>
              <a:rPr lang="en-US" dirty="0" smtClean="0"/>
              <a:t> is calculated based on this matrix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334000"/>
            <a:ext cx="49149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024188"/>
            <a:ext cx="49149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6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Combination of Content + Page Ranking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3048000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When we search of a query the document which has high relevance + the document which has high authority  needs to be presented.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Here a combination of both the ranking function + the page ranking function are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Natural Language Processing is Vast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44196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Word division could vary- Example Chinese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Algorithm applicable for one topic could not be applicable to other topics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User Feed is necessary to improve the ranking either by clicks (implicit) or by explicit feed back(Which is very tuff)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Zipfs</a:t>
            </a:r>
            <a:r>
              <a:rPr lang="en-US" dirty="0" smtClean="0"/>
              <a:t> Law- Ranking of a word * Frequency of a word = Constant ( Low rank words like of, the, an are very frequent + High rank words which are useful for us are not frequent)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8610600" cy="18288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“A Dog is chasing a boy on the Playground”</a:t>
            </a:r>
            <a:br>
              <a:rPr lang="en-US" dirty="0" smtClean="0"/>
            </a:br>
            <a:r>
              <a:rPr lang="en-US" dirty="0" smtClean="0"/>
              <a:t>What will the system need to analyze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String of Characters</a:t>
            </a:r>
          </a:p>
          <a:p>
            <a:r>
              <a:rPr lang="en-US" dirty="0" smtClean="0"/>
              <a:t>Sequence of Words with Part of Speech Tagging (</a:t>
            </a:r>
            <a:r>
              <a:rPr lang="en-US" dirty="0" err="1" smtClean="0"/>
              <a:t>Noun,Verb,Adjective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Syntactic Structure</a:t>
            </a:r>
          </a:p>
          <a:p>
            <a:r>
              <a:rPr lang="en-US" dirty="0" smtClean="0"/>
              <a:t>Semantic Analysis </a:t>
            </a:r>
          </a:p>
          <a:p>
            <a:r>
              <a:rPr lang="en-US" dirty="0" smtClean="0"/>
              <a:t>Dog(d1), Boy(b1) Playground(p1) chasing(d1,b1,p1)</a:t>
            </a:r>
          </a:p>
          <a:p>
            <a:r>
              <a:rPr lang="en-US" dirty="0" smtClean="0"/>
              <a:t>Inference – Scared(b1)</a:t>
            </a:r>
          </a:p>
          <a:p>
            <a:r>
              <a:rPr lang="en-US" dirty="0" smtClean="0"/>
              <a:t>Pragmatic Analysis(A Person could be saying this to another person to get back the dog)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90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167"/>
    </mc:Choice>
    <mc:Fallback>
      <p:transition spd="slow" advTm="341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44196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NLP is diverse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research in NLP is able to address only the shallow problems called Shallow NLP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However deeper NLP requires Machine Learning + User Experiences + A lot of feedback data so as to train the computers to tackle the problems.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NLP is iterative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NLP is difficult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4419600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Natural Language is designed to make human communication 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We omit a lot of “common sense” knowledge, we assume the </a:t>
            </a:r>
            <a:r>
              <a:rPr lang="en-US" dirty="0" err="1" smtClean="0"/>
              <a:t>listner</a:t>
            </a:r>
            <a:r>
              <a:rPr lang="en-US" dirty="0" smtClean="0"/>
              <a:t>/reader to have this.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We keep a lot of </a:t>
            </a:r>
            <a:r>
              <a:rPr lang="en-US" dirty="0" err="1" smtClean="0"/>
              <a:t>ambiguties</a:t>
            </a:r>
            <a:r>
              <a:rPr lang="en-US" dirty="0" smtClean="0"/>
              <a:t> in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make Every step in NLP hard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Computer Ambiguity is a Killer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Common sense reasoning is pre-required.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44196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Word- Level </a:t>
            </a:r>
            <a:r>
              <a:rPr lang="en-US" dirty="0" err="1" smtClean="0"/>
              <a:t>ambiguity:Ex-”answer</a:t>
            </a:r>
            <a:r>
              <a:rPr lang="en-US" dirty="0" smtClean="0"/>
              <a:t>” can be a noun or verb(POS). “cloud” has multiple meanings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Syntactic ambiguity: Ex A man saw a boy with a telescope, ( Did the Man see a boy with a telescope or he saw a boy using a telescope?)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Anaphora Resolution :  “John persuaded bill to buy a </a:t>
            </a:r>
            <a:r>
              <a:rPr lang="en-US" dirty="0" err="1" smtClean="0"/>
              <a:t>Tv</a:t>
            </a:r>
            <a:r>
              <a:rPr lang="en-US" dirty="0" smtClean="0"/>
              <a:t> for himself”, is himself her Joh or bill?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Presupposition:”He</a:t>
            </a:r>
            <a:r>
              <a:rPr lang="en-US" dirty="0" smtClean="0"/>
              <a:t> has quit smoking”. Implies he </a:t>
            </a:r>
            <a:r>
              <a:rPr lang="en-US" dirty="0" err="1" smtClean="0"/>
              <a:t>smpked</a:t>
            </a:r>
            <a:r>
              <a:rPr lang="en-US" dirty="0" smtClean="0"/>
              <a:t>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4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NLP for Text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44196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“Bag of words” representation tends to be sufficient for most search tasks(But not all)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Bag of Words – “The sentence A Man read </a:t>
            </a:r>
            <a:r>
              <a:rPr lang="en-US" dirty="0" err="1" smtClean="0"/>
              <a:t>NewYork</a:t>
            </a:r>
            <a:r>
              <a:rPr lang="en-US" dirty="0" smtClean="0"/>
              <a:t> times in subway of E Train” would be The, Sentence, A, Man, read…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Corpus – Defining the Language Corpus - Corpus is a collection of words/documents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Unigram Model – Taking one word as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Bi-Gram- Two words at a time ‘The </a:t>
            </a:r>
            <a:r>
              <a:rPr lang="en-US" dirty="0" err="1" smtClean="0"/>
              <a:t>Sentence”,Sentence</a:t>
            </a:r>
            <a:r>
              <a:rPr lang="en-US" dirty="0" smtClean="0"/>
              <a:t> </a:t>
            </a:r>
            <a:r>
              <a:rPr lang="en-US" dirty="0" err="1" smtClean="0"/>
              <a:t>Man”read</a:t>
            </a:r>
            <a:r>
              <a:rPr lang="en-US" dirty="0" smtClean="0"/>
              <a:t> </a:t>
            </a:r>
            <a:r>
              <a:rPr lang="en-US" dirty="0" err="1" smtClean="0"/>
              <a:t>Newyork</a:t>
            </a:r>
            <a:r>
              <a:rPr lang="en-US" dirty="0" smtClean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Tri-Gram- Three </a:t>
            </a:r>
            <a:r>
              <a:rPr lang="en-US" dirty="0" err="1" smtClean="0"/>
              <a:t>words..so</a:t>
            </a:r>
            <a:r>
              <a:rPr lang="en-US" dirty="0" smtClean="0"/>
              <a:t>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These are used to efficiently search for phrases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Text Search Vs Database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44196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Information Present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Unstructured/Free text vs Structured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Ambiguous vs well-defined semantics</a:t>
            </a:r>
          </a:p>
          <a:p>
            <a:r>
              <a:rPr lang="en-US" dirty="0" smtClean="0"/>
              <a:t>Querying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Ambiguous vs well-defined semantics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Incomplete vs complete specification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Answers-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Relevant documents vs matched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Text </a:t>
            </a:r>
            <a:r>
              <a:rPr lang="en-US" dirty="0" err="1" smtClean="0"/>
              <a:t>Retreival</a:t>
            </a:r>
            <a:r>
              <a:rPr lang="en-US" dirty="0" smtClean="0"/>
              <a:t> is by problem solved by experiment and experience(</a:t>
            </a:r>
            <a:r>
              <a:rPr lang="en-US" dirty="0" err="1" smtClean="0"/>
              <a:t>Empircal</a:t>
            </a:r>
            <a:r>
              <a:rPr lang="en-US" dirty="0" smtClean="0"/>
              <a:t> problem)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3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4419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Tokenization – Normalize Lexical units- Words with same meanings are mapped to the same index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Stemming: Mapping all forms of the words to the same root ex-(</a:t>
            </a:r>
            <a:r>
              <a:rPr lang="en-US" i="1" dirty="0"/>
              <a:t>operate operating operates </a:t>
            </a:r>
            <a:r>
              <a:rPr lang="en-US" i="1" dirty="0" smtClean="0"/>
              <a:t>operation to operate)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Stop words –  Filtering of Words with high </a:t>
            </a:r>
            <a:r>
              <a:rPr lang="en-US" i="1" dirty="0" err="1" smtClean="0"/>
              <a:t>frequence</a:t>
            </a:r>
            <a:r>
              <a:rPr lang="en-US" i="1" dirty="0" smtClean="0"/>
              <a:t> like </a:t>
            </a:r>
            <a:r>
              <a:rPr lang="en-US" i="1" dirty="0" err="1" smtClean="0"/>
              <a:t>A,the</a:t>
            </a:r>
            <a:r>
              <a:rPr lang="en-US" i="1" dirty="0" smtClean="0"/>
              <a:t>, </a:t>
            </a:r>
            <a:r>
              <a:rPr lang="en-US" i="1" dirty="0" err="1" smtClean="0"/>
              <a:t>of,an</a:t>
            </a:r>
            <a:r>
              <a:rPr lang="en-US" i="1" dirty="0"/>
              <a:t> </a:t>
            </a:r>
            <a:r>
              <a:rPr lang="en-US" i="1" dirty="0" smtClean="0"/>
              <a:t>etc.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4419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Indexing = Converting documents to data structures that enables fast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Construction  of an Inverted 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Index contains Terms (words) , mapped to documents with frequency of occurrence and position of occurrence in the document.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Example dog 1, home 2, family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Document ( family home has dog) d1 (1,2,3)</a:t>
            </a:r>
          </a:p>
        </p:txBody>
      </p:sp>
    </p:spTree>
    <p:extLst>
      <p:ext uri="{BB962C8B-B14F-4D97-AF65-F5344CB8AC3E}">
        <p14:creationId xmlns:p14="http://schemas.microsoft.com/office/powerpoint/2010/main" val="1278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Text Search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8001000" cy="44196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Consider we are searching for “Hurricane Warning system”  on bag of words representation. In order to get the highly relevant documents we need the below metrics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Term Frequency – How many times does the term occur in the document/query?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Document length – How big is the document?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Term Document Frequency – How many times the term occurs in multiple documents of the corpus or language collection?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1294</Words>
  <Application>Microsoft Office PowerPoint</Application>
  <PresentationFormat>On-screen Show (4:3)</PresentationFormat>
  <Paragraphs>130</Paragraphs>
  <Slides>20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Natural Language Processing</vt:lpstr>
      <vt:lpstr> “A Dog is chasing a boy on the Playground” What will the system need to analyze </vt:lpstr>
      <vt:lpstr>NLP is difficult</vt:lpstr>
      <vt:lpstr>Challenges</vt:lpstr>
      <vt:lpstr>NLP for Text Processing</vt:lpstr>
      <vt:lpstr>Text Search Vs Database Search</vt:lpstr>
      <vt:lpstr>Processing</vt:lpstr>
      <vt:lpstr>Inverted Index</vt:lpstr>
      <vt:lpstr>Text Search Algorithm</vt:lpstr>
      <vt:lpstr>Text Search Algorithm</vt:lpstr>
      <vt:lpstr>Vector Model</vt:lpstr>
      <vt:lpstr>Well known ranking algorithms based on Vector Space Model</vt:lpstr>
      <vt:lpstr>Okapi/BM25</vt:lpstr>
      <vt:lpstr>Popular ranking evaluation in Web search -NDCG</vt:lpstr>
      <vt:lpstr>NDCG- Normalized Discounted Cumulative Gain</vt:lpstr>
      <vt:lpstr>Page Rank</vt:lpstr>
      <vt:lpstr>High Rank = High Page Popularity</vt:lpstr>
      <vt:lpstr>Combination of Content + Page Ranking</vt:lpstr>
      <vt:lpstr>Natural Language Processing is Vast</vt:lpstr>
      <vt:lpstr>Conclusion</vt:lpstr>
    </vt:vector>
  </TitlesOfParts>
  <Company>AbbVie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Gardas, Sravan Kumar</dc:creator>
  <cp:lastModifiedBy>Gardas, Sravan Kumar </cp:lastModifiedBy>
  <cp:revision>27</cp:revision>
  <dcterms:created xsi:type="dcterms:W3CDTF">2017-10-19T00:08:27Z</dcterms:created>
  <dcterms:modified xsi:type="dcterms:W3CDTF">2017-12-06T20:05:30Z</dcterms:modified>
</cp:coreProperties>
</file>