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76" r:id="rId6"/>
    <p:sldId id="275" r:id="rId7"/>
    <p:sldId id="279" r:id="rId8"/>
    <p:sldId id="278" r:id="rId9"/>
    <p:sldId id="277" r:id="rId10"/>
    <p:sldId id="261" r:id="rId11"/>
    <p:sldId id="280" r:id="rId12"/>
    <p:sldId id="262" r:id="rId13"/>
    <p:sldId id="263" r:id="rId14"/>
    <p:sldId id="264" r:id="rId15"/>
    <p:sldId id="274" r:id="rId16"/>
    <p:sldId id="272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4" clrIdx="0">
    <p:extLst>
      <p:ext uri="{19B8F6BF-5375-455C-9EA6-DF929625EA0E}">
        <p15:presenceInfo xmlns:p15="http://schemas.microsoft.com/office/powerpoint/2012/main" userId="5e7b9461a0b12c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72111" autoAdjust="0"/>
  </p:normalViewPr>
  <p:slideViewPr>
    <p:cSldViewPr snapToGrid="0">
      <p:cViewPr varScale="1">
        <p:scale>
          <a:sx n="62" d="100"/>
          <a:sy n="62" d="100"/>
        </p:scale>
        <p:origin x="14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52636-AE63-4ED1-8CAB-B73679CC5A2C}" type="datetimeFigureOut">
              <a:rPr lang="en-CA" smtClean="0"/>
              <a:t>2019-07-15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FFB02-F4AB-4D79-AE5F-04AF06C664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2558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FFB02-F4AB-4D79-AE5F-04AF06C6649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992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FFB02-F4AB-4D79-AE5F-04AF06C6649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2784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FFB02-F4AB-4D79-AE5F-04AF06C6649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5335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FFB02-F4AB-4D79-AE5F-04AF06C6649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5020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FFB02-F4AB-4D79-AE5F-04AF06C6649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9834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FFB02-F4AB-4D79-AE5F-04AF06C6649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59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FFB02-F4AB-4D79-AE5F-04AF06C6649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3368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FFB02-F4AB-4D79-AE5F-04AF06C66497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601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FFB02-F4AB-4D79-AE5F-04AF06C66497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858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7/15/2019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gargary/ML-Capstone_S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6EEB-F189-4043-9CAF-23A03FFDD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155" y="569159"/>
            <a:ext cx="10743312" cy="3819961"/>
          </a:xfrm>
        </p:spPr>
        <p:txBody>
          <a:bodyPr/>
          <a:lstStyle/>
          <a:p>
            <a:br>
              <a:rPr lang="en-CA" sz="2400" dirty="0"/>
            </a:br>
            <a:br>
              <a:rPr lang="en-CA" sz="2400" dirty="0"/>
            </a:br>
            <a:r>
              <a:rPr lang="en-CA" sz="2400" dirty="0" err="1"/>
              <a:t>RoboGarden</a:t>
            </a:r>
            <a:r>
              <a:rPr lang="en-CA" sz="2400" dirty="0"/>
              <a:t> Bootcamp </a:t>
            </a:r>
            <a:br>
              <a:rPr lang="en-CA" sz="2400" dirty="0"/>
            </a:br>
            <a:r>
              <a:rPr lang="en-CA" sz="2400" dirty="0"/>
              <a:t>Capstone Project</a:t>
            </a:r>
            <a:br>
              <a:rPr lang="en-CA" sz="3600" dirty="0"/>
            </a:br>
            <a:br>
              <a:rPr lang="en-CA" sz="3600" dirty="0"/>
            </a:br>
            <a:br>
              <a:rPr lang="en-CA" sz="3600" dirty="0"/>
            </a:br>
            <a:r>
              <a:rPr lang="en-CA" b="1" dirty="0" err="1">
                <a:latin typeface="inherit"/>
              </a:rPr>
              <a:t>ClearForK</a:t>
            </a:r>
            <a:r>
              <a:rPr lang="en-CA" b="1" dirty="0">
                <a:latin typeface="inherit"/>
              </a:rPr>
              <a:t> </a:t>
            </a:r>
            <a:br>
              <a:rPr lang="en-CA" b="1" dirty="0">
                <a:latin typeface="inherit"/>
              </a:rPr>
            </a:br>
            <a:r>
              <a:rPr lang="en-CA" sz="4000" b="1" dirty="0">
                <a:latin typeface="inherit"/>
              </a:rPr>
              <a:t>Porosity &amp; Rock Type study</a:t>
            </a:r>
            <a:br>
              <a:rPr lang="en-CA" sz="4000" b="1" dirty="0">
                <a:latin typeface="inherit"/>
              </a:rPr>
            </a:br>
            <a:br>
              <a:rPr lang="en-CA" sz="4000" b="1" dirty="0">
                <a:latin typeface="inherit"/>
              </a:rPr>
            </a:br>
            <a:r>
              <a:rPr lang="en-CA" sz="2400" dirty="0">
                <a:latin typeface="Arial Rounded MT Bold" panose="020F0704030504030204" pitchFamily="34" charset="0"/>
              </a:rPr>
              <a:t>Regression and Classification Supervised Study</a:t>
            </a:r>
            <a:br>
              <a:rPr lang="en-CA" sz="4000" dirty="0"/>
            </a:br>
            <a:br>
              <a:rPr lang="en-CA" sz="4000" b="1" dirty="0">
                <a:latin typeface="inherit"/>
              </a:rPr>
            </a:br>
            <a:endParaRPr lang="en-CA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9DE14-E4E9-46E8-977B-24EDC090A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155" y="4628817"/>
            <a:ext cx="7891272" cy="1736472"/>
          </a:xfrm>
        </p:spPr>
        <p:txBody>
          <a:bodyPr>
            <a:normAutofit/>
          </a:bodyPr>
          <a:lstStyle/>
          <a:p>
            <a:endParaRPr lang="en-CA" dirty="0"/>
          </a:p>
          <a:p>
            <a:pPr lvl="1"/>
            <a:r>
              <a:rPr lang="en-CA" dirty="0"/>
              <a:t>By:   Sahar </a:t>
            </a:r>
            <a:r>
              <a:rPr lang="en-CA" dirty="0" err="1"/>
              <a:t>Gargary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	July 2019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3132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CB35-2F21-42B8-B3EE-2ACCC418C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576" y="377798"/>
            <a:ext cx="10058400" cy="1609344"/>
          </a:xfrm>
        </p:spPr>
        <p:txBody>
          <a:bodyPr/>
          <a:lstStyle/>
          <a:p>
            <a:r>
              <a:rPr lang="en-CA" dirty="0"/>
              <a:t>Regression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4886E-F5AD-47FC-8966-D7D137DB8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88" y="2101088"/>
            <a:ext cx="10058400" cy="4050792"/>
          </a:xfrm>
        </p:spPr>
        <p:txBody>
          <a:bodyPr/>
          <a:lstStyle/>
          <a:p>
            <a:r>
              <a:rPr lang="en-CA" b="1" dirty="0"/>
              <a:t>Regression Models (Porosity): Regression Models and Deep Learning (ANN)</a:t>
            </a:r>
          </a:p>
          <a:p>
            <a:pPr lvl="1"/>
            <a:r>
              <a:rPr lang="en-CA" dirty="0"/>
              <a:t>R2 score for ANN 0.4690</a:t>
            </a: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A245C0-6A68-47F5-B3AF-9E4323C51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490" y="3158261"/>
            <a:ext cx="4509197" cy="3017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CC5368-3F3C-425C-8BD5-4C1EB6924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87" y="2804984"/>
            <a:ext cx="4829172" cy="382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78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CB35-2F21-42B8-B3EE-2ACCC418C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576" y="377798"/>
            <a:ext cx="10058400" cy="1609344"/>
          </a:xfrm>
        </p:spPr>
        <p:txBody>
          <a:bodyPr/>
          <a:lstStyle/>
          <a:p>
            <a:r>
              <a:rPr lang="en-CA" dirty="0"/>
              <a:t>Regression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4886E-F5AD-47FC-8966-D7D137DB8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88" y="2101088"/>
            <a:ext cx="10058400" cy="4050792"/>
          </a:xfrm>
        </p:spPr>
        <p:txBody>
          <a:bodyPr/>
          <a:lstStyle/>
          <a:p>
            <a:r>
              <a:rPr lang="en-CA" b="1" dirty="0"/>
              <a:t>Regression Models (Porosity): Regression Models and Deep Learning (ANN)</a:t>
            </a:r>
          </a:p>
          <a:p>
            <a:pPr lvl="1"/>
            <a:r>
              <a:rPr lang="en-CA" dirty="0"/>
              <a:t>R2 score for ANN 0.4690</a:t>
            </a: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A245C0-6A68-47F5-B3AF-9E4323C51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490" y="3158261"/>
            <a:ext cx="4509197" cy="3017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CC5368-3F3C-425C-8BD5-4C1EB6924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87" y="2804984"/>
            <a:ext cx="4829172" cy="382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2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1D7D-5FCC-4453-95A2-85CB135F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59" y="512064"/>
            <a:ext cx="10058400" cy="1609344"/>
          </a:xfrm>
        </p:spPr>
        <p:txBody>
          <a:bodyPr/>
          <a:lstStyle/>
          <a:p>
            <a:r>
              <a:rPr lang="en-CA" dirty="0"/>
              <a:t>Classification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B4430-5A95-460F-B88D-659073C57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26" y="2121408"/>
            <a:ext cx="10058400" cy="4050792"/>
          </a:xfrm>
        </p:spPr>
        <p:txBody>
          <a:bodyPr/>
          <a:lstStyle/>
          <a:p>
            <a:r>
              <a:rPr lang="en-CA" b="1" dirty="0"/>
              <a:t>Classification Models (Rock Type): Classification Models and Deep Learning (ANN)</a:t>
            </a:r>
          </a:p>
          <a:p>
            <a:pPr lvl="1"/>
            <a:r>
              <a:rPr lang="en-CA" b="1" dirty="0"/>
              <a:t>ANN Accuracy is </a:t>
            </a:r>
            <a:r>
              <a:rPr lang="en-CA" dirty="0"/>
              <a:t>0.705</a:t>
            </a:r>
          </a:p>
          <a:p>
            <a:pPr marL="274320" lvl="1" indent="0">
              <a:buNone/>
            </a:pPr>
            <a:endParaRPr lang="en-CA" b="1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9E3CF-239A-43BD-BB83-F0BE24D59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700" y="3429000"/>
            <a:ext cx="4906305" cy="320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6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9ECB295-C3D8-477E-BF06-791F8A08E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027" y="250224"/>
            <a:ext cx="3990975" cy="2971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F9CCEC-A69E-406D-8C79-0B3CACE1D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334" y="250224"/>
            <a:ext cx="4057650" cy="2943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06C8A5-EEA2-4532-90FF-3122D588D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827" y="3626707"/>
            <a:ext cx="4067175" cy="2933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DA3C46-7F62-4F75-AF8B-8F624419A0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5961" y="3626707"/>
            <a:ext cx="40576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95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BBB1-6B13-4637-AC62-1EE5775B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CA" dirty="0"/>
            </a:br>
            <a:r>
              <a:rPr lang="en-CA" dirty="0"/>
              <a:t>Final Performance Results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172E6-40C3-40FF-A73D-5BCB9C39B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25196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Regression (Porosity)</a:t>
            </a:r>
          </a:p>
          <a:p>
            <a:pPr lvl="1"/>
            <a:r>
              <a:rPr lang="da-DK" dirty="0"/>
              <a:t>LinearRegression : 0.49</a:t>
            </a:r>
          </a:p>
          <a:p>
            <a:pPr lvl="1"/>
            <a:r>
              <a:rPr lang="da-DK" dirty="0"/>
              <a:t>Knn : 0.45</a:t>
            </a:r>
          </a:p>
          <a:p>
            <a:pPr lvl="1"/>
            <a:r>
              <a:rPr lang="da-DK" dirty="0"/>
              <a:t>RF : 0.49</a:t>
            </a:r>
          </a:p>
          <a:p>
            <a:pPr lvl="1"/>
            <a:r>
              <a:rPr lang="da-DK" dirty="0"/>
              <a:t>DT : -0.16</a:t>
            </a:r>
          </a:p>
          <a:p>
            <a:pPr lvl="1"/>
            <a:r>
              <a:rPr lang="da-DK" dirty="0"/>
              <a:t>SVR : 0.36</a:t>
            </a:r>
          </a:p>
          <a:p>
            <a:pPr lvl="1"/>
            <a:r>
              <a:rPr lang="da-DK" dirty="0"/>
              <a:t>ANN: 0.47</a:t>
            </a:r>
            <a:endParaRPr lang="en-CA" dirty="0"/>
          </a:p>
          <a:p>
            <a:r>
              <a:rPr lang="en-CA" dirty="0"/>
              <a:t>Classification (Rock Type)</a:t>
            </a:r>
          </a:p>
          <a:p>
            <a:pPr lvl="1"/>
            <a:r>
              <a:rPr lang="en-CA" dirty="0" err="1"/>
              <a:t>LogR</a:t>
            </a:r>
            <a:r>
              <a:rPr lang="en-CA" dirty="0"/>
              <a:t> : 0.58 </a:t>
            </a:r>
          </a:p>
          <a:p>
            <a:pPr lvl="1"/>
            <a:r>
              <a:rPr lang="en-CA" dirty="0" err="1"/>
              <a:t>KnnC</a:t>
            </a:r>
            <a:r>
              <a:rPr lang="en-CA" dirty="0"/>
              <a:t> : 0.71</a:t>
            </a:r>
          </a:p>
          <a:p>
            <a:pPr lvl="1"/>
            <a:r>
              <a:rPr lang="en-CA" dirty="0"/>
              <a:t>DTC : 0.68</a:t>
            </a:r>
          </a:p>
          <a:p>
            <a:pPr lvl="1"/>
            <a:r>
              <a:rPr lang="en-CA" dirty="0"/>
              <a:t>RFC : 0.73</a:t>
            </a:r>
          </a:p>
          <a:p>
            <a:pPr lvl="1"/>
            <a:r>
              <a:rPr lang="en-CA" dirty="0"/>
              <a:t>ANN: 0.71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525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A075-7015-4ECD-BCA0-3E1D40CE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Further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43FF-9E74-4A8F-8995-43B58012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More comprehensive review of the core and log data to identify potential bad data</a:t>
            </a:r>
          </a:p>
          <a:p>
            <a:r>
              <a:rPr lang="en-CA" dirty="0"/>
              <a:t>Residual analysis on errors</a:t>
            </a:r>
          </a:p>
          <a:p>
            <a:r>
              <a:rPr lang="en-CA" dirty="0"/>
              <a:t>Perform a similar study on permeability</a:t>
            </a:r>
          </a:p>
          <a:p>
            <a:r>
              <a:rPr lang="en-CA" dirty="0"/>
              <a:t>Combining the results with core data</a:t>
            </a:r>
          </a:p>
        </p:txBody>
      </p:sp>
    </p:spTree>
    <p:extLst>
      <p:ext uri="{BB962C8B-B14F-4D97-AF65-F5344CB8AC3E}">
        <p14:creationId xmlns:p14="http://schemas.microsoft.com/office/powerpoint/2010/main" val="290281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658A-E1CE-42BD-97F1-F58FB895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9F3F05-8C97-45A1-BAD1-6D97EE28CF73}"/>
              </a:ext>
            </a:extLst>
          </p:cNvPr>
          <p:cNvSpPr txBox="1"/>
          <p:nvPr/>
        </p:nvSpPr>
        <p:spPr>
          <a:xfrm>
            <a:off x="1260389" y="2093976"/>
            <a:ext cx="8637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Thesis:</a:t>
            </a:r>
          </a:p>
          <a:p>
            <a:pPr lvl="1"/>
            <a:r>
              <a:rPr lang="en-CA" dirty="0"/>
              <a:t>Doublet, L.E.B., An Integrated Geological and Engineering Reservoir Characterization of the North Robertson, PhD Dissertation (2001)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Github</a:t>
            </a:r>
            <a:r>
              <a:rPr lang="en-CA" dirty="0"/>
              <a:t>:</a:t>
            </a:r>
          </a:p>
          <a:p>
            <a:r>
              <a:rPr lang="en-CA" dirty="0"/>
              <a:t>	</a:t>
            </a:r>
          </a:p>
          <a:p>
            <a:r>
              <a:rPr lang="en-CA" dirty="0"/>
              <a:t>	</a:t>
            </a:r>
            <a:r>
              <a:rPr lang="en-CA" dirty="0">
                <a:hlinkClick r:id="rId3"/>
              </a:rPr>
              <a:t> https://github.com/sgargary/ML-Capstone_SG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2906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E2D3DCD-4716-40AA-90C0-6F2F9F116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3B49C-19C8-4B98-98DE-21975AB82D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78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37BACED-9574-4AAE-9D04-510030835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288D3-D90B-4B45-B3BE-3CB8757E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			</a:t>
            </a:r>
            <a:r>
              <a:rPr lang="en-US" sz="7400" b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	Questions?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A08BC01-A289-44B6-9133-2814052F9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CD65F9-B9FF-4981-AB43-F25748584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82EC907-6C80-4890-9ECB-3019DBC4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2159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C98A2A-8EB0-4ABB-8D17-CE6EA915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07" y="1316890"/>
            <a:ext cx="460639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b="1">
                <a:solidFill>
                  <a:srgbClr val="FFFFFF"/>
                </a:solidFill>
              </a:rPr>
              <a:t>			Thank You!</a:t>
            </a:r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678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6144-FE16-47F0-BD45-88291FAB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CA"/>
              <a:t>Source Of Idea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F7ADF4-6D42-43A1-8D22-10094915D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9661" y="1969980"/>
            <a:ext cx="4930179" cy="4051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79D1C9-D79C-4461-BE0D-353C123B2B82}"/>
              </a:ext>
            </a:extLst>
          </p:cNvPr>
          <p:cNvSpPr txBox="1"/>
          <p:nvPr/>
        </p:nvSpPr>
        <p:spPr>
          <a:xfrm>
            <a:off x="6457950" y="1895475"/>
            <a:ext cx="4838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Permian Basin Located West of Texas</a:t>
            </a:r>
          </a:p>
          <a:p>
            <a:r>
              <a:rPr lang="en-CA" dirty="0"/>
              <a:t>heterogeneous, low permeability carbonate reservoirs</a:t>
            </a:r>
          </a:p>
          <a:p>
            <a:r>
              <a:rPr lang="en-CA" dirty="0"/>
              <a:t>Core analysis is expensive </a:t>
            </a:r>
          </a:p>
          <a:p>
            <a:r>
              <a:rPr lang="en-CA" dirty="0"/>
              <a:t>Adapting ML methods will enables us to …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804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5C981-C38D-4E9A-AC04-7D5E1395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CA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7570C-4894-4AEC-9A3B-BC1C5CA4F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CA" dirty="0"/>
              <a:t>CSV Data: extracted Data and created CSV Tables from PDF files for 5 Wells</a:t>
            </a:r>
          </a:p>
          <a:p>
            <a:pPr lvl="1"/>
            <a:r>
              <a:rPr lang="en-CA" dirty="0"/>
              <a:t>Wireline Log Data (6863 entries)</a:t>
            </a:r>
          </a:p>
          <a:p>
            <a:pPr lvl="1"/>
            <a:r>
              <a:rPr lang="en-CA" dirty="0"/>
              <a:t>Routine Core Analysis Data (3343 entries)</a:t>
            </a:r>
          </a:p>
          <a:p>
            <a:pPr lvl="1"/>
            <a:r>
              <a:rPr lang="en-CA" dirty="0"/>
              <a:t>Rock Type Data (558 entries)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22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C21E-29BC-467E-8459-0B107E24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analysis &amp;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6DC78-ECB6-4EF1-9369-692C838BC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Exploratory Data Analysis (EDA)</a:t>
            </a:r>
          </a:p>
          <a:p>
            <a:pPr lvl="1"/>
            <a:r>
              <a:rPr lang="en-CA" dirty="0"/>
              <a:t>Merged core data and log data for regression study (3076 entries, Table1)</a:t>
            </a:r>
          </a:p>
          <a:p>
            <a:pPr lvl="1"/>
            <a:r>
              <a:rPr lang="en-CA" dirty="0"/>
              <a:t>Merged rock type and log data for classification study (558 entries, Table2)</a:t>
            </a:r>
          </a:p>
          <a:p>
            <a:pPr lvl="1"/>
            <a:r>
              <a:rPr lang="en-CA" dirty="0"/>
              <a:t>Created pair plot to observe the correlation between parameters</a:t>
            </a:r>
          </a:p>
          <a:p>
            <a:pPr lvl="1"/>
            <a:r>
              <a:rPr lang="en-CA" dirty="0"/>
              <a:t>Spearman Correlation </a:t>
            </a:r>
          </a:p>
          <a:p>
            <a:pPr lvl="1"/>
            <a:r>
              <a:rPr lang="en-CA" dirty="0" err="1"/>
              <a:t>FacetGrid</a:t>
            </a:r>
            <a:r>
              <a:rPr lang="en-CA" dirty="0"/>
              <a:t>  was used to visualize porosity</a:t>
            </a:r>
          </a:p>
          <a:p>
            <a:pPr lvl="1"/>
            <a:r>
              <a:rPr lang="en-CA" dirty="0"/>
              <a:t>Created Well Composite  visualization to observe logs behaviour </a:t>
            </a:r>
          </a:p>
          <a:p>
            <a:pPr lvl="1"/>
            <a:r>
              <a:rPr lang="en-CA" dirty="0"/>
              <a:t>Created Boxplot to observe the Porosity range in each well</a:t>
            </a:r>
          </a:p>
          <a:p>
            <a:pPr marL="27432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56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11ECED-8880-4A57-8B84-0871DFDC1DAF}"/>
              </a:ext>
            </a:extLst>
          </p:cNvPr>
          <p:cNvSpPr txBox="1"/>
          <p:nvPr/>
        </p:nvSpPr>
        <p:spPr>
          <a:xfrm>
            <a:off x="890954" y="1008185"/>
            <a:ext cx="4982308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Table 1. Core and Log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DE4634-55BF-4F97-88C8-E30425F8F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094136"/>
              </p:ext>
            </p:extLst>
          </p:nvPr>
        </p:nvGraphicFramePr>
        <p:xfrm>
          <a:off x="967056" y="1567270"/>
          <a:ext cx="10257885" cy="3414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1377">
                  <a:extLst>
                    <a:ext uri="{9D8B030D-6E8A-4147-A177-3AD203B41FA5}">
                      <a16:colId xmlns:a16="http://schemas.microsoft.com/office/drawing/2014/main" val="1972407427"/>
                    </a:ext>
                  </a:extLst>
                </a:gridCol>
                <a:gridCol w="839968">
                  <a:extLst>
                    <a:ext uri="{9D8B030D-6E8A-4147-A177-3AD203B41FA5}">
                      <a16:colId xmlns:a16="http://schemas.microsoft.com/office/drawing/2014/main" val="2825428600"/>
                    </a:ext>
                  </a:extLst>
                </a:gridCol>
                <a:gridCol w="634261">
                  <a:extLst>
                    <a:ext uri="{9D8B030D-6E8A-4147-A177-3AD203B41FA5}">
                      <a16:colId xmlns:a16="http://schemas.microsoft.com/office/drawing/2014/main" val="1688238287"/>
                    </a:ext>
                  </a:extLst>
                </a:gridCol>
                <a:gridCol w="634261">
                  <a:extLst>
                    <a:ext uri="{9D8B030D-6E8A-4147-A177-3AD203B41FA5}">
                      <a16:colId xmlns:a16="http://schemas.microsoft.com/office/drawing/2014/main" val="2807150159"/>
                    </a:ext>
                  </a:extLst>
                </a:gridCol>
                <a:gridCol w="634261">
                  <a:extLst>
                    <a:ext uri="{9D8B030D-6E8A-4147-A177-3AD203B41FA5}">
                      <a16:colId xmlns:a16="http://schemas.microsoft.com/office/drawing/2014/main" val="275619751"/>
                    </a:ext>
                  </a:extLst>
                </a:gridCol>
                <a:gridCol w="634261">
                  <a:extLst>
                    <a:ext uri="{9D8B030D-6E8A-4147-A177-3AD203B41FA5}">
                      <a16:colId xmlns:a16="http://schemas.microsoft.com/office/drawing/2014/main" val="4048156361"/>
                    </a:ext>
                  </a:extLst>
                </a:gridCol>
                <a:gridCol w="634261">
                  <a:extLst>
                    <a:ext uri="{9D8B030D-6E8A-4147-A177-3AD203B41FA5}">
                      <a16:colId xmlns:a16="http://schemas.microsoft.com/office/drawing/2014/main" val="2833751125"/>
                    </a:ext>
                  </a:extLst>
                </a:gridCol>
                <a:gridCol w="634261">
                  <a:extLst>
                    <a:ext uri="{9D8B030D-6E8A-4147-A177-3AD203B41FA5}">
                      <a16:colId xmlns:a16="http://schemas.microsoft.com/office/drawing/2014/main" val="608202092"/>
                    </a:ext>
                  </a:extLst>
                </a:gridCol>
                <a:gridCol w="634261">
                  <a:extLst>
                    <a:ext uri="{9D8B030D-6E8A-4147-A177-3AD203B41FA5}">
                      <a16:colId xmlns:a16="http://schemas.microsoft.com/office/drawing/2014/main" val="332021569"/>
                    </a:ext>
                  </a:extLst>
                </a:gridCol>
                <a:gridCol w="1378231">
                  <a:extLst>
                    <a:ext uri="{9D8B030D-6E8A-4147-A177-3AD203B41FA5}">
                      <a16:colId xmlns:a16="http://schemas.microsoft.com/office/drawing/2014/main" val="1642740281"/>
                    </a:ext>
                  </a:extLst>
                </a:gridCol>
                <a:gridCol w="1321663">
                  <a:extLst>
                    <a:ext uri="{9D8B030D-6E8A-4147-A177-3AD203B41FA5}">
                      <a16:colId xmlns:a16="http://schemas.microsoft.com/office/drawing/2014/main" val="3641660974"/>
                    </a:ext>
                  </a:extLst>
                </a:gridCol>
                <a:gridCol w="966819">
                  <a:extLst>
                    <a:ext uri="{9D8B030D-6E8A-4147-A177-3AD203B41FA5}">
                      <a16:colId xmlns:a16="http://schemas.microsoft.com/office/drawing/2014/main" val="2281049309"/>
                    </a:ext>
                  </a:extLst>
                </a:gridCol>
              </a:tblGrid>
              <a:tr h="56277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 dirty="0" err="1">
                          <a:effectLst/>
                        </a:rPr>
                        <a:t>wellName</a:t>
                      </a:r>
                      <a:endParaRPr lang="en-CA" sz="1700" b="1" dirty="0">
                        <a:effectLst/>
                      </a:endParaRP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 dirty="0">
                          <a:effectLst/>
                        </a:rPr>
                        <a:t>Depth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 dirty="0">
                          <a:effectLst/>
                        </a:rPr>
                        <a:t>GR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 dirty="0" err="1">
                          <a:effectLst/>
                        </a:rPr>
                        <a:t>fN</a:t>
                      </a:r>
                      <a:endParaRPr lang="en-CA" sz="1700" b="1" dirty="0">
                        <a:effectLst/>
                      </a:endParaRP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 dirty="0" err="1">
                          <a:effectLst/>
                        </a:rPr>
                        <a:t>rb</a:t>
                      </a:r>
                      <a:endParaRPr lang="en-CA" sz="1700" b="1" dirty="0">
                        <a:effectLst/>
                      </a:endParaRP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 dirty="0">
                          <a:effectLst/>
                        </a:rPr>
                        <a:t>PE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 dirty="0">
                          <a:effectLst/>
                        </a:rPr>
                        <a:t>Dt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 dirty="0">
                          <a:effectLst/>
                        </a:rPr>
                        <a:t>RD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 dirty="0">
                          <a:effectLst/>
                        </a:rPr>
                        <a:t>RS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 dirty="0" err="1">
                          <a:effectLst/>
                        </a:rPr>
                        <a:t>Porosity_air</a:t>
                      </a:r>
                      <a:endParaRPr lang="en-CA" sz="1700" b="1" dirty="0">
                        <a:effectLst/>
                      </a:endParaRP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 dirty="0" err="1">
                          <a:effectLst/>
                        </a:rPr>
                        <a:t>Density_air</a:t>
                      </a:r>
                      <a:endParaRPr lang="en-CA" sz="1700" b="1" dirty="0">
                        <a:effectLst/>
                      </a:endParaRP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 dirty="0" err="1">
                          <a:effectLst/>
                        </a:rPr>
                        <a:t>kair_air</a:t>
                      </a:r>
                      <a:endParaRPr lang="en-CA" sz="1700" b="1" dirty="0">
                        <a:effectLst/>
                      </a:endParaRPr>
                    </a:p>
                  </a:txBody>
                  <a:tcPr marL="82189" marR="82189" marT="41095" marB="41095" anchor="ctr"/>
                </a:tc>
                <a:extLst>
                  <a:ext uri="{0D108BD9-81ED-4DB2-BD59-A6C34878D82A}">
                    <a16:rowId xmlns:a16="http://schemas.microsoft.com/office/drawing/2014/main" val="1942918797"/>
                  </a:ext>
                </a:extLst>
              </a:tr>
              <a:tr h="56277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 dirty="0">
                          <a:effectLst/>
                        </a:rPr>
                        <a:t>NRU_1509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729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729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729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729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729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729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729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729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729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729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729</a:t>
                      </a:r>
                    </a:p>
                  </a:txBody>
                  <a:tcPr marL="82189" marR="82189" marT="41095" marB="41095" anchor="ctr"/>
                </a:tc>
                <a:extLst>
                  <a:ext uri="{0D108BD9-81ED-4DB2-BD59-A6C34878D82A}">
                    <a16:rowId xmlns:a16="http://schemas.microsoft.com/office/drawing/2014/main" val="1521112352"/>
                  </a:ext>
                </a:extLst>
              </a:tr>
              <a:tr h="56277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 dirty="0">
                          <a:effectLst/>
                        </a:rPr>
                        <a:t>NRU_1510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633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633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633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633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633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633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633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633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633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633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633</a:t>
                      </a:r>
                    </a:p>
                  </a:txBody>
                  <a:tcPr marL="82189" marR="82189" marT="41095" marB="41095" anchor="ctr"/>
                </a:tc>
                <a:extLst>
                  <a:ext uri="{0D108BD9-81ED-4DB2-BD59-A6C34878D82A}">
                    <a16:rowId xmlns:a16="http://schemas.microsoft.com/office/drawing/2014/main" val="2606226362"/>
                  </a:ext>
                </a:extLst>
              </a:tr>
              <a:tr h="56277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 dirty="0">
                          <a:effectLst/>
                        </a:rPr>
                        <a:t>NRU_207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743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743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743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743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743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743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743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743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743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743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743</a:t>
                      </a:r>
                    </a:p>
                  </a:txBody>
                  <a:tcPr marL="82189" marR="82189" marT="41095" marB="41095" anchor="ctr"/>
                </a:tc>
                <a:extLst>
                  <a:ext uri="{0D108BD9-81ED-4DB2-BD59-A6C34878D82A}">
                    <a16:rowId xmlns:a16="http://schemas.microsoft.com/office/drawing/2014/main" val="8400427"/>
                  </a:ext>
                </a:extLst>
              </a:tr>
              <a:tr h="56277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 dirty="0">
                          <a:effectLst/>
                        </a:rPr>
                        <a:t>NRU_3319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152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152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152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152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152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152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152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152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152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152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152</a:t>
                      </a:r>
                    </a:p>
                  </a:txBody>
                  <a:tcPr marL="82189" marR="82189" marT="41095" marB="41095" anchor="ctr"/>
                </a:tc>
                <a:extLst>
                  <a:ext uri="{0D108BD9-81ED-4DB2-BD59-A6C34878D82A}">
                    <a16:rowId xmlns:a16="http://schemas.microsoft.com/office/drawing/2014/main" val="1246975157"/>
                  </a:ext>
                </a:extLst>
              </a:tr>
              <a:tr h="56277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 dirty="0">
                          <a:effectLst/>
                        </a:rPr>
                        <a:t>NRU_3533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819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819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819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819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819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819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819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819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819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819</a:t>
                      </a:r>
                    </a:p>
                  </a:txBody>
                  <a:tcPr marL="82189" marR="82189" marT="41095" marB="4109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819</a:t>
                      </a:r>
                    </a:p>
                  </a:txBody>
                  <a:tcPr marL="82189" marR="82189" marT="41095" marB="41095" anchor="ctr"/>
                </a:tc>
                <a:extLst>
                  <a:ext uri="{0D108BD9-81ED-4DB2-BD59-A6C34878D82A}">
                    <a16:rowId xmlns:a16="http://schemas.microsoft.com/office/drawing/2014/main" val="870161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13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8DE7F1-EDCA-4649-8381-B4E8681BF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28029"/>
              </p:ext>
            </p:extLst>
          </p:nvPr>
        </p:nvGraphicFramePr>
        <p:xfrm>
          <a:off x="967056" y="1567270"/>
          <a:ext cx="10480458" cy="3455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9139">
                  <a:extLst>
                    <a:ext uri="{9D8B030D-6E8A-4147-A177-3AD203B41FA5}">
                      <a16:colId xmlns:a16="http://schemas.microsoft.com/office/drawing/2014/main" val="1972407427"/>
                    </a:ext>
                  </a:extLst>
                </a:gridCol>
                <a:gridCol w="1223319">
                  <a:extLst>
                    <a:ext uri="{9D8B030D-6E8A-4147-A177-3AD203B41FA5}">
                      <a16:colId xmlns:a16="http://schemas.microsoft.com/office/drawing/2014/main" val="28254286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6882382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80715015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7561975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4815636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83375112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60820209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3202156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642740281"/>
                    </a:ext>
                  </a:extLst>
                </a:gridCol>
              </a:tblGrid>
              <a:tr h="56277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 dirty="0" err="1">
                          <a:effectLst/>
                        </a:rPr>
                        <a:t>wellName</a:t>
                      </a:r>
                      <a:endParaRPr lang="en-CA" sz="1700" b="1" dirty="0">
                        <a:effectLst/>
                      </a:endParaRP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 dirty="0">
                          <a:effectLst/>
                        </a:rPr>
                        <a:t>Depth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 dirty="0">
                          <a:effectLst/>
                        </a:rPr>
                        <a:t>GR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 dirty="0" err="1">
                          <a:effectLst/>
                        </a:rPr>
                        <a:t>fN</a:t>
                      </a:r>
                      <a:endParaRPr lang="en-CA" sz="1700" b="1" dirty="0">
                        <a:effectLst/>
                      </a:endParaRP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>
                          <a:effectLst/>
                        </a:rPr>
                        <a:t>rb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>
                          <a:effectLst/>
                        </a:rPr>
                        <a:t>PE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>
                          <a:effectLst/>
                        </a:rPr>
                        <a:t>Dt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>
                          <a:effectLst/>
                        </a:rPr>
                        <a:t>RD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 dirty="0">
                          <a:effectLst/>
                        </a:rPr>
                        <a:t>RS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 dirty="0">
                          <a:effectLst/>
                        </a:rPr>
                        <a:t>Rock Type</a:t>
                      </a:r>
                    </a:p>
                  </a:txBody>
                  <a:tcPr marL="122969" marR="122969" marT="61485" marB="61485" anchor="ctr"/>
                </a:tc>
                <a:extLst>
                  <a:ext uri="{0D108BD9-81ED-4DB2-BD59-A6C34878D82A}">
                    <a16:rowId xmlns:a16="http://schemas.microsoft.com/office/drawing/2014/main" val="1942918797"/>
                  </a:ext>
                </a:extLst>
              </a:tr>
              <a:tr h="56277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 dirty="0">
                          <a:effectLst/>
                        </a:rPr>
                        <a:t>NRU_1509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38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38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38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38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38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38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38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38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38</a:t>
                      </a:r>
                    </a:p>
                  </a:txBody>
                  <a:tcPr marL="122969" marR="122969" marT="61485" marB="61485" anchor="ctr"/>
                </a:tc>
                <a:extLst>
                  <a:ext uri="{0D108BD9-81ED-4DB2-BD59-A6C34878D82A}">
                    <a16:rowId xmlns:a16="http://schemas.microsoft.com/office/drawing/2014/main" val="1521112352"/>
                  </a:ext>
                </a:extLst>
              </a:tr>
              <a:tr h="56277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>
                          <a:effectLst/>
                        </a:rPr>
                        <a:t>NRU_1510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40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40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40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40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40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40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40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40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40</a:t>
                      </a:r>
                    </a:p>
                  </a:txBody>
                  <a:tcPr marL="122969" marR="122969" marT="61485" marB="61485" anchor="ctr"/>
                </a:tc>
                <a:extLst>
                  <a:ext uri="{0D108BD9-81ED-4DB2-BD59-A6C34878D82A}">
                    <a16:rowId xmlns:a16="http://schemas.microsoft.com/office/drawing/2014/main" val="2606226362"/>
                  </a:ext>
                </a:extLst>
              </a:tr>
              <a:tr h="56277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>
                          <a:effectLst/>
                        </a:rPr>
                        <a:t>NRU_207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323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323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323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323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323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323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323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323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323</a:t>
                      </a:r>
                    </a:p>
                  </a:txBody>
                  <a:tcPr marL="122969" marR="122969" marT="61485" marB="61485" anchor="ctr"/>
                </a:tc>
                <a:extLst>
                  <a:ext uri="{0D108BD9-81ED-4DB2-BD59-A6C34878D82A}">
                    <a16:rowId xmlns:a16="http://schemas.microsoft.com/office/drawing/2014/main" val="8400427"/>
                  </a:ext>
                </a:extLst>
              </a:tr>
              <a:tr h="56277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>
                          <a:effectLst/>
                        </a:rPr>
                        <a:t>NRU_3319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40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40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40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40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40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40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40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40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40</a:t>
                      </a:r>
                    </a:p>
                  </a:txBody>
                  <a:tcPr marL="122969" marR="122969" marT="61485" marB="61485" anchor="ctr"/>
                </a:tc>
                <a:extLst>
                  <a:ext uri="{0D108BD9-81ED-4DB2-BD59-A6C34878D82A}">
                    <a16:rowId xmlns:a16="http://schemas.microsoft.com/office/drawing/2014/main" val="1246975157"/>
                  </a:ext>
                </a:extLst>
              </a:tr>
              <a:tr h="56277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>
                          <a:effectLst/>
                        </a:rPr>
                        <a:t>NRU_3533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117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117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117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117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117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117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117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117</a:t>
                      </a:r>
                    </a:p>
                  </a:txBody>
                  <a:tcPr marL="122969" marR="122969" marT="61485" marB="6148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117</a:t>
                      </a:r>
                    </a:p>
                  </a:txBody>
                  <a:tcPr marL="122969" marR="122969" marT="61485" marB="61485" anchor="ctr"/>
                </a:tc>
                <a:extLst>
                  <a:ext uri="{0D108BD9-81ED-4DB2-BD59-A6C34878D82A}">
                    <a16:rowId xmlns:a16="http://schemas.microsoft.com/office/drawing/2014/main" val="8701615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E11ECED-8880-4A57-8B84-0871DFDC1DAF}"/>
              </a:ext>
            </a:extLst>
          </p:cNvPr>
          <p:cNvSpPr txBox="1"/>
          <p:nvPr/>
        </p:nvSpPr>
        <p:spPr>
          <a:xfrm>
            <a:off x="890954" y="1008185"/>
            <a:ext cx="4982308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Table 2 . Rock Type and Log Data</a:t>
            </a:r>
          </a:p>
        </p:txBody>
      </p:sp>
    </p:spTree>
    <p:extLst>
      <p:ext uri="{BB962C8B-B14F-4D97-AF65-F5344CB8AC3E}">
        <p14:creationId xmlns:p14="http://schemas.microsoft.com/office/powerpoint/2010/main" val="281244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CFA0C891-C02F-4168-84CD-D325A7456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03061"/>
            <a:ext cx="7285517" cy="541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3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D5A9B12E-9A8B-454C-9E89-CCF7C0713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287" y="803062"/>
            <a:ext cx="8081318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98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BCE93B-61FE-4A51-8F52-0CF961FE5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73" y="803062"/>
            <a:ext cx="9505653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58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581</TotalTime>
  <Words>493</Words>
  <Application>Microsoft Office PowerPoint</Application>
  <PresentationFormat>Widescreen</PresentationFormat>
  <Paragraphs>211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Rounded MT Bold</vt:lpstr>
      <vt:lpstr>Calibri</vt:lpstr>
      <vt:lpstr>inherit</vt:lpstr>
      <vt:lpstr>Rockwell</vt:lpstr>
      <vt:lpstr>Rockwell Condensed</vt:lpstr>
      <vt:lpstr>Rockwell Extra Bold</vt:lpstr>
      <vt:lpstr>Wingdings</vt:lpstr>
      <vt:lpstr>Wood Type</vt:lpstr>
      <vt:lpstr>  RoboGarden Bootcamp  Capstone Project   ClearForK  Porosity &amp; Rock Type study  Regression and Classification Supervised Study  </vt:lpstr>
      <vt:lpstr>Source Of Idea</vt:lpstr>
      <vt:lpstr>Data acquisition</vt:lpstr>
      <vt:lpstr>Data analysis &amp;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 Study</vt:lpstr>
      <vt:lpstr>Regression Study</vt:lpstr>
      <vt:lpstr>Classification Study</vt:lpstr>
      <vt:lpstr>PowerPoint Presentation</vt:lpstr>
      <vt:lpstr> Final Performance Results </vt:lpstr>
      <vt:lpstr>Further studies</vt:lpstr>
      <vt:lpstr>References </vt:lpstr>
      <vt:lpstr>    Questions?</vt:lpstr>
      <vt:lpstr>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RoboGarden Bootcamp  Capstone Project   Clear ForK  Porosity &amp; Rock Type study  Regression and Classification Supervised Study  </dc:title>
  <dc:creator> </dc:creator>
  <cp:lastModifiedBy> </cp:lastModifiedBy>
  <cp:revision>31</cp:revision>
  <dcterms:created xsi:type="dcterms:W3CDTF">2019-07-14T22:55:52Z</dcterms:created>
  <dcterms:modified xsi:type="dcterms:W3CDTF">2019-07-16T05:08:08Z</dcterms:modified>
</cp:coreProperties>
</file>