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3" r:id="rId3"/>
    <p:sldId id="270" r:id="rId4"/>
    <p:sldId id="269" r:id="rId5"/>
    <p:sldId id="262" r:id="rId6"/>
    <p:sldId id="265" r:id="rId7"/>
    <p:sldId id="266" r:id="rId8"/>
    <p:sldId id="256" r:id="rId9"/>
    <p:sldId id="257" r:id="rId10"/>
    <p:sldId id="258" r:id="rId11"/>
    <p:sldId id="259" r:id="rId12"/>
    <p:sldId id="260" r:id="rId13"/>
    <p:sldId id="261"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1:15:19.302"/>
    </inkml:context>
    <inkml:brush xml:id="br0">
      <inkml:brushProperty name="width" value="0.035" units="cm"/>
      <inkml:brushProperty name="height" value="0.035" units="cm"/>
    </inkml:brush>
  </inkml:definitions>
  <inkml:trace contextRef="#ctx0" brushRef="#br0">2455 90 24575,'-38'-2'0,"0"-2"0,0-2 0,-40-10 0,-66-11 0,67 11 0,62 11 0,0 1 0,0 1 0,-1 0 0,-22 0 0,18 3 0,0 0 0,-32 6 0,44-4 0,0 0 0,0 1 0,1 0 0,-1 0 0,1 0 0,-1 1 0,1 0 0,0 1 0,-7 6 0,-5 5 0,12-10 0,0 0 0,0 0 0,-1-1 0,1 0 0,-1 0 0,0-1 0,0 0 0,-1 0 0,1-1 0,-1 0 0,-14 3 0,-80 13 0,42-5 0,-1-4 0,1-2 0,-2-3 0,-79-3 0,75-10 0,28 3 0,-45 0 0,14 7 0,40 0 0,1 0 0,0-3 0,0 0 0,-1-2 0,1-1 0,1-1 0,-30-9 0,37 8 0,-1 2 0,0 0 0,0 1 0,0 2 0,0 0 0,0 1 0,-27 4 0,-22-1 0,35-4 0,21 0 0,0 0 0,0 1 0,0 1 0,-1 1 0,-20 4 0,33-5 0,-1 0 0,1 1 0,-1-1 0,1 1 0,0 0 0,0 0 0,0 0 0,0 0 0,0 0 0,0 1 0,0-1 0,1 1 0,-1-1 0,1 1 0,0 0 0,0 0 0,0 0 0,0 1 0,1-1 0,-1 0 0,1 1 0,0-1 0,0 1 0,0-1 0,0 1 0,0 0 0,1 5 0,-5 40 0,-8 141 0,-4 32 0,-1-71 0,17-116 0,-11 66 0,8-69 0,2-1 0,1 40 0,2-41 0,-1 0 0,-9 54 0,-1-20 0,2 0 0,2 108 0,-13 4 0,20 865 0,-19-876 0,16-60 0,5 154 0,15-136 0,-17-109 0,1-1 0,1 1 0,0 0 0,1 0 0,0-1 0,1 0 0,0 0 0,1 0 0,1-1 0,0 0 0,0 0 0,2 0 0,-1-1 0,1-1 0,1 1 0,0-1 0,13 9 0,27 26 0,-38-33 0,1 0 0,24 17 0,-31-25 0,0-1 0,0 0 0,1 0 0,-1-1 0,1 1 0,-1-1 0,1-1 0,0 1 0,-1-1 0,12 0 0,24 0 0,62 11 0,-57-7 0,2-2 0,86-5 0,-35 0 0,813 2 0,-761 18 0,264-19 0,-412 1 0,0 0 0,0 0 0,0-1 0,0 0 0,-1 0 0,1 0 0,0 0 0,-1 0 0,1-1 0,-1 1 0,1-1 0,-1 0 0,0 0 0,0 0 0,0-1 0,0 1 0,5-6 0,0-2 0,0-1 0,-1 0 0,12-22 0,-3 3 0,15-18 0,-22 36 0,-1 0 0,0 0 0,0 0 0,-2-1 0,1 0 0,-2 0 0,0 0 0,0-1 0,-1 0 0,3-27 0,-8-170 0,2-56 0,9 190 0,-5 44 0,3-52 0,-8 76 0,0 1 0,-1 0 0,0-1 0,0 1 0,-1 0 0,1-1 0,-2 1 0,0 0 0,0 1 0,0-1 0,-6-9 0,7 14 0,-1 1 0,1-1 0,-1 1 0,1 0 0,-1 0 0,0 0 0,0 0 0,0 0 0,0 0 0,0 1 0,-1 0 0,1 0 0,0 0 0,-7-1 0,-56-7 0,44 7 0,-31-2 0,-76 6 0,73 0 0,-59-5 0,10-16 0,67 14 0,-2 0 0,-59-2 0,93 8 0,-1-1 0,1 0 0,-1-1 0,1 1 0,-1-1 0,1-1 0,0 1 0,-1-1 0,1 0 0,0 0 0,0-1 0,0 0 0,0 0 0,1 0 0,-1-1 0,1 0 0,0 0 0,0 0 0,0-1 0,1 0 0,-1 1 0,1-2 0,0 1 0,1 0 0,-1-1 0,1 0 0,0 1 0,0-1 0,-2-11 0,-4-24 0,2 0 0,2-1 0,2 0 0,2 0 0,8-83 0,0 56 0,-2 29 0,0-45 0,-5 44 0,2 1 0,10-60 0,-8 66 0,-2 0 0,-1-1 0,-4-37 0,1 28 0,4-50 0,16-28 0,-18 119 0,1 1 0,-1-1 0,1 1 0,-1-1 0,1 1 0,0 0 0,0-1 0,0 1 0,0 0 0,0 0 0,0 0 0,1 0 0,-1 0 0,1 0 0,-1 0 0,1 0 0,0 1 0,0-1 0,0 0 0,0 1 0,3-2 0,3-1 0,-1 1 0,1 1 0,0-1 0,0 1 0,9-1 0,32-10 0,-30 8 0,-1 1 0,1 0 0,0 1 0,0 2 0,0 0 0,0 0 0,37 5 0,9-1 0,26-1 0,100-4 0,-183 0 0,1 0 0,-1 0 0,0-1 0,0 0 0,0 0 0,0-1 0,-1 0 0,12-8 0,53-46 0,-66 52 0,0-1 0,-1 1 0,1-2 0,-2 1 0,1 0 0,-1-1 0,0 0 0,0 0 0,-1 0 0,0-1 0,-1 1 0,0-1 0,0 0 0,1-8 0,-1-17 0,-1 0 0,-4-47 0,0 6 0,3 65 0,-1-25 0,2 1 0,1 0 0,1 0 0,16-66 0,-13 70 0,-1-1 0,-2 0 0,-1 0 0,-1 0 0,-2 1 0,-4-33 0,3 54 13,0-1-1,-1 1 1,0 0-1,0 1 1,-1-1-1,0 0 1,-1 1-1,1 0 1,-9-9-1,-21-45-1502,29 48-5336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20EF-77BC-E3B2-CE45-E01EAA9F4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91F3E6-534C-F705-2891-F1961EE47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EE90C9-57FE-6CC7-78F7-488F71FE5038}"/>
              </a:ext>
            </a:extLst>
          </p:cNvPr>
          <p:cNvSpPr>
            <a:spLocks noGrp="1"/>
          </p:cNvSpPr>
          <p:nvPr>
            <p:ph type="dt" sz="half" idx="10"/>
          </p:nvPr>
        </p:nvSpPr>
        <p:spPr/>
        <p:txBody>
          <a:bodyPr/>
          <a:lstStyle/>
          <a:p>
            <a:fld id="{1F274930-2381-46E1-B0AC-06AFA971923E}" type="datetimeFigureOut">
              <a:rPr lang="en-US" smtClean="0"/>
              <a:t>3/31/2024</a:t>
            </a:fld>
            <a:endParaRPr lang="en-US" dirty="0"/>
          </a:p>
        </p:txBody>
      </p:sp>
      <p:sp>
        <p:nvSpPr>
          <p:cNvPr id="5" name="Footer Placeholder 4">
            <a:extLst>
              <a:ext uri="{FF2B5EF4-FFF2-40B4-BE49-F238E27FC236}">
                <a16:creationId xmlns:a16="http://schemas.microsoft.com/office/drawing/2014/main" id="{E7A41FD8-D51D-382D-BA4F-D26D9671B3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56A3A8-E786-16FC-D529-E022DFF2E86B}"/>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290904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0265-ADC5-9E3B-AE7C-F4A90FDBFF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AED7A8-2798-471B-3DEA-C3DF2BAF4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C9AFE-6764-3CC6-CB21-9D27C3B64888}"/>
              </a:ext>
            </a:extLst>
          </p:cNvPr>
          <p:cNvSpPr>
            <a:spLocks noGrp="1"/>
          </p:cNvSpPr>
          <p:nvPr>
            <p:ph type="dt" sz="half" idx="10"/>
          </p:nvPr>
        </p:nvSpPr>
        <p:spPr/>
        <p:txBody>
          <a:bodyPr/>
          <a:lstStyle/>
          <a:p>
            <a:fld id="{1F274930-2381-46E1-B0AC-06AFA971923E}" type="datetimeFigureOut">
              <a:rPr lang="en-US" smtClean="0"/>
              <a:t>3/31/2024</a:t>
            </a:fld>
            <a:endParaRPr lang="en-US" dirty="0"/>
          </a:p>
        </p:txBody>
      </p:sp>
      <p:sp>
        <p:nvSpPr>
          <p:cNvPr id="5" name="Footer Placeholder 4">
            <a:extLst>
              <a:ext uri="{FF2B5EF4-FFF2-40B4-BE49-F238E27FC236}">
                <a16:creationId xmlns:a16="http://schemas.microsoft.com/office/drawing/2014/main" id="{3A5F8C38-1A51-D359-C764-E872B30F77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91DAF1-9191-581D-3101-19E564B439DA}"/>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90768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A61DE-9CAD-2441-6AA7-8B8E2305E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C808EC-6A9C-3B5E-7ECC-FAAD909049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88651-D271-3422-E8B0-4ED7DC9F894B}"/>
              </a:ext>
            </a:extLst>
          </p:cNvPr>
          <p:cNvSpPr>
            <a:spLocks noGrp="1"/>
          </p:cNvSpPr>
          <p:nvPr>
            <p:ph type="dt" sz="half" idx="10"/>
          </p:nvPr>
        </p:nvSpPr>
        <p:spPr/>
        <p:txBody>
          <a:bodyPr/>
          <a:lstStyle/>
          <a:p>
            <a:fld id="{1F274930-2381-46E1-B0AC-06AFA971923E}" type="datetimeFigureOut">
              <a:rPr lang="en-US" smtClean="0"/>
              <a:t>3/31/2024</a:t>
            </a:fld>
            <a:endParaRPr lang="en-US" dirty="0"/>
          </a:p>
        </p:txBody>
      </p:sp>
      <p:sp>
        <p:nvSpPr>
          <p:cNvPr id="5" name="Footer Placeholder 4">
            <a:extLst>
              <a:ext uri="{FF2B5EF4-FFF2-40B4-BE49-F238E27FC236}">
                <a16:creationId xmlns:a16="http://schemas.microsoft.com/office/drawing/2014/main" id="{5288D8A2-B34D-BFED-6E52-332DE91CB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F75954-70DF-8E97-9A7B-1E93A89C4808}"/>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4835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654-C2BE-1D02-DEDD-10B8F798F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B577BD-B690-452A-8E12-3E579F5E91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4FB13-B218-008A-1D3A-3532402235D4}"/>
              </a:ext>
            </a:extLst>
          </p:cNvPr>
          <p:cNvSpPr>
            <a:spLocks noGrp="1"/>
          </p:cNvSpPr>
          <p:nvPr>
            <p:ph type="dt" sz="half" idx="10"/>
          </p:nvPr>
        </p:nvSpPr>
        <p:spPr/>
        <p:txBody>
          <a:bodyPr/>
          <a:lstStyle/>
          <a:p>
            <a:fld id="{1F274930-2381-46E1-B0AC-06AFA971923E}" type="datetimeFigureOut">
              <a:rPr lang="en-US" smtClean="0"/>
              <a:t>3/31/2024</a:t>
            </a:fld>
            <a:endParaRPr lang="en-US" dirty="0"/>
          </a:p>
        </p:txBody>
      </p:sp>
      <p:sp>
        <p:nvSpPr>
          <p:cNvPr id="5" name="Footer Placeholder 4">
            <a:extLst>
              <a:ext uri="{FF2B5EF4-FFF2-40B4-BE49-F238E27FC236}">
                <a16:creationId xmlns:a16="http://schemas.microsoft.com/office/drawing/2014/main" id="{AFEE5872-DDC5-01D1-FE7F-F48747ECD7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3D513E-884C-7317-275C-4DE90960DC05}"/>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25293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D483-680F-5A99-9056-2AFB294482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BE513A-892D-01C9-BD4D-103CC5EB0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C2808-50D4-DBDE-8641-44153E158142}"/>
              </a:ext>
            </a:extLst>
          </p:cNvPr>
          <p:cNvSpPr>
            <a:spLocks noGrp="1"/>
          </p:cNvSpPr>
          <p:nvPr>
            <p:ph type="dt" sz="half" idx="10"/>
          </p:nvPr>
        </p:nvSpPr>
        <p:spPr/>
        <p:txBody>
          <a:bodyPr/>
          <a:lstStyle/>
          <a:p>
            <a:fld id="{1F274930-2381-46E1-B0AC-06AFA971923E}" type="datetimeFigureOut">
              <a:rPr lang="en-US" smtClean="0"/>
              <a:t>3/31/2024</a:t>
            </a:fld>
            <a:endParaRPr lang="en-US" dirty="0"/>
          </a:p>
        </p:txBody>
      </p:sp>
      <p:sp>
        <p:nvSpPr>
          <p:cNvPr id="5" name="Footer Placeholder 4">
            <a:extLst>
              <a:ext uri="{FF2B5EF4-FFF2-40B4-BE49-F238E27FC236}">
                <a16:creationId xmlns:a16="http://schemas.microsoft.com/office/drawing/2014/main" id="{15862438-0723-63E6-A6DE-F504D95905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698434-5BD6-59CD-6BE9-714844A65526}"/>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423512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0C53-C6DF-FFDD-1D1E-C42FA07A6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062EC-0ACB-A75F-9955-36049ABB40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2426EE-D1F8-93A7-CC17-EAE89078B5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03B676-6D6C-D593-1A03-65340CFD6502}"/>
              </a:ext>
            </a:extLst>
          </p:cNvPr>
          <p:cNvSpPr>
            <a:spLocks noGrp="1"/>
          </p:cNvSpPr>
          <p:nvPr>
            <p:ph type="dt" sz="half" idx="10"/>
          </p:nvPr>
        </p:nvSpPr>
        <p:spPr/>
        <p:txBody>
          <a:bodyPr/>
          <a:lstStyle/>
          <a:p>
            <a:fld id="{1F274930-2381-46E1-B0AC-06AFA971923E}" type="datetimeFigureOut">
              <a:rPr lang="en-US" smtClean="0"/>
              <a:t>3/31/2024</a:t>
            </a:fld>
            <a:endParaRPr lang="en-US" dirty="0"/>
          </a:p>
        </p:txBody>
      </p:sp>
      <p:sp>
        <p:nvSpPr>
          <p:cNvPr id="6" name="Footer Placeholder 5">
            <a:extLst>
              <a:ext uri="{FF2B5EF4-FFF2-40B4-BE49-F238E27FC236}">
                <a16:creationId xmlns:a16="http://schemas.microsoft.com/office/drawing/2014/main" id="{31725A28-AF0E-61E3-9029-3DEDB711FE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D48B92-A662-2EE3-8C76-C81DA682819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02599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741-C231-2D38-0E12-1C39460023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6C6B51-A6AA-02F5-CDD4-7FD690EC6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09E846-1108-16DE-D61E-DA7593285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6C49F-5946-DD4D-86F7-31F0624E4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5C8C9-66F2-BC28-42C9-21B533686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E28511-0BE4-DB7F-7627-F6374B9363B5}"/>
              </a:ext>
            </a:extLst>
          </p:cNvPr>
          <p:cNvSpPr>
            <a:spLocks noGrp="1"/>
          </p:cNvSpPr>
          <p:nvPr>
            <p:ph type="dt" sz="half" idx="10"/>
          </p:nvPr>
        </p:nvSpPr>
        <p:spPr/>
        <p:txBody>
          <a:bodyPr/>
          <a:lstStyle/>
          <a:p>
            <a:fld id="{1F274930-2381-46E1-B0AC-06AFA971923E}" type="datetimeFigureOut">
              <a:rPr lang="en-US" smtClean="0"/>
              <a:t>3/31/2024</a:t>
            </a:fld>
            <a:endParaRPr lang="en-US" dirty="0"/>
          </a:p>
        </p:txBody>
      </p:sp>
      <p:sp>
        <p:nvSpPr>
          <p:cNvPr id="8" name="Footer Placeholder 7">
            <a:extLst>
              <a:ext uri="{FF2B5EF4-FFF2-40B4-BE49-F238E27FC236}">
                <a16:creationId xmlns:a16="http://schemas.microsoft.com/office/drawing/2014/main" id="{F13C4E4E-C78B-F0FB-F4C0-28D78FF95B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FFC7FD-0C83-F030-349B-E901C50A335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223891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A5E1-B03C-47E7-CDFA-28553EA42F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5DA3F-6E76-DDEB-0A0A-D5E24883F7C4}"/>
              </a:ext>
            </a:extLst>
          </p:cNvPr>
          <p:cNvSpPr>
            <a:spLocks noGrp="1"/>
          </p:cNvSpPr>
          <p:nvPr>
            <p:ph type="dt" sz="half" idx="10"/>
          </p:nvPr>
        </p:nvSpPr>
        <p:spPr/>
        <p:txBody>
          <a:bodyPr/>
          <a:lstStyle/>
          <a:p>
            <a:fld id="{1F274930-2381-46E1-B0AC-06AFA971923E}" type="datetimeFigureOut">
              <a:rPr lang="en-US" smtClean="0"/>
              <a:t>3/31/2024</a:t>
            </a:fld>
            <a:endParaRPr lang="en-US" dirty="0"/>
          </a:p>
        </p:txBody>
      </p:sp>
      <p:sp>
        <p:nvSpPr>
          <p:cNvPr id="4" name="Footer Placeholder 3">
            <a:extLst>
              <a:ext uri="{FF2B5EF4-FFF2-40B4-BE49-F238E27FC236}">
                <a16:creationId xmlns:a16="http://schemas.microsoft.com/office/drawing/2014/main" id="{6419E2C2-1110-019B-FD88-889B3F25B03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500763-F294-5454-1B03-E753AF7B484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87077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2CC48D-0C2E-3C01-41BC-61EA070D77DB}"/>
              </a:ext>
            </a:extLst>
          </p:cNvPr>
          <p:cNvSpPr>
            <a:spLocks noGrp="1"/>
          </p:cNvSpPr>
          <p:nvPr>
            <p:ph type="dt" sz="half" idx="10"/>
          </p:nvPr>
        </p:nvSpPr>
        <p:spPr/>
        <p:txBody>
          <a:bodyPr/>
          <a:lstStyle/>
          <a:p>
            <a:fld id="{1F274930-2381-46E1-B0AC-06AFA971923E}" type="datetimeFigureOut">
              <a:rPr lang="en-US" smtClean="0"/>
              <a:t>3/31/2024</a:t>
            </a:fld>
            <a:endParaRPr lang="en-US" dirty="0"/>
          </a:p>
        </p:txBody>
      </p:sp>
      <p:sp>
        <p:nvSpPr>
          <p:cNvPr id="3" name="Footer Placeholder 2">
            <a:extLst>
              <a:ext uri="{FF2B5EF4-FFF2-40B4-BE49-F238E27FC236}">
                <a16:creationId xmlns:a16="http://schemas.microsoft.com/office/drawing/2014/main" id="{95A8634A-3C4D-5BB2-C058-B5AF22F066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B92C306-821B-4D9C-C005-65D2E2597DF6}"/>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35692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BE50-0C6C-1667-ED40-871FE522F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622678-2C55-9580-84E3-776A983D9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992CAF-92F3-6DC0-8DA0-E7DD9CF77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FF6F9-5416-F81B-D17D-319DB998E603}"/>
              </a:ext>
            </a:extLst>
          </p:cNvPr>
          <p:cNvSpPr>
            <a:spLocks noGrp="1"/>
          </p:cNvSpPr>
          <p:nvPr>
            <p:ph type="dt" sz="half" idx="10"/>
          </p:nvPr>
        </p:nvSpPr>
        <p:spPr/>
        <p:txBody>
          <a:bodyPr/>
          <a:lstStyle/>
          <a:p>
            <a:fld id="{1F274930-2381-46E1-B0AC-06AFA971923E}" type="datetimeFigureOut">
              <a:rPr lang="en-US" smtClean="0"/>
              <a:t>3/31/2024</a:t>
            </a:fld>
            <a:endParaRPr lang="en-US" dirty="0"/>
          </a:p>
        </p:txBody>
      </p:sp>
      <p:sp>
        <p:nvSpPr>
          <p:cNvPr id="6" name="Footer Placeholder 5">
            <a:extLst>
              <a:ext uri="{FF2B5EF4-FFF2-40B4-BE49-F238E27FC236}">
                <a16:creationId xmlns:a16="http://schemas.microsoft.com/office/drawing/2014/main" id="{7C402BF3-3360-D688-1E78-AEBC52E0D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7B06EC-6AFF-A88B-18CD-09B84697335F}"/>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15792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556F-6141-05FD-007B-D8866E346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F57C66-0119-ABC1-2E94-D9EC013E51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DDA3346-B314-6F7D-761A-5F47BF0D4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F16FD-9049-A751-F966-16E4591910FE}"/>
              </a:ext>
            </a:extLst>
          </p:cNvPr>
          <p:cNvSpPr>
            <a:spLocks noGrp="1"/>
          </p:cNvSpPr>
          <p:nvPr>
            <p:ph type="dt" sz="half" idx="10"/>
          </p:nvPr>
        </p:nvSpPr>
        <p:spPr/>
        <p:txBody>
          <a:bodyPr/>
          <a:lstStyle/>
          <a:p>
            <a:fld id="{1F274930-2381-46E1-B0AC-06AFA971923E}" type="datetimeFigureOut">
              <a:rPr lang="en-US" smtClean="0"/>
              <a:t>3/31/2024</a:t>
            </a:fld>
            <a:endParaRPr lang="en-US" dirty="0"/>
          </a:p>
        </p:txBody>
      </p:sp>
      <p:sp>
        <p:nvSpPr>
          <p:cNvPr id="6" name="Footer Placeholder 5">
            <a:extLst>
              <a:ext uri="{FF2B5EF4-FFF2-40B4-BE49-F238E27FC236}">
                <a16:creationId xmlns:a16="http://schemas.microsoft.com/office/drawing/2014/main" id="{8ED974C3-4EC8-00EB-5A9C-5B55FE20E9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5D6015-9A5E-57E8-7972-A0D9C62609BD}"/>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997684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4D2C82-4624-E0A5-9692-4D5AE9345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33E866-647F-7AE1-77D5-F817CD123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D5C03-18C2-246F-73B5-A5568DBD1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74930-2381-46E1-B0AC-06AFA971923E}" type="datetimeFigureOut">
              <a:rPr lang="en-US" smtClean="0"/>
              <a:t>3/31/2024</a:t>
            </a:fld>
            <a:endParaRPr lang="en-US" dirty="0"/>
          </a:p>
        </p:txBody>
      </p:sp>
      <p:sp>
        <p:nvSpPr>
          <p:cNvPr id="5" name="Footer Placeholder 4">
            <a:extLst>
              <a:ext uri="{FF2B5EF4-FFF2-40B4-BE49-F238E27FC236}">
                <a16:creationId xmlns:a16="http://schemas.microsoft.com/office/drawing/2014/main" id="{79E5A82D-808B-DD44-0B5B-015C039CF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7AB59C2-CE3B-5CD8-09CF-89902EFC7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67B82-E14E-4DBE-9084-40A26F777D8F}" type="slidenum">
              <a:rPr lang="en-US" smtClean="0"/>
              <a:t>‹#›</a:t>
            </a:fld>
            <a:endParaRPr lang="en-US" dirty="0"/>
          </a:p>
        </p:txBody>
      </p:sp>
    </p:spTree>
    <p:extLst>
      <p:ext uri="{BB962C8B-B14F-4D97-AF65-F5344CB8AC3E}">
        <p14:creationId xmlns:p14="http://schemas.microsoft.com/office/powerpoint/2010/main" val="338343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B0A6-0975-D700-00F0-ED538328C65C}"/>
              </a:ext>
            </a:extLst>
          </p:cNvPr>
          <p:cNvSpPr>
            <a:spLocks noGrp="1"/>
          </p:cNvSpPr>
          <p:nvPr>
            <p:ph type="title"/>
          </p:nvPr>
        </p:nvSpPr>
        <p:spPr>
          <a:xfrm>
            <a:off x="838200" y="365126"/>
            <a:ext cx="10515600" cy="730250"/>
          </a:xfrm>
        </p:spPr>
        <p:txBody>
          <a:bodyPr>
            <a:normAutofit fontScale="90000"/>
          </a:bodyPr>
          <a:lstStyle/>
          <a:p>
            <a:pPr algn="ctr"/>
            <a:r>
              <a:rPr lang="en-US" sz="5400"/>
              <a:t> Python </a:t>
            </a:r>
            <a:r>
              <a:rPr lang="en-US" sz="5400" dirty="0"/>
              <a:t>Sudoku Program - Overview</a:t>
            </a:r>
          </a:p>
        </p:txBody>
      </p:sp>
      <p:sp>
        <p:nvSpPr>
          <p:cNvPr id="3" name="TextBox 2">
            <a:extLst>
              <a:ext uri="{FF2B5EF4-FFF2-40B4-BE49-F238E27FC236}">
                <a16:creationId xmlns:a16="http://schemas.microsoft.com/office/drawing/2014/main" id="{F62FF9EC-444C-2D01-E509-310A4487B501}"/>
              </a:ext>
            </a:extLst>
          </p:cNvPr>
          <p:cNvSpPr txBox="1"/>
          <p:nvPr/>
        </p:nvSpPr>
        <p:spPr>
          <a:xfrm>
            <a:off x="1471353" y="1372639"/>
            <a:ext cx="8877992" cy="5478423"/>
          </a:xfrm>
          <a:prstGeom prst="rect">
            <a:avLst/>
          </a:prstGeom>
          <a:noFill/>
        </p:spPr>
        <p:txBody>
          <a:bodyPr wrap="square" rtlCol="0">
            <a:spAutoFit/>
          </a:bodyPr>
          <a:lstStyle/>
          <a:p>
            <a:pPr marL="285750" indent="-285750">
              <a:buFont typeface="Arial" panose="020B0604020202020204" pitchFamily="34" charset="0"/>
              <a:buChar char="•"/>
            </a:pPr>
            <a:r>
              <a:rPr lang="en-US" sz="4000" dirty="0"/>
              <a:t>Three components:</a:t>
            </a:r>
          </a:p>
          <a:p>
            <a:endParaRPr lang="en-US" dirty="0"/>
          </a:p>
          <a:p>
            <a:pPr marL="742950" lvl="1" indent="-285750">
              <a:buFont typeface="Arial" panose="020B0604020202020204" pitchFamily="34" charset="0"/>
              <a:buChar char="•"/>
            </a:pPr>
            <a:r>
              <a:rPr lang="en-US" sz="2800" dirty="0"/>
              <a:t>Create the “first order” candidate list</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Prune the candidate list based on:</a:t>
            </a:r>
            <a:endParaRPr lang="en-US" dirty="0"/>
          </a:p>
          <a:p>
            <a:pPr marL="1200150" lvl="2" indent="-285750">
              <a:buFont typeface="Arial" panose="020B0604020202020204" pitchFamily="34" charset="0"/>
              <a:buChar char="•"/>
            </a:pPr>
            <a:r>
              <a:rPr lang="en-US" dirty="0"/>
              <a:t>Non-hidden and hidden “tuples” (pair, triplet, …) for a given house</a:t>
            </a:r>
          </a:p>
          <a:p>
            <a:pPr marL="1200150" lvl="2" indent="-285750">
              <a:buFont typeface="Arial" panose="020B0604020202020204" pitchFamily="34" charset="0"/>
              <a:buChar char="•"/>
            </a:pPr>
            <a:r>
              <a:rPr lang="en-US" dirty="0"/>
              <a:t>X-Wing</a:t>
            </a:r>
          </a:p>
          <a:p>
            <a:pPr marL="1200150" lvl="2" indent="-285750">
              <a:buFont typeface="Arial" panose="020B0604020202020204" pitchFamily="34" charset="0"/>
              <a:buChar char="•"/>
            </a:pPr>
            <a:r>
              <a:rPr lang="en-US" dirty="0"/>
              <a:t>Pointing Pairs</a:t>
            </a:r>
          </a:p>
          <a:p>
            <a:pPr marL="1200150" lvl="2" indent="-285750">
              <a:buFont typeface="Arial" panose="020B0604020202020204" pitchFamily="34" charset="0"/>
              <a:buChar char="•"/>
            </a:pPr>
            <a:r>
              <a:rPr lang="en-US" dirty="0"/>
              <a:t>Y-Wing</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2800" dirty="0"/>
              <a:t>Fill in solution cells based on:</a:t>
            </a:r>
            <a:endParaRPr lang="en-US" dirty="0"/>
          </a:p>
          <a:p>
            <a:pPr marL="1200150" lvl="2" indent="-285750">
              <a:buFont typeface="Arial" panose="020B0604020202020204" pitchFamily="34" charset="0"/>
              <a:buChar char="•"/>
            </a:pPr>
            <a:r>
              <a:rPr lang="en-US" dirty="0"/>
              <a:t>Only a single value exists in the “candidates”</a:t>
            </a:r>
          </a:p>
          <a:p>
            <a:pPr marL="1200150" lvl="2" indent="-285750">
              <a:buFont typeface="Arial" panose="020B0604020202020204" pitchFamily="34" charset="0"/>
              <a:buChar char="•"/>
            </a:pPr>
            <a:r>
              <a:rPr lang="en-US" dirty="0"/>
              <a:t>Analysis of the histogram of the candidates for a given “house” (row, col or square)</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458516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972CC2E-3878-2F8D-361E-4EC5A646D3BA}"/>
              </a:ext>
            </a:extLst>
          </p:cNvPr>
          <p:cNvPicPr>
            <a:picLocks noChangeAspect="1"/>
          </p:cNvPicPr>
          <p:nvPr/>
        </p:nvPicPr>
        <p:blipFill>
          <a:blip r:embed="rId2"/>
          <a:stretch>
            <a:fillRect/>
          </a:stretch>
        </p:blipFill>
        <p:spPr>
          <a:xfrm>
            <a:off x="423862" y="671512"/>
            <a:ext cx="8010525" cy="5972175"/>
          </a:xfrm>
          <a:prstGeom prst="rect">
            <a:avLst/>
          </a:prstGeom>
          <a:ln>
            <a:solidFill>
              <a:schemeClr val="tx1"/>
            </a:solidFill>
          </a:ln>
        </p:spPr>
      </p:pic>
      <p:sp>
        <p:nvSpPr>
          <p:cNvPr id="2" name="Title 1">
            <a:extLst>
              <a:ext uri="{FF2B5EF4-FFF2-40B4-BE49-F238E27FC236}">
                <a16:creationId xmlns:a16="http://schemas.microsoft.com/office/drawing/2014/main" id="{1612785F-EA79-C9C5-CF5B-0E8B1076821F}"/>
              </a:ext>
            </a:extLst>
          </p:cNvPr>
          <p:cNvSpPr>
            <a:spLocks noGrp="1"/>
          </p:cNvSpPr>
          <p:nvPr>
            <p:ph type="title"/>
          </p:nvPr>
        </p:nvSpPr>
        <p:spPr>
          <a:xfrm>
            <a:off x="838200" y="60325"/>
            <a:ext cx="10515600" cy="625475"/>
          </a:xfrm>
        </p:spPr>
        <p:txBody>
          <a:bodyPr>
            <a:normAutofit fontScale="90000"/>
          </a:bodyPr>
          <a:lstStyle/>
          <a:p>
            <a:pPr algn="ctr"/>
            <a:r>
              <a:rPr lang="en-US" sz="5400" dirty="0"/>
              <a:t>Pruning Hidden Pairs</a:t>
            </a:r>
          </a:p>
        </p:txBody>
      </p:sp>
      <p:sp>
        <p:nvSpPr>
          <p:cNvPr id="9" name="Oval 8">
            <a:extLst>
              <a:ext uri="{FF2B5EF4-FFF2-40B4-BE49-F238E27FC236}">
                <a16:creationId xmlns:a16="http://schemas.microsoft.com/office/drawing/2014/main" id="{31565B09-E8AC-2274-987B-5635D8FF599E}"/>
              </a:ext>
            </a:extLst>
          </p:cNvPr>
          <p:cNvSpPr/>
          <p:nvPr/>
        </p:nvSpPr>
        <p:spPr>
          <a:xfrm>
            <a:off x="3362325" y="3429000"/>
            <a:ext cx="285750" cy="4667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12E36BEE-2C4C-C940-8337-ACDEEBC0B7D6}"/>
              </a:ext>
            </a:extLst>
          </p:cNvPr>
          <p:cNvSpPr/>
          <p:nvPr/>
        </p:nvSpPr>
        <p:spPr>
          <a:xfrm>
            <a:off x="2457450" y="3429000"/>
            <a:ext cx="285750" cy="4667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061A80A-9BA4-02A0-29AC-C6E0EA3CEDCB}"/>
              </a:ext>
            </a:extLst>
          </p:cNvPr>
          <p:cNvSpPr/>
          <p:nvPr/>
        </p:nvSpPr>
        <p:spPr>
          <a:xfrm>
            <a:off x="2171700" y="3429000"/>
            <a:ext cx="285750" cy="466725"/>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E01EC46-A36D-C0FE-B6E9-95941F11B4D7}"/>
              </a:ext>
            </a:extLst>
          </p:cNvPr>
          <p:cNvSpPr/>
          <p:nvPr/>
        </p:nvSpPr>
        <p:spPr>
          <a:xfrm>
            <a:off x="3076575" y="3429000"/>
            <a:ext cx="285750" cy="466725"/>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9D5A9A0-770A-20E7-70BE-E2AC65FBF546}"/>
              </a:ext>
            </a:extLst>
          </p:cNvPr>
          <p:cNvSpPr txBox="1"/>
          <p:nvPr/>
        </p:nvSpPr>
        <p:spPr>
          <a:xfrm>
            <a:off x="8515350" y="790575"/>
            <a:ext cx="3486150" cy="5262979"/>
          </a:xfrm>
          <a:prstGeom prst="rect">
            <a:avLst/>
          </a:prstGeom>
          <a:noFill/>
        </p:spPr>
        <p:txBody>
          <a:bodyPr wrap="square" rtlCol="0">
            <a:spAutoFit/>
          </a:bodyPr>
          <a:lstStyle/>
          <a:p>
            <a:r>
              <a:rPr lang="en-US" sz="1600" dirty="0"/>
              <a:t>Ok, hang on things are about to get weird.</a:t>
            </a:r>
          </a:p>
          <a:p>
            <a:endParaRPr lang="en-US" sz="1600" dirty="0"/>
          </a:p>
          <a:p>
            <a:r>
              <a:rPr lang="en-US" sz="1600" dirty="0"/>
              <a:t>On row 4 there are only two places where 3 and 5 can exist. You'd see them as a naked pair, if they weren't hidden by extra numbers.</a:t>
            </a:r>
          </a:p>
          <a:p>
            <a:endParaRPr lang="en-US" sz="1600" dirty="0"/>
          </a:p>
          <a:p>
            <a:r>
              <a:rPr lang="en-US" sz="1600" dirty="0"/>
              <a:t>Because 3 and 5 can only exist in two of those cells (</a:t>
            </a:r>
            <a:r>
              <a:rPr lang="en-US" sz="1600" b="1" dirty="0"/>
              <a:t>no other cells will accept either of them</a:t>
            </a:r>
            <a:r>
              <a:rPr lang="en-US" sz="1600" dirty="0"/>
              <a:t>), that means they must be in those two cells, leaving no room for any other. Even though you don't know which is which, you can remove all other candidates from the within those two cells.</a:t>
            </a:r>
          </a:p>
          <a:p>
            <a:endParaRPr lang="en-US" sz="1600" dirty="0"/>
          </a:p>
          <a:p>
            <a:r>
              <a:rPr lang="en-US" sz="1600" dirty="0"/>
              <a:t>Note that with naked pairs candidates outside the pair’s cells are removed whereas with hidden pairs candidates inside the pair’s cells are removed.</a:t>
            </a:r>
          </a:p>
        </p:txBody>
      </p:sp>
    </p:spTree>
    <p:extLst>
      <p:ext uri="{BB962C8B-B14F-4D97-AF65-F5344CB8AC3E}">
        <p14:creationId xmlns:p14="http://schemas.microsoft.com/office/powerpoint/2010/main" val="284359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B36A-FFE2-9D7D-6AFE-DF164EE6B565}"/>
              </a:ext>
            </a:extLst>
          </p:cNvPr>
          <p:cNvSpPr>
            <a:spLocks noGrp="1"/>
          </p:cNvSpPr>
          <p:nvPr>
            <p:ph type="title"/>
          </p:nvPr>
        </p:nvSpPr>
        <p:spPr>
          <a:xfrm>
            <a:off x="838200" y="119063"/>
            <a:ext cx="10515600" cy="666749"/>
          </a:xfrm>
        </p:spPr>
        <p:txBody>
          <a:bodyPr>
            <a:normAutofit fontScale="90000"/>
          </a:bodyPr>
          <a:lstStyle/>
          <a:p>
            <a:pPr algn="ctr"/>
            <a:r>
              <a:rPr lang="en-US" sz="5400" dirty="0"/>
              <a:t>Pruning Hidden Triples</a:t>
            </a:r>
          </a:p>
        </p:txBody>
      </p:sp>
      <p:pic>
        <p:nvPicPr>
          <p:cNvPr id="6" name="Picture 5">
            <a:extLst>
              <a:ext uri="{FF2B5EF4-FFF2-40B4-BE49-F238E27FC236}">
                <a16:creationId xmlns:a16="http://schemas.microsoft.com/office/drawing/2014/main" id="{5DB43E8B-E43E-049C-409F-1509F9922F2C}"/>
              </a:ext>
            </a:extLst>
          </p:cNvPr>
          <p:cNvPicPr>
            <a:picLocks noChangeAspect="1"/>
          </p:cNvPicPr>
          <p:nvPr/>
        </p:nvPicPr>
        <p:blipFill>
          <a:blip r:embed="rId2"/>
          <a:stretch>
            <a:fillRect/>
          </a:stretch>
        </p:blipFill>
        <p:spPr>
          <a:xfrm>
            <a:off x="352425" y="757237"/>
            <a:ext cx="8039100" cy="5972175"/>
          </a:xfrm>
          <a:prstGeom prst="rect">
            <a:avLst/>
          </a:prstGeom>
          <a:ln>
            <a:solidFill>
              <a:schemeClr val="tx1"/>
            </a:solidFill>
          </a:ln>
        </p:spPr>
      </p:pic>
      <p:sp>
        <p:nvSpPr>
          <p:cNvPr id="7" name="Oval 6">
            <a:extLst>
              <a:ext uri="{FF2B5EF4-FFF2-40B4-BE49-F238E27FC236}">
                <a16:creationId xmlns:a16="http://schemas.microsoft.com/office/drawing/2014/main" id="{90C3882E-F668-249D-7128-DFEAF11C3007}"/>
              </a:ext>
            </a:extLst>
          </p:cNvPr>
          <p:cNvSpPr/>
          <p:nvPr/>
        </p:nvSpPr>
        <p:spPr>
          <a:xfrm>
            <a:off x="514350" y="5667375"/>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E315653-ADD8-4432-A2B0-6C737EFE6D3A}"/>
              </a:ext>
            </a:extLst>
          </p:cNvPr>
          <p:cNvSpPr/>
          <p:nvPr/>
        </p:nvSpPr>
        <p:spPr>
          <a:xfrm>
            <a:off x="561975" y="5419725"/>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386EC84-A317-DF1F-D1A6-EAAA07C50D6F}"/>
              </a:ext>
            </a:extLst>
          </p:cNvPr>
          <p:cNvSpPr/>
          <p:nvPr/>
        </p:nvSpPr>
        <p:spPr>
          <a:xfrm>
            <a:off x="1552575" y="5419725"/>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B0A87F-6B34-12DA-A4B7-E317DEEFC163}"/>
              </a:ext>
            </a:extLst>
          </p:cNvPr>
          <p:cNvSpPr/>
          <p:nvPr/>
        </p:nvSpPr>
        <p:spPr>
          <a:xfrm>
            <a:off x="1847850" y="5429250"/>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1B1921BA-6C40-74DC-A4D2-EFAEC330A537}"/>
              </a:ext>
            </a:extLst>
          </p:cNvPr>
          <p:cNvSpPr/>
          <p:nvPr/>
        </p:nvSpPr>
        <p:spPr>
          <a:xfrm>
            <a:off x="1514475" y="5676900"/>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A4168D-DEE6-B938-08E4-8EC7CDD99DA8}"/>
              </a:ext>
            </a:extLst>
          </p:cNvPr>
          <p:cNvSpPr/>
          <p:nvPr/>
        </p:nvSpPr>
        <p:spPr>
          <a:xfrm>
            <a:off x="1838325" y="5667375"/>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3633FF2-86DD-55A6-5CBB-9FA4D40D081C}"/>
              </a:ext>
            </a:extLst>
          </p:cNvPr>
          <p:cNvSpPr txBox="1"/>
          <p:nvPr/>
        </p:nvSpPr>
        <p:spPr>
          <a:xfrm>
            <a:off x="8610600" y="785812"/>
            <a:ext cx="3343275" cy="4801314"/>
          </a:xfrm>
          <a:prstGeom prst="rect">
            <a:avLst/>
          </a:prstGeom>
          <a:noFill/>
        </p:spPr>
        <p:txBody>
          <a:bodyPr wrap="square" rtlCol="0">
            <a:spAutoFit/>
          </a:bodyPr>
          <a:lstStyle/>
          <a:p>
            <a:r>
              <a:rPr lang="en-US" dirty="0"/>
              <a:t>The algorithm for hidden triplets leverages off the algorithm for naked triplets in the same way that hidden pairs leverages off the naked pairs.</a:t>
            </a:r>
          </a:p>
          <a:p>
            <a:endParaRPr lang="en-US" dirty="0"/>
          </a:p>
          <a:p>
            <a:r>
              <a:rPr lang="en-US" dirty="0"/>
              <a:t>Again, the naked/hidden pair/triple algorithms can be applied to a row, col or square.</a:t>
            </a:r>
          </a:p>
          <a:p>
            <a:endParaRPr lang="en-US" dirty="0"/>
          </a:p>
          <a:p>
            <a:r>
              <a:rPr lang="en-US" dirty="0"/>
              <a:t>BTW the same techniques work for quads (4 cells 4 values), etc.  </a:t>
            </a:r>
          </a:p>
          <a:p>
            <a:endParaRPr lang="en-US" dirty="0"/>
          </a:p>
          <a:p>
            <a:r>
              <a:rPr lang="en-US" dirty="0"/>
              <a:t>Have fun.  Hard by hand easier by computer especially if you have a single routine that just accepts “N” as a parameter!! Which I do.</a:t>
            </a:r>
          </a:p>
        </p:txBody>
      </p:sp>
    </p:spTree>
    <p:extLst>
      <p:ext uri="{BB962C8B-B14F-4D97-AF65-F5344CB8AC3E}">
        <p14:creationId xmlns:p14="http://schemas.microsoft.com/office/powerpoint/2010/main" val="59641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40E0D83-ED60-8115-FB41-2892F9A52013}"/>
              </a:ext>
            </a:extLst>
          </p:cNvPr>
          <p:cNvPicPr>
            <a:picLocks noChangeAspect="1"/>
          </p:cNvPicPr>
          <p:nvPr/>
        </p:nvPicPr>
        <p:blipFill>
          <a:blip r:embed="rId2"/>
          <a:stretch>
            <a:fillRect/>
          </a:stretch>
        </p:blipFill>
        <p:spPr>
          <a:xfrm>
            <a:off x="452437" y="1252537"/>
            <a:ext cx="7553325" cy="4943475"/>
          </a:xfrm>
          <a:prstGeom prst="rect">
            <a:avLst/>
          </a:prstGeom>
          <a:ln>
            <a:solidFill>
              <a:schemeClr val="tx1"/>
            </a:solidFill>
          </a:ln>
        </p:spPr>
      </p:pic>
      <p:sp>
        <p:nvSpPr>
          <p:cNvPr id="2" name="Title 1">
            <a:extLst>
              <a:ext uri="{FF2B5EF4-FFF2-40B4-BE49-F238E27FC236}">
                <a16:creationId xmlns:a16="http://schemas.microsoft.com/office/drawing/2014/main" id="{F6ACC18F-0B2F-F493-EA7E-BB3CC01F9A07}"/>
              </a:ext>
            </a:extLst>
          </p:cNvPr>
          <p:cNvSpPr>
            <a:spLocks noGrp="1"/>
          </p:cNvSpPr>
          <p:nvPr>
            <p:ph type="title"/>
          </p:nvPr>
        </p:nvSpPr>
        <p:spPr>
          <a:xfrm>
            <a:off x="838200" y="365125"/>
            <a:ext cx="10515600" cy="835025"/>
          </a:xfrm>
        </p:spPr>
        <p:txBody>
          <a:bodyPr>
            <a:normAutofit/>
          </a:bodyPr>
          <a:lstStyle/>
          <a:p>
            <a:pPr algn="ctr"/>
            <a:r>
              <a:rPr lang="en-US" sz="5400" dirty="0"/>
              <a:t>Pruning X-Wing</a:t>
            </a:r>
          </a:p>
        </p:txBody>
      </p:sp>
      <p:sp>
        <p:nvSpPr>
          <p:cNvPr id="10" name="Oval 9">
            <a:extLst>
              <a:ext uri="{FF2B5EF4-FFF2-40B4-BE49-F238E27FC236}">
                <a16:creationId xmlns:a16="http://schemas.microsoft.com/office/drawing/2014/main" id="{F6AC74F4-555E-37F4-EB5F-824BE8F78BBE}"/>
              </a:ext>
            </a:extLst>
          </p:cNvPr>
          <p:cNvSpPr/>
          <p:nvPr/>
        </p:nvSpPr>
        <p:spPr>
          <a:xfrm>
            <a:off x="1628776" y="204787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2D999BB5-48E8-ECCB-C2CE-513DA2A8E0ED}"/>
              </a:ext>
            </a:extLst>
          </p:cNvPr>
          <p:cNvSpPr/>
          <p:nvPr/>
        </p:nvSpPr>
        <p:spPr>
          <a:xfrm>
            <a:off x="2900363" y="204787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AB52149-3A2E-0AB6-0521-D53F891DBB30}"/>
              </a:ext>
            </a:extLst>
          </p:cNvPr>
          <p:cNvSpPr/>
          <p:nvPr/>
        </p:nvSpPr>
        <p:spPr>
          <a:xfrm>
            <a:off x="2886075" y="4005262"/>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960F1C2-36A3-5F1B-AC86-144FAFF9D87C}"/>
              </a:ext>
            </a:extLst>
          </p:cNvPr>
          <p:cNvSpPr/>
          <p:nvPr/>
        </p:nvSpPr>
        <p:spPr>
          <a:xfrm>
            <a:off x="1576388" y="4005262"/>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1323A3-2BA9-E94A-DEF1-ECD47A684DDC}"/>
              </a:ext>
            </a:extLst>
          </p:cNvPr>
          <p:cNvSpPr/>
          <p:nvPr/>
        </p:nvSpPr>
        <p:spPr>
          <a:xfrm>
            <a:off x="2886075" y="3100388"/>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0ADA642-3C49-3BD1-F95E-9DBF3D78996E}"/>
              </a:ext>
            </a:extLst>
          </p:cNvPr>
          <p:cNvSpPr/>
          <p:nvPr/>
        </p:nvSpPr>
        <p:spPr>
          <a:xfrm>
            <a:off x="1557337" y="3690936"/>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AA327FD-FAFF-DEEE-3DF1-F23CDE570662}"/>
              </a:ext>
            </a:extLst>
          </p:cNvPr>
          <p:cNvSpPr/>
          <p:nvPr/>
        </p:nvSpPr>
        <p:spPr>
          <a:xfrm>
            <a:off x="2924174" y="3705225"/>
            <a:ext cx="185737"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D723547-1127-1C70-4024-6731E7B700D9}"/>
              </a:ext>
            </a:extLst>
          </p:cNvPr>
          <p:cNvSpPr/>
          <p:nvPr/>
        </p:nvSpPr>
        <p:spPr>
          <a:xfrm>
            <a:off x="1557337" y="5697562"/>
            <a:ext cx="223838"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470529B-2F1F-9CDE-D9C2-E70A557868FA}"/>
              </a:ext>
            </a:extLst>
          </p:cNvPr>
          <p:cNvSpPr/>
          <p:nvPr/>
        </p:nvSpPr>
        <p:spPr>
          <a:xfrm>
            <a:off x="2924173" y="5678514"/>
            <a:ext cx="139727"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FA8BB73C-8438-DB34-0880-8D004315D19C}"/>
              </a:ext>
            </a:extLst>
          </p:cNvPr>
          <p:cNvCxnSpPr>
            <a:cxnSpLocks/>
            <a:stCxn id="11" idx="3"/>
            <a:endCxn id="13" idx="7"/>
          </p:cNvCxnSpPr>
          <p:nvPr/>
        </p:nvCxnSpPr>
        <p:spPr>
          <a:xfrm flipH="1">
            <a:off x="1755249" y="2259257"/>
            <a:ext cx="1175802" cy="178227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A0A4C1-0EE5-BC61-C99C-039117A0FE20}"/>
              </a:ext>
            </a:extLst>
          </p:cNvPr>
          <p:cNvCxnSpPr>
            <a:cxnSpLocks/>
            <a:stCxn id="10" idx="5"/>
            <a:endCxn id="12" idx="1"/>
          </p:cNvCxnSpPr>
          <p:nvPr/>
        </p:nvCxnSpPr>
        <p:spPr>
          <a:xfrm>
            <a:off x="1807637" y="2259257"/>
            <a:ext cx="1109126" cy="178227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DF0C3C-F34D-EC3F-2D0E-34F53246BF5D}"/>
              </a:ext>
            </a:extLst>
          </p:cNvPr>
          <p:cNvSpPr txBox="1"/>
          <p:nvPr/>
        </p:nvSpPr>
        <p:spPr>
          <a:xfrm>
            <a:off x="8210550" y="1252537"/>
            <a:ext cx="3667125" cy="4801314"/>
          </a:xfrm>
          <a:prstGeom prst="rect">
            <a:avLst/>
          </a:prstGeom>
          <a:noFill/>
        </p:spPr>
        <p:txBody>
          <a:bodyPr wrap="square" rtlCol="0">
            <a:spAutoFit/>
          </a:bodyPr>
          <a:lstStyle/>
          <a:p>
            <a:r>
              <a:rPr lang="en-US" u="sng" dirty="0"/>
              <a:t>Only two </a:t>
            </a:r>
            <a:r>
              <a:rPr lang="en-US" dirty="0"/>
              <a:t>cells in row 1 can be a 7.</a:t>
            </a:r>
          </a:p>
          <a:p>
            <a:r>
              <a:rPr lang="en-US" u="sng" dirty="0"/>
              <a:t>Only two </a:t>
            </a:r>
            <a:r>
              <a:rPr lang="en-US" dirty="0"/>
              <a:t>cells in row 5 can be a 7.</a:t>
            </a:r>
          </a:p>
          <a:p>
            <a:r>
              <a:rPr lang="en-US" dirty="0"/>
              <a:t>The cols that the 7’s appear in in rows 1 and 5 are the </a:t>
            </a:r>
            <a:r>
              <a:rPr lang="en-US" u="sng" dirty="0"/>
              <a:t>same</a:t>
            </a:r>
            <a:r>
              <a:rPr lang="en-US" dirty="0"/>
              <a:t> – they form an “X”.</a:t>
            </a:r>
          </a:p>
          <a:p>
            <a:endParaRPr lang="en-US" dirty="0"/>
          </a:p>
          <a:p>
            <a:r>
              <a:rPr lang="en-US" dirty="0"/>
              <a:t>As such, the 7’s in cols 3 and 7 must appear on rows 1 and 5 – either at 1,3 and 5,7 or at 1,7 and 5,3.</a:t>
            </a:r>
          </a:p>
          <a:p>
            <a:endParaRPr lang="en-US" dirty="0"/>
          </a:p>
          <a:p>
            <a:r>
              <a:rPr lang="en-US" dirty="0"/>
              <a:t>Therefore any 7’s that appear in cols 3 and 7 (and not on rows 1 and 5) can be eliminated.</a:t>
            </a:r>
          </a:p>
          <a:p>
            <a:endParaRPr lang="en-US" dirty="0"/>
          </a:p>
          <a:p>
            <a:r>
              <a:rPr lang="en-US" dirty="0"/>
              <a:t>Note: this is not a great example (but still valid) because cell 1,3 is a “single candidate”.</a:t>
            </a:r>
          </a:p>
        </p:txBody>
      </p:sp>
    </p:spTree>
    <p:extLst>
      <p:ext uri="{BB962C8B-B14F-4D97-AF65-F5344CB8AC3E}">
        <p14:creationId xmlns:p14="http://schemas.microsoft.com/office/powerpoint/2010/main" val="2156491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BB60-338E-56AE-1F99-7D66C89CC813}"/>
              </a:ext>
            </a:extLst>
          </p:cNvPr>
          <p:cNvSpPr>
            <a:spLocks noGrp="1"/>
          </p:cNvSpPr>
          <p:nvPr>
            <p:ph type="title"/>
          </p:nvPr>
        </p:nvSpPr>
        <p:spPr/>
        <p:txBody>
          <a:bodyPr>
            <a:normAutofit/>
          </a:bodyPr>
          <a:lstStyle/>
          <a:p>
            <a:pPr algn="ctr"/>
            <a:r>
              <a:rPr lang="en-US" sz="5400" dirty="0"/>
              <a:t>Pruning Pointing Pairs</a:t>
            </a:r>
          </a:p>
        </p:txBody>
      </p:sp>
      <p:pic>
        <p:nvPicPr>
          <p:cNvPr id="5" name="Picture 4">
            <a:extLst>
              <a:ext uri="{FF2B5EF4-FFF2-40B4-BE49-F238E27FC236}">
                <a16:creationId xmlns:a16="http://schemas.microsoft.com/office/drawing/2014/main" id="{DD87A32E-734B-AA7E-89F2-D1C17DB621E2}"/>
              </a:ext>
            </a:extLst>
          </p:cNvPr>
          <p:cNvPicPr>
            <a:picLocks noChangeAspect="1"/>
          </p:cNvPicPr>
          <p:nvPr/>
        </p:nvPicPr>
        <p:blipFill>
          <a:blip r:embed="rId2"/>
          <a:stretch>
            <a:fillRect/>
          </a:stretch>
        </p:blipFill>
        <p:spPr>
          <a:xfrm>
            <a:off x="1114425" y="1542831"/>
            <a:ext cx="6800850" cy="5048250"/>
          </a:xfrm>
          <a:prstGeom prst="rect">
            <a:avLst/>
          </a:prstGeom>
          <a:ln>
            <a:solidFill>
              <a:schemeClr val="tx1"/>
            </a:solidFill>
          </a:ln>
        </p:spPr>
      </p:pic>
      <p:sp>
        <p:nvSpPr>
          <p:cNvPr id="6" name="Oval 5">
            <a:extLst>
              <a:ext uri="{FF2B5EF4-FFF2-40B4-BE49-F238E27FC236}">
                <a16:creationId xmlns:a16="http://schemas.microsoft.com/office/drawing/2014/main" id="{306BBCAC-29CA-90E1-CD59-572A1BF1369D}"/>
              </a:ext>
            </a:extLst>
          </p:cNvPr>
          <p:cNvSpPr/>
          <p:nvPr/>
        </p:nvSpPr>
        <p:spPr>
          <a:xfrm>
            <a:off x="1580572" y="436170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CC6A4F90-4539-8703-1967-19EB4E02FCD3}"/>
              </a:ext>
            </a:extLst>
          </p:cNvPr>
          <p:cNvSpPr/>
          <p:nvPr/>
        </p:nvSpPr>
        <p:spPr>
          <a:xfrm>
            <a:off x="1931757" y="436170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77248FB4-8A83-B24E-D127-4F059D4E7A0A}"/>
              </a:ext>
            </a:extLst>
          </p:cNvPr>
          <p:cNvCxnSpPr>
            <a:cxnSpLocks/>
          </p:cNvCxnSpPr>
          <p:nvPr/>
        </p:nvCxnSpPr>
        <p:spPr>
          <a:xfrm>
            <a:off x="1580572" y="4549138"/>
            <a:ext cx="7264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68F48CE-9017-351C-B3C8-5D661B0B8C7C}"/>
              </a:ext>
            </a:extLst>
          </p:cNvPr>
          <p:cNvSpPr/>
          <p:nvPr/>
        </p:nvSpPr>
        <p:spPr>
          <a:xfrm>
            <a:off x="3026176" y="4359014"/>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DCAD0C7-D72C-6F19-A107-FF02EA584F34}"/>
              </a:ext>
            </a:extLst>
          </p:cNvPr>
          <p:cNvSpPr/>
          <p:nvPr/>
        </p:nvSpPr>
        <p:spPr>
          <a:xfrm>
            <a:off x="2711481" y="4359014"/>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869DDDC-3166-BC84-429A-D14C8A304BD8}"/>
              </a:ext>
            </a:extLst>
          </p:cNvPr>
          <p:cNvSpPr/>
          <p:nvPr/>
        </p:nvSpPr>
        <p:spPr>
          <a:xfrm>
            <a:off x="2404485" y="4361705"/>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1C8A01F4-2265-B0D4-EC0E-88CB6CE193B9}"/>
              </a:ext>
            </a:extLst>
          </p:cNvPr>
          <p:cNvSpPr/>
          <p:nvPr/>
        </p:nvSpPr>
        <p:spPr>
          <a:xfrm>
            <a:off x="1604425" y="1909925"/>
            <a:ext cx="209549" cy="247650"/>
          </a:xfrm>
          <a:prstGeom prst="ellipse">
            <a:avLst/>
          </a:prstGeom>
          <a:solidFill>
            <a:schemeClr val="bg1">
              <a:lumMod val="65000"/>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0A3D4DB-2D96-9B12-F099-C99888540AF9}"/>
              </a:ext>
            </a:extLst>
          </p:cNvPr>
          <p:cNvSpPr txBox="1"/>
          <p:nvPr/>
        </p:nvSpPr>
        <p:spPr>
          <a:xfrm>
            <a:off x="8115300" y="1542831"/>
            <a:ext cx="3143250" cy="2031325"/>
          </a:xfrm>
          <a:prstGeom prst="rect">
            <a:avLst/>
          </a:prstGeom>
          <a:noFill/>
        </p:spPr>
        <p:txBody>
          <a:bodyPr wrap="square" rtlCol="0">
            <a:spAutoFit/>
          </a:bodyPr>
          <a:lstStyle/>
          <a:p>
            <a:r>
              <a:rPr lang="en-US" dirty="0"/>
              <a:t>In </a:t>
            </a:r>
            <a:r>
              <a:rPr lang="en-US" u="sng" dirty="0"/>
              <a:t>square</a:t>
            </a:r>
            <a:r>
              <a:rPr lang="en-US" dirty="0"/>
              <a:t> 3, </a:t>
            </a:r>
            <a:r>
              <a:rPr lang="en-US" u="sng" dirty="0"/>
              <a:t>only 2</a:t>
            </a:r>
            <a:r>
              <a:rPr lang="en-US" dirty="0"/>
              <a:t> cells can be a 2.  Because they are on the </a:t>
            </a:r>
            <a:r>
              <a:rPr lang="en-US" u="sng" dirty="0"/>
              <a:t>same row </a:t>
            </a:r>
            <a:r>
              <a:rPr lang="en-US" dirty="0"/>
              <a:t>(and because one of them is going to definitely be a 2) we can eliminate 2 as a candidate from other cells on that row.</a:t>
            </a:r>
          </a:p>
        </p:txBody>
      </p:sp>
    </p:spTree>
    <p:extLst>
      <p:ext uri="{BB962C8B-B14F-4D97-AF65-F5344CB8AC3E}">
        <p14:creationId xmlns:p14="http://schemas.microsoft.com/office/powerpoint/2010/main" val="2028631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73BD7-A353-3ABC-62A0-55C5AF854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C2CF97-21B1-9327-6F10-A6CF5F34114F}"/>
              </a:ext>
            </a:extLst>
          </p:cNvPr>
          <p:cNvSpPr>
            <a:spLocks noGrp="1"/>
          </p:cNvSpPr>
          <p:nvPr>
            <p:ph type="title"/>
          </p:nvPr>
        </p:nvSpPr>
        <p:spPr>
          <a:xfrm>
            <a:off x="838200" y="69851"/>
            <a:ext cx="10515600" cy="530224"/>
          </a:xfrm>
        </p:spPr>
        <p:txBody>
          <a:bodyPr>
            <a:normAutofit fontScale="90000"/>
          </a:bodyPr>
          <a:lstStyle/>
          <a:p>
            <a:pPr algn="ctr"/>
            <a:r>
              <a:rPr lang="en-US" sz="5400" dirty="0"/>
              <a:t>Pruning Y Wings</a:t>
            </a:r>
          </a:p>
        </p:txBody>
      </p:sp>
      <p:pic>
        <p:nvPicPr>
          <p:cNvPr id="4" name="Picture 3">
            <a:extLst>
              <a:ext uri="{FF2B5EF4-FFF2-40B4-BE49-F238E27FC236}">
                <a16:creationId xmlns:a16="http://schemas.microsoft.com/office/drawing/2014/main" id="{072B5D3C-A557-2E48-E94E-CDFE1254C3AA}"/>
              </a:ext>
            </a:extLst>
          </p:cNvPr>
          <p:cNvPicPr>
            <a:picLocks noChangeAspect="1"/>
          </p:cNvPicPr>
          <p:nvPr/>
        </p:nvPicPr>
        <p:blipFill>
          <a:blip r:embed="rId2"/>
          <a:stretch>
            <a:fillRect/>
          </a:stretch>
        </p:blipFill>
        <p:spPr>
          <a:xfrm>
            <a:off x="352425" y="671512"/>
            <a:ext cx="6819900" cy="4333875"/>
          </a:xfrm>
          <a:prstGeom prst="rect">
            <a:avLst/>
          </a:prstGeom>
          <a:ln>
            <a:solidFill>
              <a:schemeClr val="tx1"/>
            </a:solidFill>
          </a:ln>
        </p:spPr>
      </p:pic>
      <p:sp>
        <p:nvSpPr>
          <p:cNvPr id="15" name="Oval 14">
            <a:extLst>
              <a:ext uri="{FF2B5EF4-FFF2-40B4-BE49-F238E27FC236}">
                <a16:creationId xmlns:a16="http://schemas.microsoft.com/office/drawing/2014/main" id="{0A04A60F-738E-752A-C991-89191CB35D7F}"/>
              </a:ext>
            </a:extLst>
          </p:cNvPr>
          <p:cNvSpPr/>
          <p:nvPr/>
        </p:nvSpPr>
        <p:spPr>
          <a:xfrm>
            <a:off x="1436457" y="4095750"/>
            <a:ext cx="401868" cy="3238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88D806EE-A26B-86B4-22E6-A2EAC041A1DF}"/>
              </a:ext>
            </a:extLst>
          </p:cNvPr>
          <p:cNvPicPr>
            <a:picLocks noChangeAspect="1"/>
          </p:cNvPicPr>
          <p:nvPr/>
        </p:nvPicPr>
        <p:blipFill>
          <a:blip r:embed="rId3"/>
          <a:stretch>
            <a:fillRect/>
          </a:stretch>
        </p:blipFill>
        <p:spPr>
          <a:xfrm>
            <a:off x="1436458" y="923925"/>
            <a:ext cx="401868" cy="466725"/>
          </a:xfrm>
          <a:prstGeom prst="rect">
            <a:avLst/>
          </a:prstGeom>
        </p:spPr>
      </p:pic>
      <p:pic>
        <p:nvPicPr>
          <p:cNvPr id="17" name="Picture 16">
            <a:extLst>
              <a:ext uri="{FF2B5EF4-FFF2-40B4-BE49-F238E27FC236}">
                <a16:creationId xmlns:a16="http://schemas.microsoft.com/office/drawing/2014/main" id="{FEDDAF61-12CB-54A6-70D4-970BD48D3A85}"/>
              </a:ext>
            </a:extLst>
          </p:cNvPr>
          <p:cNvPicPr>
            <a:picLocks noChangeAspect="1"/>
          </p:cNvPicPr>
          <p:nvPr/>
        </p:nvPicPr>
        <p:blipFill>
          <a:blip r:embed="rId3"/>
          <a:stretch>
            <a:fillRect/>
          </a:stretch>
        </p:blipFill>
        <p:spPr>
          <a:xfrm>
            <a:off x="2055583" y="4419600"/>
            <a:ext cx="401868" cy="466725"/>
          </a:xfrm>
          <a:prstGeom prst="rect">
            <a:avLst/>
          </a:prstGeom>
        </p:spPr>
      </p:pic>
      <p:pic>
        <p:nvPicPr>
          <p:cNvPr id="19" name="Picture 18">
            <a:extLst>
              <a:ext uri="{FF2B5EF4-FFF2-40B4-BE49-F238E27FC236}">
                <a16:creationId xmlns:a16="http://schemas.microsoft.com/office/drawing/2014/main" id="{568CAEBD-53AA-E17D-5A5D-7CCD25266AD7}"/>
              </a:ext>
            </a:extLst>
          </p:cNvPr>
          <p:cNvPicPr>
            <a:picLocks noChangeAspect="1"/>
          </p:cNvPicPr>
          <p:nvPr/>
        </p:nvPicPr>
        <p:blipFill>
          <a:blip r:embed="rId4"/>
          <a:stretch>
            <a:fillRect/>
          </a:stretch>
        </p:blipFill>
        <p:spPr>
          <a:xfrm>
            <a:off x="7477124" y="671512"/>
            <a:ext cx="2362200" cy="2286000"/>
          </a:xfrm>
          <a:prstGeom prst="rect">
            <a:avLst/>
          </a:prstGeom>
          <a:ln>
            <a:solidFill>
              <a:schemeClr val="accent1">
                <a:shade val="15000"/>
              </a:schemeClr>
            </a:solidFill>
          </a:ln>
        </p:spPr>
      </p:pic>
      <p:sp>
        <p:nvSpPr>
          <p:cNvPr id="20" name="Oval 19">
            <a:extLst>
              <a:ext uri="{FF2B5EF4-FFF2-40B4-BE49-F238E27FC236}">
                <a16:creationId xmlns:a16="http://schemas.microsoft.com/office/drawing/2014/main" id="{0CE8EE85-E62E-44D0-D98A-B22DE991AD33}"/>
              </a:ext>
            </a:extLst>
          </p:cNvPr>
          <p:cNvSpPr/>
          <p:nvPr/>
        </p:nvSpPr>
        <p:spPr>
          <a:xfrm>
            <a:off x="2199367" y="1138237"/>
            <a:ext cx="315233" cy="233363"/>
          </a:xfrm>
          <a:prstGeom prst="ellipse">
            <a:avLst/>
          </a:prstGeom>
          <a:solidFill>
            <a:schemeClr val="bg1">
              <a:lumMod val="75000"/>
              <a:alpha val="2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6769CB0-BBB8-C48D-152E-A554D2D4D41F}"/>
              </a:ext>
            </a:extLst>
          </p:cNvPr>
          <p:cNvSpPr txBox="1"/>
          <p:nvPr/>
        </p:nvSpPr>
        <p:spPr>
          <a:xfrm>
            <a:off x="7189558" y="3000375"/>
            <a:ext cx="4869091" cy="3539430"/>
          </a:xfrm>
          <a:prstGeom prst="rect">
            <a:avLst/>
          </a:prstGeom>
          <a:noFill/>
        </p:spPr>
        <p:txBody>
          <a:bodyPr wrap="square" rtlCol="0">
            <a:spAutoFit/>
          </a:bodyPr>
          <a:lstStyle/>
          <a:p>
            <a:r>
              <a:rPr lang="en-US" sz="1600" dirty="0"/>
              <a:t>Find 3 cells each of which has exactly 2 values and for which those values are of the form [ (X,Y), (X,Z), (Y,Z) ].</a:t>
            </a:r>
          </a:p>
          <a:p>
            <a:endParaRPr lang="en-US" sz="1600" dirty="0"/>
          </a:p>
          <a:p>
            <a:r>
              <a:rPr lang="en-US" sz="1600" dirty="0"/>
              <a:t>The cells must be arranged such that one of the cells can “see” both or the other 2 but those other 2 cannot “see” each other. The first cell is called the “pivot” and the other two are called “wings”.  Drawing lines from the pivot to each wing forms a “Y”.</a:t>
            </a:r>
          </a:p>
          <a:p>
            <a:endParaRPr lang="en-US" sz="1600" dirty="0"/>
          </a:p>
          <a:p>
            <a:r>
              <a:rPr lang="en-US" sz="1600" dirty="0"/>
              <a:t>The intersection of the cells seen by each of the two wings is called “the intersection”.</a:t>
            </a:r>
          </a:p>
          <a:p>
            <a:endParaRPr lang="en-US" sz="1600" dirty="0"/>
          </a:p>
          <a:p>
            <a:r>
              <a:rPr lang="en-US" sz="1600" dirty="0"/>
              <a:t>The value (there will only be one) that’s shared between the wings can be eliminated from “the intersection”.</a:t>
            </a:r>
          </a:p>
        </p:txBody>
      </p:sp>
      <p:cxnSp>
        <p:nvCxnSpPr>
          <p:cNvPr id="6" name="Straight Arrow Connector 5">
            <a:extLst>
              <a:ext uri="{FF2B5EF4-FFF2-40B4-BE49-F238E27FC236}">
                <a16:creationId xmlns:a16="http://schemas.microsoft.com/office/drawing/2014/main" id="{1DFEAD2A-090C-633B-9552-19C248F24BEF}"/>
              </a:ext>
            </a:extLst>
          </p:cNvPr>
          <p:cNvCxnSpPr/>
          <p:nvPr/>
        </p:nvCxnSpPr>
        <p:spPr>
          <a:xfrm flipV="1">
            <a:off x="8477250" y="1228725"/>
            <a:ext cx="0" cy="117157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895966-19EA-D9A7-DCEA-295BE286A15E}"/>
              </a:ext>
            </a:extLst>
          </p:cNvPr>
          <p:cNvCxnSpPr/>
          <p:nvPr/>
        </p:nvCxnSpPr>
        <p:spPr>
          <a:xfrm>
            <a:off x="8572500" y="2495550"/>
            <a:ext cx="200025" cy="20002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4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6FD6F-9226-3B3C-EFA4-1646C6B7881E}"/>
            </a:ext>
          </a:extLst>
        </p:cNvPr>
        <p:cNvGrpSpPr/>
        <p:nvPr/>
      </p:nvGrpSpPr>
      <p:grpSpPr>
        <a:xfrm>
          <a:off x="0" y="0"/>
          <a:ext cx="0" cy="0"/>
          <a:chOff x="0" y="0"/>
          <a:chExt cx="0" cy="0"/>
        </a:xfrm>
      </p:grpSpPr>
      <p:pic>
        <p:nvPicPr>
          <p:cNvPr id="18" name="Picture 17">
            <a:extLst>
              <a:ext uri="{FF2B5EF4-FFF2-40B4-BE49-F238E27FC236}">
                <a16:creationId xmlns:a16="http://schemas.microsoft.com/office/drawing/2014/main" id="{958D989F-82C1-0BA1-C980-A4B2AE5C594D}"/>
              </a:ext>
            </a:extLst>
          </p:cNvPr>
          <p:cNvPicPr>
            <a:picLocks noChangeAspect="1"/>
          </p:cNvPicPr>
          <p:nvPr/>
        </p:nvPicPr>
        <p:blipFill>
          <a:blip r:embed="rId2"/>
          <a:stretch>
            <a:fillRect/>
          </a:stretch>
        </p:blipFill>
        <p:spPr>
          <a:xfrm>
            <a:off x="311635" y="738092"/>
            <a:ext cx="6315075" cy="4410075"/>
          </a:xfrm>
          <a:prstGeom prst="rect">
            <a:avLst/>
          </a:prstGeom>
          <a:ln w="12700">
            <a:solidFill>
              <a:schemeClr val="tx1"/>
            </a:solidFill>
          </a:ln>
        </p:spPr>
      </p:pic>
      <p:sp>
        <p:nvSpPr>
          <p:cNvPr id="2" name="Title 1">
            <a:extLst>
              <a:ext uri="{FF2B5EF4-FFF2-40B4-BE49-F238E27FC236}">
                <a16:creationId xmlns:a16="http://schemas.microsoft.com/office/drawing/2014/main" id="{67A9802E-487F-4C95-B8B1-8E1B255CC859}"/>
              </a:ext>
            </a:extLst>
          </p:cNvPr>
          <p:cNvSpPr>
            <a:spLocks noGrp="1"/>
          </p:cNvSpPr>
          <p:nvPr>
            <p:ph type="title"/>
          </p:nvPr>
        </p:nvSpPr>
        <p:spPr>
          <a:xfrm>
            <a:off x="838200" y="69851"/>
            <a:ext cx="10515600" cy="530224"/>
          </a:xfrm>
        </p:spPr>
        <p:txBody>
          <a:bodyPr>
            <a:normAutofit fontScale="90000"/>
          </a:bodyPr>
          <a:lstStyle/>
          <a:p>
            <a:pPr algn="ctr"/>
            <a:r>
              <a:rPr lang="en-US" sz="5400" dirty="0"/>
              <a:t>Guessing</a:t>
            </a:r>
          </a:p>
        </p:txBody>
      </p:sp>
      <p:pic>
        <p:nvPicPr>
          <p:cNvPr id="10" name="Picture 9">
            <a:extLst>
              <a:ext uri="{FF2B5EF4-FFF2-40B4-BE49-F238E27FC236}">
                <a16:creationId xmlns:a16="http://schemas.microsoft.com/office/drawing/2014/main" id="{267D2F41-FAB0-D6E2-2EF7-11CC1D1BB576}"/>
              </a:ext>
            </a:extLst>
          </p:cNvPr>
          <p:cNvPicPr>
            <a:picLocks noChangeAspect="1"/>
          </p:cNvPicPr>
          <p:nvPr/>
        </p:nvPicPr>
        <p:blipFill>
          <a:blip r:embed="rId3"/>
          <a:stretch>
            <a:fillRect/>
          </a:stretch>
        </p:blipFill>
        <p:spPr>
          <a:xfrm>
            <a:off x="7415126" y="767483"/>
            <a:ext cx="2914650" cy="3209925"/>
          </a:xfrm>
          <a:prstGeom prst="rect">
            <a:avLst/>
          </a:prstGeom>
          <a:ln w="12700">
            <a:solidFill>
              <a:schemeClr val="tx1"/>
            </a:solidFill>
          </a:ln>
        </p:spPr>
      </p:pic>
      <p:sp>
        <p:nvSpPr>
          <p:cNvPr id="11" name="Oval 10">
            <a:extLst>
              <a:ext uri="{FF2B5EF4-FFF2-40B4-BE49-F238E27FC236}">
                <a16:creationId xmlns:a16="http://schemas.microsoft.com/office/drawing/2014/main" id="{6C45A75A-AD79-3D19-4560-89C8201F35B5}"/>
              </a:ext>
            </a:extLst>
          </p:cNvPr>
          <p:cNvSpPr/>
          <p:nvPr/>
        </p:nvSpPr>
        <p:spPr>
          <a:xfrm>
            <a:off x="2034974" y="1040114"/>
            <a:ext cx="401868" cy="444124"/>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EB48625-EFD8-20D2-FE76-CAFC1E324B9C}"/>
              </a:ext>
            </a:extLst>
          </p:cNvPr>
          <p:cNvSpPr/>
          <p:nvPr/>
        </p:nvSpPr>
        <p:spPr>
          <a:xfrm>
            <a:off x="1048530" y="1416717"/>
            <a:ext cx="401868" cy="444124"/>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E72BACD4-CB3F-A96E-4AF8-5855B47016E7}"/>
              </a:ext>
            </a:extLst>
          </p:cNvPr>
          <p:cNvSpPr/>
          <p:nvPr/>
        </p:nvSpPr>
        <p:spPr>
          <a:xfrm>
            <a:off x="2399261" y="1794905"/>
            <a:ext cx="401868" cy="444124"/>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31AC4939-CB01-0A9A-0AA9-1083AD645008}"/>
              </a:ext>
            </a:extLst>
          </p:cNvPr>
          <p:cNvSpPr txBox="1"/>
          <p:nvPr/>
        </p:nvSpPr>
        <p:spPr>
          <a:xfrm>
            <a:off x="7377802" y="4124123"/>
            <a:ext cx="3007168" cy="923330"/>
          </a:xfrm>
          <a:prstGeom prst="rect">
            <a:avLst/>
          </a:prstGeom>
          <a:ln w="12700">
            <a:solidFill>
              <a:schemeClr val="tx1"/>
            </a:solidFill>
          </a:ln>
        </p:spPr>
        <p:txBody>
          <a:bodyPr wrap="square" rtlCol="0">
            <a:spAutoFit/>
          </a:bodyPr>
          <a:lstStyle/>
          <a:p>
            <a:r>
              <a:rPr lang="en-US" dirty="0"/>
              <a:t>Find three cells all in different rows, cols and squares but all in the same “row of squares”.</a:t>
            </a:r>
          </a:p>
        </p:txBody>
      </p:sp>
    </p:spTree>
    <p:extLst>
      <p:ext uri="{BB962C8B-B14F-4D97-AF65-F5344CB8AC3E}">
        <p14:creationId xmlns:p14="http://schemas.microsoft.com/office/powerpoint/2010/main" val="136148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84C5-D03B-B1A9-28AB-D8611C9BE964}"/>
              </a:ext>
            </a:extLst>
          </p:cNvPr>
          <p:cNvSpPr>
            <a:spLocks noGrp="1"/>
          </p:cNvSpPr>
          <p:nvPr>
            <p:ph type="title"/>
          </p:nvPr>
        </p:nvSpPr>
        <p:spPr>
          <a:xfrm>
            <a:off x="671804" y="94527"/>
            <a:ext cx="10681996" cy="633262"/>
          </a:xfrm>
        </p:spPr>
        <p:txBody>
          <a:bodyPr>
            <a:noAutofit/>
          </a:bodyPr>
          <a:lstStyle/>
          <a:p>
            <a:pPr algn="ctr"/>
            <a:r>
              <a:rPr lang="en-US" sz="5400" dirty="0"/>
              <a:t>Create First Order Candidate List</a:t>
            </a:r>
          </a:p>
        </p:txBody>
      </p:sp>
      <p:pic>
        <p:nvPicPr>
          <p:cNvPr id="6" name="Picture 5">
            <a:extLst>
              <a:ext uri="{FF2B5EF4-FFF2-40B4-BE49-F238E27FC236}">
                <a16:creationId xmlns:a16="http://schemas.microsoft.com/office/drawing/2014/main" id="{00153FAC-2769-6E1C-7B49-FBBF0A03B444}"/>
              </a:ext>
            </a:extLst>
          </p:cNvPr>
          <p:cNvPicPr>
            <a:picLocks noChangeAspect="1"/>
          </p:cNvPicPr>
          <p:nvPr/>
        </p:nvPicPr>
        <p:blipFill>
          <a:blip r:embed="rId2"/>
          <a:stretch>
            <a:fillRect/>
          </a:stretch>
        </p:blipFill>
        <p:spPr>
          <a:xfrm>
            <a:off x="671804" y="999055"/>
            <a:ext cx="7515225" cy="5419725"/>
          </a:xfrm>
          <a:prstGeom prst="rect">
            <a:avLst/>
          </a:prstGeom>
          <a:ln w="15875">
            <a:solidFill>
              <a:schemeClr val="tx1"/>
            </a:solidFill>
          </a:ln>
        </p:spPr>
      </p:pic>
      <p:sp>
        <p:nvSpPr>
          <p:cNvPr id="7" name="Oval 6">
            <a:extLst>
              <a:ext uri="{FF2B5EF4-FFF2-40B4-BE49-F238E27FC236}">
                <a16:creationId xmlns:a16="http://schemas.microsoft.com/office/drawing/2014/main" id="{3D8F64BD-AAC5-279A-10C8-6B34CB334B2C}"/>
              </a:ext>
            </a:extLst>
          </p:cNvPr>
          <p:cNvSpPr/>
          <p:nvPr/>
        </p:nvSpPr>
        <p:spPr>
          <a:xfrm>
            <a:off x="5309118" y="5309118"/>
            <a:ext cx="326572" cy="401217"/>
          </a:xfrm>
          <a:prstGeom prst="ellipse">
            <a:avLst/>
          </a:prstGeom>
          <a:solidFill>
            <a:schemeClr val="accent1">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A72B7EC-CF0D-609E-B78D-5B93F13FA65B}"/>
              </a:ext>
            </a:extLst>
          </p:cNvPr>
          <p:cNvSpPr/>
          <p:nvPr/>
        </p:nvSpPr>
        <p:spPr>
          <a:xfrm>
            <a:off x="1504755" y="5309118"/>
            <a:ext cx="326572" cy="401217"/>
          </a:xfrm>
          <a:prstGeom prst="ellipse">
            <a:avLst/>
          </a:prstGeom>
          <a:solidFill>
            <a:schemeClr val="accent1">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3F405D5-5087-552C-3BFE-B9A86385A538}"/>
              </a:ext>
            </a:extLst>
          </p:cNvPr>
          <p:cNvSpPr txBox="1"/>
          <p:nvPr/>
        </p:nvSpPr>
        <p:spPr>
          <a:xfrm>
            <a:off x="8378890" y="999055"/>
            <a:ext cx="3536302" cy="3693319"/>
          </a:xfrm>
          <a:prstGeom prst="rect">
            <a:avLst/>
          </a:prstGeom>
          <a:noFill/>
          <a:ln w="15875">
            <a:solidFill>
              <a:schemeClr val="tx1"/>
            </a:solidFill>
          </a:ln>
        </p:spPr>
        <p:txBody>
          <a:bodyPr wrap="square" rtlCol="0">
            <a:spAutoFit/>
          </a:bodyPr>
          <a:lstStyle/>
          <a:p>
            <a:r>
              <a:rPr lang="en-US" dirty="0"/>
              <a:t>Finding the “first order” candidates for cell (7,2):</a:t>
            </a:r>
          </a:p>
          <a:p>
            <a:endParaRPr lang="en-US" dirty="0"/>
          </a:p>
          <a:p>
            <a:r>
              <a:rPr lang="en-US" dirty="0"/>
              <a:t>In the PUZZLE:</a:t>
            </a:r>
          </a:p>
          <a:p>
            <a:r>
              <a:rPr lang="en-US" dirty="0"/>
              <a:t>Row 7 already has: 3,6,8,9</a:t>
            </a:r>
          </a:p>
          <a:p>
            <a:r>
              <a:rPr lang="en-US" dirty="0"/>
              <a:t>Col 2 already has: 1,5,9</a:t>
            </a:r>
          </a:p>
          <a:p>
            <a:r>
              <a:rPr lang="en-US" dirty="0" err="1"/>
              <a:t>Sqr</a:t>
            </a:r>
            <a:r>
              <a:rPr lang="en-US" dirty="0"/>
              <a:t> 6 already has: 1,5,6,9</a:t>
            </a:r>
          </a:p>
          <a:p>
            <a:endParaRPr lang="en-US" dirty="0"/>
          </a:p>
          <a:p>
            <a:r>
              <a:rPr lang="en-US" dirty="0"/>
              <a:t>Union of row 7, col 2, </a:t>
            </a:r>
            <a:r>
              <a:rPr lang="en-US" dirty="0" err="1"/>
              <a:t>sqr</a:t>
            </a:r>
            <a:r>
              <a:rPr lang="en-US" dirty="0"/>
              <a:t> 6:</a:t>
            </a:r>
          </a:p>
          <a:p>
            <a:r>
              <a:rPr lang="en-US" dirty="0"/>
              <a:t>1,   ,3,   ,5,6,   ,8,9</a:t>
            </a:r>
          </a:p>
          <a:p>
            <a:endParaRPr lang="en-US" dirty="0"/>
          </a:p>
          <a:p>
            <a:r>
              <a:rPr lang="en-US" dirty="0"/>
              <a:t>So, what’s left for CANIDATES is:</a:t>
            </a:r>
          </a:p>
          <a:p>
            <a:r>
              <a:rPr lang="en-US" dirty="0"/>
              <a:t>2,4,7</a:t>
            </a:r>
          </a:p>
        </p:txBody>
      </p:sp>
      <p:sp>
        <p:nvSpPr>
          <p:cNvPr id="3" name="Rectangle: Rounded Corners 2">
            <a:extLst>
              <a:ext uri="{FF2B5EF4-FFF2-40B4-BE49-F238E27FC236}">
                <a16:creationId xmlns:a16="http://schemas.microsoft.com/office/drawing/2014/main" id="{7459935D-F32D-1D4D-7549-8872DA746365}"/>
              </a:ext>
            </a:extLst>
          </p:cNvPr>
          <p:cNvSpPr/>
          <p:nvPr/>
        </p:nvSpPr>
        <p:spPr>
          <a:xfrm>
            <a:off x="1978429" y="5309118"/>
            <a:ext cx="1745673" cy="401217"/>
          </a:xfrm>
          <a:prstGeom prst="roundRect">
            <a:avLst/>
          </a:prstGeom>
          <a:solidFill>
            <a:schemeClr val="accent2">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661F726-884B-54D3-EEBB-6FFA790B584E}"/>
              </a:ext>
            </a:extLst>
          </p:cNvPr>
          <p:cNvSpPr/>
          <p:nvPr/>
        </p:nvSpPr>
        <p:spPr>
          <a:xfrm>
            <a:off x="913731" y="5309118"/>
            <a:ext cx="523183" cy="401217"/>
          </a:xfrm>
          <a:prstGeom prst="roundRect">
            <a:avLst/>
          </a:prstGeom>
          <a:solidFill>
            <a:schemeClr val="accent2">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3BC389CC-1DE0-1B1C-33D9-4FFFFCD70DCC}"/>
              </a:ext>
            </a:extLst>
          </p:cNvPr>
          <p:cNvSpPr/>
          <p:nvPr/>
        </p:nvSpPr>
        <p:spPr>
          <a:xfrm>
            <a:off x="1504756" y="1803917"/>
            <a:ext cx="249400" cy="3421226"/>
          </a:xfrm>
          <a:prstGeom prst="roundRect">
            <a:avLst/>
          </a:prstGeom>
          <a:solidFill>
            <a:schemeClr val="accent4">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27F2D51-35A1-96BF-E38A-388797F554B6}"/>
              </a:ext>
            </a:extLst>
          </p:cNvPr>
          <p:cNvSpPr/>
          <p:nvPr/>
        </p:nvSpPr>
        <p:spPr>
          <a:xfrm>
            <a:off x="1504756" y="5780992"/>
            <a:ext cx="249400" cy="401218"/>
          </a:xfrm>
          <a:prstGeom prst="roundRect">
            <a:avLst/>
          </a:prstGeom>
          <a:solidFill>
            <a:schemeClr val="accent4">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1D7C3017-85C4-A8E0-BCF0-0E968D42657A}"/>
                  </a:ext>
                </a:extLst>
              </p14:cNvPr>
              <p14:cNvContentPartPr/>
              <p14:nvPr/>
            </p14:nvContentPartPr>
            <p14:xfrm>
              <a:off x="894030" y="4812500"/>
              <a:ext cx="917640" cy="1366200"/>
            </p14:xfrm>
          </p:contentPart>
        </mc:Choice>
        <mc:Fallback>
          <p:pic>
            <p:nvPicPr>
              <p:cNvPr id="11" name="Ink 10">
                <a:extLst>
                  <a:ext uri="{FF2B5EF4-FFF2-40B4-BE49-F238E27FC236}">
                    <a16:creationId xmlns:a16="http://schemas.microsoft.com/office/drawing/2014/main" id="{1D7C3017-85C4-A8E0-BCF0-0E968D42657A}"/>
                  </a:ext>
                </a:extLst>
              </p:cNvPr>
              <p:cNvPicPr/>
              <p:nvPr/>
            </p:nvPicPr>
            <p:blipFill>
              <a:blip r:embed="rId4"/>
              <a:stretch>
                <a:fillRect/>
              </a:stretch>
            </p:blipFill>
            <p:spPr>
              <a:xfrm>
                <a:off x="887910" y="4806380"/>
                <a:ext cx="929880" cy="1378440"/>
              </a:xfrm>
              <a:prstGeom prst="rect">
                <a:avLst/>
              </a:prstGeom>
            </p:spPr>
          </p:pic>
        </mc:Fallback>
      </mc:AlternateContent>
    </p:spTree>
    <p:extLst>
      <p:ext uri="{BB962C8B-B14F-4D97-AF65-F5344CB8AC3E}">
        <p14:creationId xmlns:p14="http://schemas.microsoft.com/office/powerpoint/2010/main" val="49395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84C5-D03B-B1A9-28AB-D8611C9BE964}"/>
              </a:ext>
            </a:extLst>
          </p:cNvPr>
          <p:cNvSpPr>
            <a:spLocks noGrp="1"/>
          </p:cNvSpPr>
          <p:nvPr>
            <p:ph type="title"/>
          </p:nvPr>
        </p:nvSpPr>
        <p:spPr>
          <a:xfrm>
            <a:off x="671804" y="94527"/>
            <a:ext cx="10681996" cy="633262"/>
          </a:xfrm>
        </p:spPr>
        <p:txBody>
          <a:bodyPr>
            <a:noAutofit/>
          </a:bodyPr>
          <a:lstStyle/>
          <a:p>
            <a:pPr algn="ctr"/>
            <a:r>
              <a:rPr lang="en-US" sz="5400" dirty="0"/>
              <a:t>A Word About Lists in Python</a:t>
            </a:r>
          </a:p>
        </p:txBody>
      </p:sp>
      <p:pic>
        <p:nvPicPr>
          <p:cNvPr id="13" name="Picture 12">
            <a:extLst>
              <a:ext uri="{FF2B5EF4-FFF2-40B4-BE49-F238E27FC236}">
                <a16:creationId xmlns:a16="http://schemas.microsoft.com/office/drawing/2014/main" id="{CFD279CD-122C-1C7B-C2CE-B49BEC88DD47}"/>
              </a:ext>
            </a:extLst>
          </p:cNvPr>
          <p:cNvPicPr>
            <a:picLocks noChangeAspect="1"/>
          </p:cNvPicPr>
          <p:nvPr/>
        </p:nvPicPr>
        <p:blipFill>
          <a:blip r:embed="rId2"/>
          <a:stretch>
            <a:fillRect/>
          </a:stretch>
        </p:blipFill>
        <p:spPr>
          <a:xfrm>
            <a:off x="1672370" y="774444"/>
            <a:ext cx="3713060" cy="5840962"/>
          </a:xfrm>
          <a:prstGeom prst="rect">
            <a:avLst/>
          </a:prstGeom>
        </p:spPr>
      </p:pic>
      <p:pic>
        <p:nvPicPr>
          <p:cNvPr id="15" name="Picture 14">
            <a:extLst>
              <a:ext uri="{FF2B5EF4-FFF2-40B4-BE49-F238E27FC236}">
                <a16:creationId xmlns:a16="http://schemas.microsoft.com/office/drawing/2014/main" id="{60CE72A4-D551-3C5C-1D8A-24C3384BB4B6}"/>
              </a:ext>
            </a:extLst>
          </p:cNvPr>
          <p:cNvPicPr>
            <a:picLocks noChangeAspect="1"/>
          </p:cNvPicPr>
          <p:nvPr/>
        </p:nvPicPr>
        <p:blipFill>
          <a:blip r:embed="rId3"/>
          <a:stretch>
            <a:fillRect/>
          </a:stretch>
        </p:blipFill>
        <p:spPr>
          <a:xfrm>
            <a:off x="5705475" y="1850960"/>
            <a:ext cx="5648325" cy="2857500"/>
          </a:xfrm>
          <a:prstGeom prst="rect">
            <a:avLst/>
          </a:prstGeom>
          <a:ln w="25400">
            <a:solidFill>
              <a:schemeClr val="tx1"/>
            </a:solidFill>
          </a:ln>
        </p:spPr>
      </p:pic>
    </p:spTree>
    <p:extLst>
      <p:ext uri="{BB962C8B-B14F-4D97-AF65-F5344CB8AC3E}">
        <p14:creationId xmlns:p14="http://schemas.microsoft.com/office/powerpoint/2010/main" val="45699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84C5-D03B-B1A9-28AB-D8611C9BE964}"/>
              </a:ext>
            </a:extLst>
          </p:cNvPr>
          <p:cNvSpPr>
            <a:spLocks noGrp="1"/>
          </p:cNvSpPr>
          <p:nvPr>
            <p:ph type="title"/>
          </p:nvPr>
        </p:nvSpPr>
        <p:spPr>
          <a:xfrm>
            <a:off x="671804" y="94527"/>
            <a:ext cx="10681996" cy="633262"/>
          </a:xfrm>
        </p:spPr>
        <p:txBody>
          <a:bodyPr>
            <a:noAutofit/>
          </a:bodyPr>
          <a:lstStyle/>
          <a:p>
            <a:pPr algn="ctr"/>
            <a:r>
              <a:rPr lang="en-US" sz="5400" dirty="0"/>
              <a:t>Fill Cells With Only One Candidate</a:t>
            </a:r>
          </a:p>
        </p:txBody>
      </p:sp>
      <p:pic>
        <p:nvPicPr>
          <p:cNvPr id="12" name="Picture 11">
            <a:extLst>
              <a:ext uri="{FF2B5EF4-FFF2-40B4-BE49-F238E27FC236}">
                <a16:creationId xmlns:a16="http://schemas.microsoft.com/office/drawing/2014/main" id="{AA5269F2-BB73-6E09-86E1-2345E6485622}"/>
              </a:ext>
            </a:extLst>
          </p:cNvPr>
          <p:cNvPicPr>
            <a:picLocks noChangeAspect="1"/>
          </p:cNvPicPr>
          <p:nvPr/>
        </p:nvPicPr>
        <p:blipFill>
          <a:blip r:embed="rId2"/>
          <a:stretch>
            <a:fillRect/>
          </a:stretch>
        </p:blipFill>
        <p:spPr>
          <a:xfrm>
            <a:off x="3890865" y="747138"/>
            <a:ext cx="4562572" cy="5954387"/>
          </a:xfrm>
          <a:prstGeom prst="rect">
            <a:avLst/>
          </a:prstGeom>
          <a:ln>
            <a:solidFill>
              <a:schemeClr val="tx1"/>
            </a:solidFill>
          </a:ln>
        </p:spPr>
      </p:pic>
      <p:sp>
        <p:nvSpPr>
          <p:cNvPr id="13" name="Oval 12">
            <a:extLst>
              <a:ext uri="{FF2B5EF4-FFF2-40B4-BE49-F238E27FC236}">
                <a16:creationId xmlns:a16="http://schemas.microsoft.com/office/drawing/2014/main" id="{465A7470-9711-C58D-0C3F-B1D54FE0169C}"/>
              </a:ext>
            </a:extLst>
          </p:cNvPr>
          <p:cNvSpPr/>
          <p:nvPr/>
        </p:nvSpPr>
        <p:spPr>
          <a:xfrm>
            <a:off x="6251511" y="2014726"/>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F558B49C-26FC-72F4-933F-5F49154232D2}"/>
              </a:ext>
            </a:extLst>
          </p:cNvPr>
          <p:cNvSpPr/>
          <p:nvPr/>
        </p:nvSpPr>
        <p:spPr>
          <a:xfrm>
            <a:off x="4631095" y="4042579"/>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C5CE3BC-301E-E863-5908-3E7BD1F088FC}"/>
              </a:ext>
            </a:extLst>
          </p:cNvPr>
          <p:cNvSpPr/>
          <p:nvPr/>
        </p:nvSpPr>
        <p:spPr>
          <a:xfrm>
            <a:off x="4998099" y="5454611"/>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470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D9C9-7985-CAF3-4277-EB6263054661}"/>
              </a:ext>
            </a:extLst>
          </p:cNvPr>
          <p:cNvSpPr>
            <a:spLocks noGrp="1"/>
          </p:cNvSpPr>
          <p:nvPr>
            <p:ph type="title"/>
          </p:nvPr>
        </p:nvSpPr>
        <p:spPr>
          <a:xfrm>
            <a:off x="534955" y="132083"/>
            <a:ext cx="11122090" cy="651923"/>
          </a:xfrm>
        </p:spPr>
        <p:txBody>
          <a:bodyPr>
            <a:noAutofit/>
          </a:bodyPr>
          <a:lstStyle/>
          <a:p>
            <a:pPr algn="ctr"/>
            <a:r>
              <a:rPr lang="en-US" sz="5400" dirty="0"/>
              <a:t>Fill Cells Via (Row) Histogram Analysis</a:t>
            </a:r>
          </a:p>
        </p:txBody>
      </p:sp>
      <p:pic>
        <p:nvPicPr>
          <p:cNvPr id="4" name="Picture 3">
            <a:extLst>
              <a:ext uri="{FF2B5EF4-FFF2-40B4-BE49-F238E27FC236}">
                <a16:creationId xmlns:a16="http://schemas.microsoft.com/office/drawing/2014/main" id="{D52A3C0E-2E95-3EDF-D1CD-94B028230CAE}"/>
              </a:ext>
            </a:extLst>
          </p:cNvPr>
          <p:cNvPicPr>
            <a:picLocks noChangeAspect="1"/>
          </p:cNvPicPr>
          <p:nvPr/>
        </p:nvPicPr>
        <p:blipFill>
          <a:blip r:embed="rId2"/>
          <a:stretch>
            <a:fillRect/>
          </a:stretch>
        </p:blipFill>
        <p:spPr>
          <a:xfrm>
            <a:off x="400050" y="804862"/>
            <a:ext cx="7334250" cy="5895975"/>
          </a:xfrm>
          <a:prstGeom prst="rect">
            <a:avLst/>
          </a:prstGeom>
          <a:solidFill>
            <a:schemeClr val="tx1"/>
          </a:solidFill>
          <a:ln>
            <a:solidFill>
              <a:schemeClr val="tx1"/>
            </a:solidFill>
          </a:ln>
        </p:spPr>
      </p:pic>
      <p:sp>
        <p:nvSpPr>
          <p:cNvPr id="6" name="Oval 5">
            <a:extLst>
              <a:ext uri="{FF2B5EF4-FFF2-40B4-BE49-F238E27FC236}">
                <a16:creationId xmlns:a16="http://schemas.microsoft.com/office/drawing/2014/main" id="{8F9F1EF6-87C1-A6DA-B0AC-18AD026B42C1}"/>
              </a:ext>
            </a:extLst>
          </p:cNvPr>
          <p:cNvSpPr/>
          <p:nvPr/>
        </p:nvSpPr>
        <p:spPr>
          <a:xfrm>
            <a:off x="5883534" y="193075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A4E63A3-223D-14B2-06E6-2B7B372961D3}"/>
              </a:ext>
            </a:extLst>
          </p:cNvPr>
          <p:cNvSpPr/>
          <p:nvPr/>
        </p:nvSpPr>
        <p:spPr>
          <a:xfrm>
            <a:off x="5289485" y="5348866"/>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DE7B8913-CE51-1880-0C57-384A8498F615}"/>
              </a:ext>
            </a:extLst>
          </p:cNvPr>
          <p:cNvSpPr/>
          <p:nvPr/>
        </p:nvSpPr>
        <p:spPr>
          <a:xfrm>
            <a:off x="5892865" y="596882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2CC324A1-9AEA-123D-8C3E-14EFFDB1224A}"/>
              </a:ext>
            </a:extLst>
          </p:cNvPr>
          <p:cNvSpPr/>
          <p:nvPr/>
        </p:nvSpPr>
        <p:spPr>
          <a:xfrm>
            <a:off x="2536954" y="1930751"/>
            <a:ext cx="407437" cy="485878"/>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CD939AC-856F-7A16-4D4A-43CDC6CA3513}"/>
              </a:ext>
            </a:extLst>
          </p:cNvPr>
          <p:cNvSpPr/>
          <p:nvPr/>
        </p:nvSpPr>
        <p:spPr>
          <a:xfrm>
            <a:off x="1187126" y="5330205"/>
            <a:ext cx="407437" cy="566742"/>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CF20817-11B8-A744-5F0F-D66893FEDAA8}"/>
              </a:ext>
            </a:extLst>
          </p:cNvPr>
          <p:cNvSpPr/>
          <p:nvPr/>
        </p:nvSpPr>
        <p:spPr>
          <a:xfrm>
            <a:off x="2871202" y="5947393"/>
            <a:ext cx="407437" cy="621358"/>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40EE6B4-6A08-AC0E-0C24-1F4EE9E15716}"/>
              </a:ext>
            </a:extLst>
          </p:cNvPr>
          <p:cNvSpPr txBox="1"/>
          <p:nvPr/>
        </p:nvSpPr>
        <p:spPr>
          <a:xfrm>
            <a:off x="7825214" y="1826325"/>
            <a:ext cx="4214386" cy="523220"/>
          </a:xfrm>
          <a:prstGeom prst="rect">
            <a:avLst/>
          </a:prstGeom>
          <a:noFill/>
        </p:spPr>
        <p:txBody>
          <a:bodyPr wrap="square" rtlCol="0">
            <a:spAutoFit/>
          </a:bodyPr>
          <a:lstStyle/>
          <a:p>
            <a:r>
              <a:rPr lang="en-US" sz="1400" dirty="0"/>
              <a:t>The histogram shows that only one cell on row 1 can contain a 5 – so that cell must be a 5.</a:t>
            </a:r>
          </a:p>
        </p:txBody>
      </p:sp>
      <p:sp>
        <p:nvSpPr>
          <p:cNvPr id="5" name="TextBox 4">
            <a:extLst>
              <a:ext uri="{FF2B5EF4-FFF2-40B4-BE49-F238E27FC236}">
                <a16:creationId xmlns:a16="http://schemas.microsoft.com/office/drawing/2014/main" id="{C02DAB8E-43BD-3E47-074A-12709DB1D85D}"/>
              </a:ext>
            </a:extLst>
          </p:cNvPr>
          <p:cNvSpPr txBox="1"/>
          <p:nvPr/>
        </p:nvSpPr>
        <p:spPr>
          <a:xfrm>
            <a:off x="7858125" y="5242896"/>
            <a:ext cx="3997104" cy="523220"/>
          </a:xfrm>
          <a:prstGeom prst="rect">
            <a:avLst/>
          </a:prstGeom>
          <a:noFill/>
        </p:spPr>
        <p:txBody>
          <a:bodyPr wrap="square" rtlCol="0">
            <a:spAutoFit/>
          </a:bodyPr>
          <a:lstStyle/>
          <a:p>
            <a:r>
              <a:rPr lang="en-US" sz="1400" dirty="0"/>
              <a:t>The histogram shows that only one cell on row 7 can contain a 4 – so that cell must be a 4.</a:t>
            </a:r>
          </a:p>
        </p:txBody>
      </p:sp>
      <p:sp>
        <p:nvSpPr>
          <p:cNvPr id="7" name="TextBox 6">
            <a:extLst>
              <a:ext uri="{FF2B5EF4-FFF2-40B4-BE49-F238E27FC236}">
                <a16:creationId xmlns:a16="http://schemas.microsoft.com/office/drawing/2014/main" id="{E1EB1463-2D1D-126C-A446-24E5792285FF}"/>
              </a:ext>
            </a:extLst>
          </p:cNvPr>
          <p:cNvSpPr txBox="1"/>
          <p:nvPr/>
        </p:nvSpPr>
        <p:spPr>
          <a:xfrm>
            <a:off x="7847045" y="5890001"/>
            <a:ext cx="3997104" cy="523220"/>
          </a:xfrm>
          <a:prstGeom prst="rect">
            <a:avLst/>
          </a:prstGeom>
          <a:noFill/>
        </p:spPr>
        <p:txBody>
          <a:bodyPr wrap="square" rtlCol="0">
            <a:spAutoFit/>
          </a:bodyPr>
          <a:lstStyle/>
          <a:p>
            <a:r>
              <a:rPr lang="en-US" sz="1400" dirty="0"/>
              <a:t>The histogram shows that only one cell on row 8 can contain a 7 – so that cell must be a 7.</a:t>
            </a:r>
          </a:p>
        </p:txBody>
      </p:sp>
    </p:spTree>
    <p:extLst>
      <p:ext uri="{BB962C8B-B14F-4D97-AF65-F5344CB8AC3E}">
        <p14:creationId xmlns:p14="http://schemas.microsoft.com/office/powerpoint/2010/main" val="11218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59D35-090A-818D-C6E1-6C75D2586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6975DF-ECD2-01B4-146B-BD4AE37C3A7C}"/>
              </a:ext>
            </a:extLst>
          </p:cNvPr>
          <p:cNvSpPr>
            <a:spLocks noGrp="1"/>
          </p:cNvSpPr>
          <p:nvPr>
            <p:ph type="title"/>
          </p:nvPr>
        </p:nvSpPr>
        <p:spPr>
          <a:xfrm>
            <a:off x="503853" y="103857"/>
            <a:ext cx="11122090" cy="651923"/>
          </a:xfrm>
        </p:spPr>
        <p:txBody>
          <a:bodyPr>
            <a:noAutofit/>
          </a:bodyPr>
          <a:lstStyle/>
          <a:p>
            <a:pPr algn="ctr"/>
            <a:r>
              <a:rPr lang="en-US" sz="5400" dirty="0"/>
              <a:t>Fill Cells Via (Col) Histogram Analysis</a:t>
            </a:r>
          </a:p>
        </p:txBody>
      </p:sp>
      <p:pic>
        <p:nvPicPr>
          <p:cNvPr id="5" name="Picture 4">
            <a:extLst>
              <a:ext uri="{FF2B5EF4-FFF2-40B4-BE49-F238E27FC236}">
                <a16:creationId xmlns:a16="http://schemas.microsoft.com/office/drawing/2014/main" id="{26F46FE8-4C85-2507-6B6D-AB5506F6E185}"/>
              </a:ext>
            </a:extLst>
          </p:cNvPr>
          <p:cNvPicPr>
            <a:picLocks noChangeAspect="1"/>
          </p:cNvPicPr>
          <p:nvPr/>
        </p:nvPicPr>
        <p:blipFill>
          <a:blip r:embed="rId2"/>
          <a:stretch>
            <a:fillRect/>
          </a:stretch>
        </p:blipFill>
        <p:spPr>
          <a:xfrm>
            <a:off x="1999571" y="851949"/>
            <a:ext cx="3600450" cy="5895975"/>
          </a:xfrm>
          <a:prstGeom prst="rect">
            <a:avLst/>
          </a:prstGeom>
          <a:ln>
            <a:solidFill>
              <a:schemeClr val="tx1"/>
            </a:solidFill>
          </a:ln>
        </p:spPr>
      </p:pic>
      <p:pic>
        <p:nvPicPr>
          <p:cNvPr id="8" name="Picture 7">
            <a:extLst>
              <a:ext uri="{FF2B5EF4-FFF2-40B4-BE49-F238E27FC236}">
                <a16:creationId xmlns:a16="http://schemas.microsoft.com/office/drawing/2014/main" id="{81C47CD4-8658-D362-5B43-22F489DA75AB}"/>
              </a:ext>
            </a:extLst>
          </p:cNvPr>
          <p:cNvPicPr>
            <a:picLocks noChangeAspect="1"/>
          </p:cNvPicPr>
          <p:nvPr/>
        </p:nvPicPr>
        <p:blipFill>
          <a:blip r:embed="rId3"/>
          <a:stretch>
            <a:fillRect/>
          </a:stretch>
        </p:blipFill>
        <p:spPr>
          <a:xfrm>
            <a:off x="6591980" y="2226614"/>
            <a:ext cx="3971925" cy="2162175"/>
          </a:xfrm>
          <a:prstGeom prst="rect">
            <a:avLst/>
          </a:prstGeom>
          <a:ln>
            <a:solidFill>
              <a:schemeClr val="tx1"/>
            </a:solidFill>
          </a:ln>
        </p:spPr>
      </p:pic>
      <p:sp>
        <p:nvSpPr>
          <p:cNvPr id="12" name="Rectangle: Rounded Corners 11">
            <a:extLst>
              <a:ext uri="{FF2B5EF4-FFF2-40B4-BE49-F238E27FC236}">
                <a16:creationId xmlns:a16="http://schemas.microsoft.com/office/drawing/2014/main" id="{22A038D4-C200-71F4-51BC-07D9A2E78F9B}"/>
              </a:ext>
            </a:extLst>
          </p:cNvPr>
          <p:cNvSpPr/>
          <p:nvPr/>
        </p:nvSpPr>
        <p:spPr>
          <a:xfrm>
            <a:off x="2733869" y="1203649"/>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E1226A-6200-BDBD-A327-957246E369EF}"/>
              </a:ext>
            </a:extLst>
          </p:cNvPr>
          <p:cNvSpPr/>
          <p:nvPr/>
        </p:nvSpPr>
        <p:spPr>
          <a:xfrm>
            <a:off x="6702485" y="2575249"/>
            <a:ext cx="3071998"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82DB182A-96E8-E960-D8B0-77C5B908D767}"/>
              </a:ext>
            </a:extLst>
          </p:cNvPr>
          <p:cNvSpPr/>
          <p:nvPr/>
        </p:nvSpPr>
        <p:spPr>
          <a:xfrm>
            <a:off x="6696258" y="3054222"/>
            <a:ext cx="2531718"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292E08A9-26F7-3C49-0900-CE5CE81F48D2}"/>
              </a:ext>
            </a:extLst>
          </p:cNvPr>
          <p:cNvSpPr/>
          <p:nvPr/>
        </p:nvSpPr>
        <p:spPr>
          <a:xfrm>
            <a:off x="6696258" y="3869090"/>
            <a:ext cx="3707375"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3467FF4F-19E7-F8EC-9F81-FB8798122B03}"/>
              </a:ext>
            </a:extLst>
          </p:cNvPr>
          <p:cNvSpPr/>
          <p:nvPr/>
        </p:nvSpPr>
        <p:spPr>
          <a:xfrm>
            <a:off x="3427443" y="1206756"/>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C3E8B75F-1826-4D4D-DB9C-7A9C8AF89EDC}"/>
              </a:ext>
            </a:extLst>
          </p:cNvPr>
          <p:cNvSpPr/>
          <p:nvPr/>
        </p:nvSpPr>
        <p:spPr>
          <a:xfrm>
            <a:off x="4718177" y="1191198"/>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704B6F2C-5ADD-E8A5-7A99-53202D3218C8}"/>
              </a:ext>
            </a:extLst>
          </p:cNvPr>
          <p:cNvSpPr/>
          <p:nvPr/>
        </p:nvSpPr>
        <p:spPr>
          <a:xfrm>
            <a:off x="7949682" y="255746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A8BAC4F3-8ED3-A31E-AFCB-5B6569DF1C18}"/>
              </a:ext>
            </a:extLst>
          </p:cNvPr>
          <p:cNvSpPr/>
          <p:nvPr/>
        </p:nvSpPr>
        <p:spPr>
          <a:xfrm>
            <a:off x="7974118" y="3030694"/>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8F177AC-9AA5-3B79-0F47-3DE0954E98C3}"/>
              </a:ext>
            </a:extLst>
          </p:cNvPr>
          <p:cNvSpPr/>
          <p:nvPr/>
        </p:nvSpPr>
        <p:spPr>
          <a:xfrm>
            <a:off x="9802476" y="3850788"/>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26320C5-3DFE-35EC-30BE-B43FE5C080E5}"/>
              </a:ext>
            </a:extLst>
          </p:cNvPr>
          <p:cNvSpPr/>
          <p:nvPr/>
        </p:nvSpPr>
        <p:spPr>
          <a:xfrm>
            <a:off x="2696544" y="1360225"/>
            <a:ext cx="441547" cy="56188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8322D6E8-0FA3-EF97-F999-38036388B3C5}"/>
              </a:ext>
            </a:extLst>
          </p:cNvPr>
          <p:cNvSpPr/>
          <p:nvPr/>
        </p:nvSpPr>
        <p:spPr>
          <a:xfrm>
            <a:off x="3392657" y="5453500"/>
            <a:ext cx="441547" cy="55255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C520307F-03F2-36AA-A034-7F7C9325A8A1}"/>
              </a:ext>
            </a:extLst>
          </p:cNvPr>
          <p:cNvSpPr/>
          <p:nvPr/>
        </p:nvSpPr>
        <p:spPr>
          <a:xfrm>
            <a:off x="4702625" y="6059171"/>
            <a:ext cx="441547" cy="55255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63F81A4-2831-5E90-AB02-F6F9ABDDC08A}"/>
              </a:ext>
            </a:extLst>
          </p:cNvPr>
          <p:cNvSpPr txBox="1"/>
          <p:nvPr/>
        </p:nvSpPr>
        <p:spPr>
          <a:xfrm>
            <a:off x="6591980" y="4638675"/>
            <a:ext cx="3971925" cy="923330"/>
          </a:xfrm>
          <a:prstGeom prst="rect">
            <a:avLst/>
          </a:prstGeom>
          <a:noFill/>
        </p:spPr>
        <p:txBody>
          <a:bodyPr wrap="square" rtlCol="0">
            <a:spAutoFit/>
          </a:bodyPr>
          <a:lstStyle/>
          <a:p>
            <a:r>
              <a:rPr lang="en-US" dirty="0"/>
              <a:t>Same explanation as with row histogram analysis except this time look at the col histograms instead.</a:t>
            </a:r>
          </a:p>
        </p:txBody>
      </p:sp>
    </p:spTree>
    <p:extLst>
      <p:ext uri="{BB962C8B-B14F-4D97-AF65-F5344CB8AC3E}">
        <p14:creationId xmlns:p14="http://schemas.microsoft.com/office/powerpoint/2010/main" val="3397009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18D4B-D6F6-E520-8612-7DE8DE0F5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560D91-455D-127A-D8D2-0673A10DFCEA}"/>
              </a:ext>
            </a:extLst>
          </p:cNvPr>
          <p:cNvSpPr>
            <a:spLocks noGrp="1"/>
          </p:cNvSpPr>
          <p:nvPr>
            <p:ph type="title"/>
          </p:nvPr>
        </p:nvSpPr>
        <p:spPr>
          <a:xfrm>
            <a:off x="503853" y="103857"/>
            <a:ext cx="11122090" cy="651923"/>
          </a:xfrm>
        </p:spPr>
        <p:txBody>
          <a:bodyPr>
            <a:noAutofit/>
          </a:bodyPr>
          <a:lstStyle/>
          <a:p>
            <a:pPr algn="ctr"/>
            <a:r>
              <a:rPr lang="en-US" sz="5400" dirty="0"/>
              <a:t>Fill Cells Via (Sqr) Histogram Analysis</a:t>
            </a:r>
          </a:p>
        </p:txBody>
      </p:sp>
      <p:pic>
        <p:nvPicPr>
          <p:cNvPr id="5" name="Picture 4">
            <a:extLst>
              <a:ext uri="{FF2B5EF4-FFF2-40B4-BE49-F238E27FC236}">
                <a16:creationId xmlns:a16="http://schemas.microsoft.com/office/drawing/2014/main" id="{497D5C62-9CC1-26B5-A307-E30110B8B825}"/>
              </a:ext>
            </a:extLst>
          </p:cNvPr>
          <p:cNvPicPr>
            <a:picLocks noChangeAspect="1"/>
          </p:cNvPicPr>
          <p:nvPr/>
        </p:nvPicPr>
        <p:blipFill>
          <a:blip r:embed="rId2"/>
          <a:stretch>
            <a:fillRect/>
          </a:stretch>
        </p:blipFill>
        <p:spPr>
          <a:xfrm>
            <a:off x="2186279" y="803405"/>
            <a:ext cx="3524250" cy="5886450"/>
          </a:xfrm>
          <a:prstGeom prst="rect">
            <a:avLst/>
          </a:prstGeom>
          <a:ln>
            <a:solidFill>
              <a:schemeClr val="tx1"/>
            </a:solidFill>
          </a:ln>
        </p:spPr>
      </p:pic>
      <p:pic>
        <p:nvPicPr>
          <p:cNvPr id="8" name="Picture 7">
            <a:extLst>
              <a:ext uri="{FF2B5EF4-FFF2-40B4-BE49-F238E27FC236}">
                <a16:creationId xmlns:a16="http://schemas.microsoft.com/office/drawing/2014/main" id="{EF897BC9-4424-13E9-6D90-C410797AC844}"/>
              </a:ext>
            </a:extLst>
          </p:cNvPr>
          <p:cNvPicPr>
            <a:picLocks noChangeAspect="1"/>
          </p:cNvPicPr>
          <p:nvPr/>
        </p:nvPicPr>
        <p:blipFill>
          <a:blip r:embed="rId3"/>
          <a:stretch>
            <a:fillRect/>
          </a:stretch>
        </p:blipFill>
        <p:spPr>
          <a:xfrm>
            <a:off x="6667500" y="2543175"/>
            <a:ext cx="3867150" cy="1771650"/>
          </a:xfrm>
          <a:prstGeom prst="rect">
            <a:avLst/>
          </a:prstGeom>
          <a:ln>
            <a:solidFill>
              <a:schemeClr val="tx1"/>
            </a:solidFill>
          </a:ln>
        </p:spPr>
      </p:pic>
      <p:sp>
        <p:nvSpPr>
          <p:cNvPr id="12" name="Rectangle: Rounded Corners 11">
            <a:extLst>
              <a:ext uri="{FF2B5EF4-FFF2-40B4-BE49-F238E27FC236}">
                <a16:creationId xmlns:a16="http://schemas.microsoft.com/office/drawing/2014/main" id="{58CD2576-9008-D83A-2CF7-B46D247C1D01}"/>
              </a:ext>
            </a:extLst>
          </p:cNvPr>
          <p:cNvSpPr/>
          <p:nvPr/>
        </p:nvSpPr>
        <p:spPr>
          <a:xfrm>
            <a:off x="6696258" y="3523857"/>
            <a:ext cx="3231513"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770FC781-BE99-9998-CD49-169CF1993557}"/>
              </a:ext>
            </a:extLst>
          </p:cNvPr>
          <p:cNvSpPr/>
          <p:nvPr/>
        </p:nvSpPr>
        <p:spPr>
          <a:xfrm>
            <a:off x="2186279" y="4590657"/>
            <a:ext cx="1098097" cy="2099198"/>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98687BB3-66A2-65D3-6201-9FDB0325FD84}"/>
              </a:ext>
            </a:extLst>
          </p:cNvPr>
          <p:cNvSpPr/>
          <p:nvPr/>
        </p:nvSpPr>
        <p:spPr>
          <a:xfrm>
            <a:off x="7983006" y="3514526"/>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5E96B8C-4B18-6D35-2FE7-6B0D99AE6E47}"/>
              </a:ext>
            </a:extLst>
          </p:cNvPr>
          <p:cNvSpPr/>
          <p:nvPr/>
        </p:nvSpPr>
        <p:spPr>
          <a:xfrm>
            <a:off x="2555699" y="4693294"/>
            <a:ext cx="513184" cy="59716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96476BE-EB3F-652E-1E52-A74310A88EDB}"/>
              </a:ext>
            </a:extLst>
          </p:cNvPr>
          <p:cNvSpPr txBox="1"/>
          <p:nvPr/>
        </p:nvSpPr>
        <p:spPr>
          <a:xfrm>
            <a:off x="6591980" y="4638675"/>
            <a:ext cx="3971925" cy="923330"/>
          </a:xfrm>
          <a:prstGeom prst="rect">
            <a:avLst/>
          </a:prstGeom>
          <a:noFill/>
        </p:spPr>
        <p:txBody>
          <a:bodyPr wrap="square" rtlCol="0">
            <a:spAutoFit/>
          </a:bodyPr>
          <a:lstStyle/>
          <a:p>
            <a:r>
              <a:rPr lang="en-US" dirty="0"/>
              <a:t>Same explanation as with row histogram analysis except this time look at the square histograms instead.</a:t>
            </a:r>
          </a:p>
        </p:txBody>
      </p:sp>
    </p:spTree>
    <p:extLst>
      <p:ext uri="{BB962C8B-B14F-4D97-AF65-F5344CB8AC3E}">
        <p14:creationId xmlns:p14="http://schemas.microsoft.com/office/powerpoint/2010/main" val="43845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4E24-1E9F-7616-C997-421EFC597AB2}"/>
              </a:ext>
            </a:extLst>
          </p:cNvPr>
          <p:cNvSpPr>
            <a:spLocks noGrp="1"/>
          </p:cNvSpPr>
          <p:nvPr>
            <p:ph type="ctrTitle"/>
          </p:nvPr>
        </p:nvSpPr>
        <p:spPr>
          <a:xfrm>
            <a:off x="951723" y="120099"/>
            <a:ext cx="10338318" cy="756979"/>
          </a:xfrm>
        </p:spPr>
        <p:txBody>
          <a:bodyPr>
            <a:normAutofit fontScale="90000"/>
          </a:bodyPr>
          <a:lstStyle/>
          <a:p>
            <a:r>
              <a:rPr lang="en-US" dirty="0"/>
              <a:t>Pruning Naked Pairs</a:t>
            </a:r>
          </a:p>
        </p:txBody>
      </p:sp>
      <p:pic>
        <p:nvPicPr>
          <p:cNvPr id="4" name="Picture 3">
            <a:extLst>
              <a:ext uri="{FF2B5EF4-FFF2-40B4-BE49-F238E27FC236}">
                <a16:creationId xmlns:a16="http://schemas.microsoft.com/office/drawing/2014/main" id="{DA2D0681-7A6B-35DE-516D-44E22517549B}"/>
              </a:ext>
            </a:extLst>
          </p:cNvPr>
          <p:cNvPicPr>
            <a:picLocks noChangeAspect="1"/>
          </p:cNvPicPr>
          <p:nvPr/>
        </p:nvPicPr>
        <p:blipFill>
          <a:blip r:embed="rId2"/>
          <a:stretch>
            <a:fillRect/>
          </a:stretch>
        </p:blipFill>
        <p:spPr>
          <a:xfrm>
            <a:off x="833437" y="1018311"/>
            <a:ext cx="7572375" cy="5362575"/>
          </a:xfrm>
          <a:prstGeom prst="rect">
            <a:avLst/>
          </a:prstGeom>
          <a:ln>
            <a:solidFill>
              <a:schemeClr val="tx1"/>
            </a:solidFill>
          </a:ln>
        </p:spPr>
      </p:pic>
      <p:sp>
        <p:nvSpPr>
          <p:cNvPr id="6" name="Oval 5">
            <a:extLst>
              <a:ext uri="{FF2B5EF4-FFF2-40B4-BE49-F238E27FC236}">
                <a16:creationId xmlns:a16="http://schemas.microsoft.com/office/drawing/2014/main" id="{63CB79D4-014A-26EE-AB34-6B191E44A6D9}"/>
              </a:ext>
            </a:extLst>
          </p:cNvPr>
          <p:cNvSpPr/>
          <p:nvPr/>
        </p:nvSpPr>
        <p:spPr>
          <a:xfrm>
            <a:off x="833437" y="1231637"/>
            <a:ext cx="513184"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ABC8B27-A90B-86A0-162A-5619FE8F37AB}"/>
              </a:ext>
            </a:extLst>
          </p:cNvPr>
          <p:cNvSpPr/>
          <p:nvPr/>
        </p:nvSpPr>
        <p:spPr>
          <a:xfrm>
            <a:off x="3514614" y="1212977"/>
            <a:ext cx="513184"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D65937-AA1E-E846-5325-38166CB73BEE}"/>
              </a:ext>
            </a:extLst>
          </p:cNvPr>
          <p:cNvSpPr/>
          <p:nvPr/>
        </p:nvSpPr>
        <p:spPr>
          <a:xfrm>
            <a:off x="2861471" y="1231637"/>
            <a:ext cx="513184" cy="28925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BE8C231-2EAA-EBB3-80FC-37C7D3BF3A87}"/>
              </a:ext>
            </a:extLst>
          </p:cNvPr>
          <p:cNvSpPr/>
          <p:nvPr/>
        </p:nvSpPr>
        <p:spPr>
          <a:xfrm>
            <a:off x="3272906" y="5424193"/>
            <a:ext cx="345233"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964A60D-349C-C59B-F760-0A1FC49D1173}"/>
              </a:ext>
            </a:extLst>
          </p:cNvPr>
          <p:cNvSpPr/>
          <p:nvPr/>
        </p:nvSpPr>
        <p:spPr>
          <a:xfrm>
            <a:off x="2902797" y="5408635"/>
            <a:ext cx="345233"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5605700-8307-8800-9C08-7576715BB305}"/>
              </a:ext>
            </a:extLst>
          </p:cNvPr>
          <p:cNvSpPr/>
          <p:nvPr/>
        </p:nvSpPr>
        <p:spPr>
          <a:xfrm>
            <a:off x="1500088" y="5676400"/>
            <a:ext cx="345233" cy="28925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C3D9256-FD44-6B08-FCEC-A0281BD936F2}"/>
              </a:ext>
            </a:extLst>
          </p:cNvPr>
          <p:cNvSpPr txBox="1"/>
          <p:nvPr/>
        </p:nvSpPr>
        <p:spPr>
          <a:xfrm>
            <a:off x="8610600" y="1133475"/>
            <a:ext cx="3381375" cy="4524315"/>
          </a:xfrm>
          <a:prstGeom prst="rect">
            <a:avLst/>
          </a:prstGeom>
          <a:noFill/>
        </p:spPr>
        <p:txBody>
          <a:bodyPr wrap="square" rtlCol="0">
            <a:spAutoFit/>
          </a:bodyPr>
          <a:lstStyle/>
          <a:p>
            <a:r>
              <a:rPr lang="en-US" u="sng" dirty="0"/>
              <a:t>Two</a:t>
            </a:r>
            <a:r>
              <a:rPr lang="en-US" dirty="0"/>
              <a:t> cells on row 0 contain (4,6) and </a:t>
            </a:r>
            <a:r>
              <a:rPr lang="en-US" u="sng" dirty="0"/>
              <a:t>only</a:t>
            </a:r>
            <a:r>
              <a:rPr lang="en-US" dirty="0"/>
              <a:t> (4,6).  We don’t know which one is going to be a 4 or which one is going to be a 6, but it doesn’t matter.  One of them is going to be a 4 and the other is going to be a 6 – that’s for sure.  </a:t>
            </a:r>
          </a:p>
          <a:p>
            <a:endParaRPr lang="en-US" dirty="0"/>
          </a:p>
          <a:p>
            <a:r>
              <a:rPr lang="en-US" dirty="0"/>
              <a:t>What it means is that 4 or 6 cannot be a candidate for any other cell on this row.</a:t>
            </a:r>
          </a:p>
          <a:p>
            <a:endParaRPr lang="en-US" dirty="0"/>
          </a:p>
          <a:p>
            <a:r>
              <a:rPr lang="en-US" dirty="0"/>
              <a:t>You can apply a similar technique to cols and squares to eliminate candidates within the col or square, respectively.</a:t>
            </a:r>
          </a:p>
        </p:txBody>
      </p:sp>
    </p:spTree>
    <p:extLst>
      <p:ext uri="{BB962C8B-B14F-4D97-AF65-F5344CB8AC3E}">
        <p14:creationId xmlns:p14="http://schemas.microsoft.com/office/powerpoint/2010/main" val="205578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34F5D6-F602-A38A-A8D0-9ADA6FCD294D}"/>
              </a:ext>
            </a:extLst>
          </p:cNvPr>
          <p:cNvSpPr>
            <a:spLocks noGrp="1"/>
          </p:cNvSpPr>
          <p:nvPr>
            <p:ph type="title"/>
          </p:nvPr>
        </p:nvSpPr>
        <p:spPr>
          <a:xfrm>
            <a:off x="838200" y="155575"/>
            <a:ext cx="10515600" cy="625475"/>
          </a:xfrm>
        </p:spPr>
        <p:txBody>
          <a:bodyPr>
            <a:normAutofit fontScale="90000"/>
          </a:bodyPr>
          <a:lstStyle/>
          <a:p>
            <a:pPr algn="ctr"/>
            <a:r>
              <a:rPr lang="en-US" sz="6000" dirty="0"/>
              <a:t>Pruning Naked Triples</a:t>
            </a:r>
          </a:p>
        </p:txBody>
      </p:sp>
      <p:pic>
        <p:nvPicPr>
          <p:cNvPr id="8" name="Picture 7">
            <a:extLst>
              <a:ext uri="{FF2B5EF4-FFF2-40B4-BE49-F238E27FC236}">
                <a16:creationId xmlns:a16="http://schemas.microsoft.com/office/drawing/2014/main" id="{8BE22611-F0C3-548C-931F-94F5AEE7D95A}"/>
              </a:ext>
            </a:extLst>
          </p:cNvPr>
          <p:cNvPicPr>
            <a:picLocks noChangeAspect="1"/>
          </p:cNvPicPr>
          <p:nvPr/>
        </p:nvPicPr>
        <p:blipFill>
          <a:blip r:embed="rId2"/>
          <a:stretch>
            <a:fillRect/>
          </a:stretch>
        </p:blipFill>
        <p:spPr>
          <a:xfrm>
            <a:off x="285750" y="976312"/>
            <a:ext cx="8153400" cy="5476875"/>
          </a:xfrm>
          <a:prstGeom prst="rect">
            <a:avLst/>
          </a:prstGeom>
          <a:ln>
            <a:solidFill>
              <a:schemeClr val="tx1"/>
            </a:solidFill>
          </a:ln>
        </p:spPr>
      </p:pic>
      <p:sp>
        <p:nvSpPr>
          <p:cNvPr id="9" name="Oval 8">
            <a:extLst>
              <a:ext uri="{FF2B5EF4-FFF2-40B4-BE49-F238E27FC236}">
                <a16:creationId xmlns:a16="http://schemas.microsoft.com/office/drawing/2014/main" id="{1A56801B-1372-2EF0-33B4-66AB9ABDF62B}"/>
              </a:ext>
            </a:extLst>
          </p:cNvPr>
          <p:cNvSpPr/>
          <p:nvPr/>
        </p:nvSpPr>
        <p:spPr>
          <a:xfrm>
            <a:off x="2371725" y="1285875"/>
            <a:ext cx="1017898" cy="3143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1923FCD-7D91-B611-6015-CC2BE5CAAB1E}"/>
              </a:ext>
            </a:extLst>
          </p:cNvPr>
          <p:cNvSpPr/>
          <p:nvPr/>
        </p:nvSpPr>
        <p:spPr>
          <a:xfrm>
            <a:off x="457200" y="1314451"/>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3FC4290-EAA3-8245-4251-2261CEB09618}"/>
              </a:ext>
            </a:extLst>
          </p:cNvPr>
          <p:cNvSpPr/>
          <p:nvPr/>
        </p:nvSpPr>
        <p:spPr>
          <a:xfrm>
            <a:off x="752476" y="1323976"/>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930755D-BB25-92E2-3811-69EB17EFF6A2}"/>
              </a:ext>
            </a:extLst>
          </p:cNvPr>
          <p:cNvSpPr/>
          <p:nvPr/>
        </p:nvSpPr>
        <p:spPr>
          <a:xfrm>
            <a:off x="1071564" y="1323976"/>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86B76A3-FE41-F315-C1BE-6A6994BAC47A}"/>
              </a:ext>
            </a:extLst>
          </p:cNvPr>
          <p:cNvSpPr txBox="1"/>
          <p:nvPr/>
        </p:nvSpPr>
        <p:spPr>
          <a:xfrm>
            <a:off x="8534400" y="976312"/>
            <a:ext cx="3419475" cy="5324535"/>
          </a:xfrm>
          <a:prstGeom prst="rect">
            <a:avLst/>
          </a:prstGeom>
          <a:noFill/>
        </p:spPr>
        <p:txBody>
          <a:bodyPr wrap="square" rtlCol="0">
            <a:spAutoFit/>
          </a:bodyPr>
          <a:lstStyle/>
          <a:p>
            <a:r>
              <a:rPr lang="en-US" sz="1600" dirty="0"/>
              <a:t>Three cells on row 0 contain (combined) only three numbers (1,2,3).  Three cells, only three numbers – that’s the key.  We don’t know which one is which, but, again, it doesn’t matter – one is going to be 1 one a 2 and one a 3, that’s for sure.</a:t>
            </a:r>
          </a:p>
          <a:p>
            <a:endParaRPr lang="en-US" sz="1600" dirty="0"/>
          </a:p>
          <a:p>
            <a:r>
              <a:rPr lang="en-US" sz="1600" dirty="0"/>
              <a:t>What it means is that 1 or 2 or 3 cannot be a candidate for any other cell on this row.</a:t>
            </a:r>
          </a:p>
          <a:p>
            <a:endParaRPr lang="en-US" sz="1600" dirty="0"/>
          </a:p>
          <a:p>
            <a:r>
              <a:rPr lang="en-US" sz="1600" dirty="0"/>
              <a:t>Generally, this is easier to spot when all three square contain all 3 numbers (1,2,3) but they don’t have to.</a:t>
            </a:r>
          </a:p>
          <a:p>
            <a:endParaRPr lang="en-US" dirty="0"/>
          </a:p>
          <a:p>
            <a:r>
              <a:rPr lang="en-US" sz="1600" dirty="0"/>
              <a:t>You can apply a similar technique to cols and squares to eliminate candidates within the col or square, respectively.</a:t>
            </a:r>
          </a:p>
          <a:p>
            <a:endParaRPr lang="en-US" dirty="0"/>
          </a:p>
        </p:txBody>
      </p:sp>
    </p:spTree>
    <p:extLst>
      <p:ext uri="{BB962C8B-B14F-4D97-AF65-F5344CB8AC3E}">
        <p14:creationId xmlns:p14="http://schemas.microsoft.com/office/powerpoint/2010/main" val="482429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2403</TotalTime>
  <Words>1083</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Python Sudoku Program - Overview</vt:lpstr>
      <vt:lpstr>Create First Order Candidate List</vt:lpstr>
      <vt:lpstr>A Word About Lists in Python</vt:lpstr>
      <vt:lpstr>Fill Cells With Only One Candidate</vt:lpstr>
      <vt:lpstr>Fill Cells Via (Row) Histogram Analysis</vt:lpstr>
      <vt:lpstr>Fill Cells Via (Col) Histogram Analysis</vt:lpstr>
      <vt:lpstr>Fill Cells Via (Sqr) Histogram Analysis</vt:lpstr>
      <vt:lpstr>Pruning Naked Pairs</vt:lpstr>
      <vt:lpstr>Pruning Naked Triples</vt:lpstr>
      <vt:lpstr>Pruning Hidden Pairs</vt:lpstr>
      <vt:lpstr>Pruning Hidden Triples</vt:lpstr>
      <vt:lpstr>Pruning X-Wing</vt:lpstr>
      <vt:lpstr>Pruning Pointing Pairs</vt:lpstr>
      <vt:lpstr>Pruning Y Wings</vt:lpstr>
      <vt:lpstr>Guessing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Naked Tuples (Pairs)</dc:title>
  <dc:creator>stan.garrow@gmail.com</dc:creator>
  <cp:lastModifiedBy>stanley garrow</cp:lastModifiedBy>
  <cp:revision>54</cp:revision>
  <dcterms:created xsi:type="dcterms:W3CDTF">2023-11-03T18:31:24Z</dcterms:created>
  <dcterms:modified xsi:type="dcterms:W3CDTF">2024-04-01T01:49:27Z</dcterms:modified>
</cp:coreProperties>
</file>