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 id="263"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23" autoAdjust="0"/>
  </p:normalViewPr>
  <p:slideViewPr>
    <p:cSldViewPr>
      <p:cViewPr>
        <p:scale>
          <a:sx n="77" d="100"/>
          <a:sy n="77" d="100"/>
        </p:scale>
        <p:origin x="-94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9F027-BA37-43C4-9170-B1A3B63D22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9AE207-325B-4367-94E2-5FE55DF93842}">
      <dgm:prSet/>
      <dgm:spPr/>
      <dgm:t>
        <a:bodyPr/>
        <a:lstStyle/>
        <a:p>
          <a:pPr algn="ctr" rtl="0"/>
          <a:r>
            <a:rPr lang="en-US" b="1" dirty="0" smtClean="0"/>
            <a:t>Auto-client for SSL (system solution lab)</a:t>
          </a:r>
          <a:endParaRPr lang="en-US" b="1" dirty="0"/>
        </a:p>
      </dgm:t>
    </dgm:pt>
    <dgm:pt modelId="{A739CDA6-09A2-498F-90F8-D25EE6D71D02}" type="parTrans" cxnId="{7F35555A-8269-4B8F-BCFC-9923B392024C}">
      <dgm:prSet/>
      <dgm:spPr/>
      <dgm:t>
        <a:bodyPr/>
        <a:lstStyle/>
        <a:p>
          <a:endParaRPr lang="en-US"/>
        </a:p>
      </dgm:t>
    </dgm:pt>
    <dgm:pt modelId="{8BDC8E18-FEA1-429B-B877-5227E57E5B9E}" type="sibTrans" cxnId="{7F35555A-8269-4B8F-BCFC-9923B392024C}">
      <dgm:prSet/>
      <dgm:spPr/>
      <dgm:t>
        <a:bodyPr/>
        <a:lstStyle/>
        <a:p>
          <a:endParaRPr lang="en-US"/>
        </a:p>
      </dgm:t>
    </dgm:pt>
    <dgm:pt modelId="{57290E22-21A9-4156-B641-4EAF2DF58B53}" type="pres">
      <dgm:prSet presAssocID="{78D9F027-BA37-43C4-9170-B1A3B63D2286}" presName="linear" presStyleCnt="0">
        <dgm:presLayoutVars>
          <dgm:animLvl val="lvl"/>
          <dgm:resizeHandles val="exact"/>
        </dgm:presLayoutVars>
      </dgm:prSet>
      <dgm:spPr/>
      <dgm:t>
        <a:bodyPr/>
        <a:lstStyle/>
        <a:p>
          <a:endParaRPr lang="en-US"/>
        </a:p>
      </dgm:t>
    </dgm:pt>
    <dgm:pt modelId="{984E136B-A757-44F1-A898-756DAE01CAF0}" type="pres">
      <dgm:prSet presAssocID="{A69AE207-325B-4367-94E2-5FE55DF93842}" presName="parentText" presStyleLbl="node1" presStyleIdx="0" presStyleCnt="1">
        <dgm:presLayoutVars>
          <dgm:chMax val="0"/>
          <dgm:bulletEnabled val="1"/>
        </dgm:presLayoutVars>
      </dgm:prSet>
      <dgm:spPr/>
      <dgm:t>
        <a:bodyPr/>
        <a:lstStyle/>
        <a:p>
          <a:endParaRPr lang="en-US"/>
        </a:p>
      </dgm:t>
    </dgm:pt>
  </dgm:ptLst>
  <dgm:cxnLst>
    <dgm:cxn modelId="{0667CDC1-9CF5-4DEF-92B5-2E8B33DFFCAB}" type="presOf" srcId="{A69AE207-325B-4367-94E2-5FE55DF93842}" destId="{984E136B-A757-44F1-A898-756DAE01CAF0}" srcOrd="0" destOrd="0" presId="urn:microsoft.com/office/officeart/2005/8/layout/vList2"/>
    <dgm:cxn modelId="{7F35555A-8269-4B8F-BCFC-9923B392024C}" srcId="{78D9F027-BA37-43C4-9170-B1A3B63D2286}" destId="{A69AE207-325B-4367-94E2-5FE55DF93842}" srcOrd="0" destOrd="0" parTransId="{A739CDA6-09A2-498F-90F8-D25EE6D71D02}" sibTransId="{8BDC8E18-FEA1-429B-B877-5227E57E5B9E}"/>
    <dgm:cxn modelId="{7A28C009-A787-469A-AF1E-E5097DAAB98C}" type="presOf" srcId="{78D9F027-BA37-43C4-9170-B1A3B63D2286}" destId="{57290E22-21A9-4156-B641-4EAF2DF58B53}" srcOrd="0" destOrd="0" presId="urn:microsoft.com/office/officeart/2005/8/layout/vList2"/>
    <dgm:cxn modelId="{568D5884-6CE0-491D-87B9-40FFBAC0AA7F}" type="presParOf" srcId="{57290E22-21A9-4156-B641-4EAF2DF58B53}" destId="{984E136B-A757-44F1-A898-756DAE01CA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E136B-A757-44F1-A898-756DAE01CAF0}">
      <dsp:nvSpPr>
        <dsp:cNvPr id="0" name=""/>
        <dsp:cNvSpPr/>
      </dsp:nvSpPr>
      <dsp:spPr>
        <a:xfrm>
          <a:off x="0" y="4561"/>
          <a:ext cx="70866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Auto-client for SSL (system solution lab)</a:t>
          </a:r>
          <a:endParaRPr lang="en-US" sz="1700" b="1" kern="1200" dirty="0"/>
        </a:p>
      </dsp:txBody>
      <dsp:txXfrm>
        <a:off x="19904" y="24465"/>
        <a:ext cx="7046792"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157693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167964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260277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152174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415943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14434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283381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109177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106604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286882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E64A9-3FDA-4F4E-BC99-82213F6AF9F0}" type="datetimeFigureOut">
              <a:rPr lang="en-US" smtClean="0"/>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13B371-6D7A-4336-BF23-D9F114C8557F}" type="slidenum">
              <a:rPr lang="en-US" smtClean="0"/>
              <a:t>‹#›</a:t>
            </a:fld>
            <a:endParaRPr lang="en-US" dirty="0"/>
          </a:p>
        </p:txBody>
      </p:sp>
    </p:spTree>
    <p:extLst>
      <p:ext uri="{BB962C8B-B14F-4D97-AF65-F5344CB8AC3E}">
        <p14:creationId xmlns:p14="http://schemas.microsoft.com/office/powerpoint/2010/main" val="363269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E64A9-3FDA-4F4E-BC99-82213F6AF9F0}" type="datetimeFigureOut">
              <a:rPr lang="en-US" smtClean="0"/>
              <a:t>3/15/2017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3B371-6D7A-4336-BF23-D9F114C8557F}" type="slidenum">
              <a:rPr lang="en-US" smtClean="0"/>
              <a:t>‹#›</a:t>
            </a:fld>
            <a:endParaRPr lang="en-US" dirty="0"/>
          </a:p>
        </p:txBody>
      </p:sp>
    </p:spTree>
    <p:extLst>
      <p:ext uri="{BB962C8B-B14F-4D97-AF65-F5344CB8AC3E}">
        <p14:creationId xmlns:p14="http://schemas.microsoft.com/office/powerpoint/2010/main" val="248925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172.30.28.5/SSL/Autoclient" TargetMode="External"/><Relationship Id="rId2" Type="http://schemas.openxmlformats.org/officeDocument/2006/relationships/hyperlink" Target="file:///\\172.30.28.5\workspac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172.30.28.5/SS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172.30.28.5/SSL/Autoclient" TargetMode="External"/><Relationship Id="rId2" Type="http://schemas.openxmlformats.org/officeDocument/2006/relationships/hyperlink" Target="file:///\\172.30.28.5\workspac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42634" y="41482"/>
            <a:ext cx="7086600" cy="551655"/>
            <a:chOff x="0" y="397"/>
            <a:chExt cx="7086600" cy="551655"/>
          </a:xfrm>
        </p:grpSpPr>
        <p:sp>
          <p:nvSpPr>
            <p:cNvPr id="6" name="Rounded Rectangle 5"/>
            <p:cNvSpPr/>
            <p:nvPr/>
          </p:nvSpPr>
          <p:spPr>
            <a:xfrm>
              <a:off x="0" y="397"/>
              <a:ext cx="7086600" cy="55165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6930" y="27327"/>
              <a:ext cx="7032740"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AutoClient</a:t>
              </a:r>
              <a:r>
                <a:rPr lang="en-US" sz="2300" kern="1200" dirty="0" smtClean="0"/>
                <a:t> for SSL ( System Solution LAB)</a:t>
              </a:r>
              <a:endParaRPr lang="en-US" sz="2300" kern="1200" dirty="0"/>
            </a:p>
          </p:txBody>
        </p:sp>
      </p:grpSp>
      <p:sp>
        <p:nvSpPr>
          <p:cNvPr id="2" name="TextBox 1"/>
          <p:cNvSpPr txBox="1"/>
          <p:nvPr/>
        </p:nvSpPr>
        <p:spPr>
          <a:xfrm>
            <a:off x="381000" y="1219200"/>
            <a:ext cx="1093056" cy="369332"/>
          </a:xfrm>
          <a:prstGeom prst="rect">
            <a:avLst/>
          </a:prstGeom>
          <a:noFill/>
        </p:spPr>
        <p:txBody>
          <a:bodyPr wrap="none" rtlCol="0">
            <a:spAutoFit/>
          </a:bodyPr>
          <a:lstStyle/>
          <a:p>
            <a:r>
              <a:rPr lang="en-US" b="1" u="sng" dirty="0" smtClean="0"/>
              <a:t>Objective</a:t>
            </a:r>
            <a:endParaRPr lang="en-US" b="1" u="sng" dirty="0"/>
          </a:p>
        </p:txBody>
      </p:sp>
      <p:sp>
        <p:nvSpPr>
          <p:cNvPr id="3" name="TextBox 2"/>
          <p:cNvSpPr txBox="1"/>
          <p:nvPr/>
        </p:nvSpPr>
        <p:spPr>
          <a:xfrm>
            <a:off x="533401" y="1828800"/>
            <a:ext cx="8458199"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Create production alike test environment  for various type of load and scalability Test</a:t>
            </a:r>
          </a:p>
          <a:p>
            <a:pPr marL="285750" indent="-285750">
              <a:lnSpc>
                <a:spcPct val="200000"/>
              </a:lnSpc>
              <a:buFont typeface="Arial" panose="020B0604020202020204" pitchFamily="34" charset="0"/>
              <a:buChar char="•"/>
            </a:pPr>
            <a:r>
              <a:rPr lang="en-US" dirty="0" smtClean="0"/>
              <a:t>Develop framework that can generate any number of load and scalable environment</a:t>
            </a:r>
          </a:p>
          <a:p>
            <a:pPr marL="285750" indent="-285750">
              <a:lnSpc>
                <a:spcPct val="200000"/>
              </a:lnSpc>
              <a:buFont typeface="Arial" panose="020B0604020202020204" pitchFamily="34" charset="0"/>
              <a:buChar char="•"/>
            </a:pPr>
            <a:r>
              <a:rPr lang="en-US" dirty="0" smtClean="0"/>
              <a:t>Develop End to end test scenario that simulate real world use cases</a:t>
            </a:r>
          </a:p>
          <a:p>
            <a:pPr marL="285750" indent="-285750">
              <a:lnSpc>
                <a:spcPct val="200000"/>
              </a:lnSpc>
              <a:buFont typeface="Arial" panose="020B0604020202020204" pitchFamily="34" charset="0"/>
              <a:buChar char="•"/>
            </a:pPr>
            <a:r>
              <a:rPr lang="en-US" dirty="0" smtClean="0"/>
              <a:t>Create a framework that is portable , accessible and reusable by various team </a:t>
            </a:r>
          </a:p>
          <a:p>
            <a:pPr marL="285750" indent="-285750">
              <a:lnSpc>
                <a:spcPct val="200000"/>
              </a:lnSpc>
              <a:buFont typeface="Arial" panose="020B0604020202020204" pitchFamily="34" charset="0"/>
              <a:buChar char="•"/>
            </a:pPr>
            <a:r>
              <a:rPr lang="en-US" dirty="0" smtClean="0"/>
              <a:t>Create several utility file for sample test data creation or can format the existing data for scalability test run </a:t>
            </a:r>
          </a:p>
          <a:p>
            <a:pPr marL="285750" indent="-285750">
              <a:lnSpc>
                <a:spcPct val="200000"/>
              </a:lnSpc>
              <a:buFont typeface="Arial" panose="020B0604020202020204" pitchFamily="34" charset="0"/>
              <a:buChar char="•"/>
            </a:pPr>
            <a:r>
              <a:rPr lang="en-US" dirty="0" smtClean="0"/>
              <a:t>Develop Generic reporting for exception and error occur </a:t>
            </a:r>
            <a:endParaRPr lang="en-US" dirty="0"/>
          </a:p>
        </p:txBody>
      </p:sp>
    </p:spTree>
    <p:extLst>
      <p:ext uri="{BB962C8B-B14F-4D97-AF65-F5344CB8AC3E}">
        <p14:creationId xmlns:p14="http://schemas.microsoft.com/office/powerpoint/2010/main" val="54947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p:cNvSpPr/>
          <p:nvPr/>
        </p:nvSpPr>
        <p:spPr>
          <a:xfrm>
            <a:off x="7696200" y="3012753"/>
            <a:ext cx="152400" cy="270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Down Arrow 69"/>
          <p:cNvSpPr/>
          <p:nvPr/>
        </p:nvSpPr>
        <p:spPr>
          <a:xfrm>
            <a:off x="3121735" y="3119854"/>
            <a:ext cx="231065" cy="67109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4786197" y="1752599"/>
            <a:ext cx="1690803" cy="3962401"/>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a:t>
            </a:r>
            <a:endParaRPr lang="en-US" dirty="0"/>
          </a:p>
        </p:txBody>
      </p:sp>
      <p:graphicFrame>
        <p:nvGraphicFramePr>
          <p:cNvPr id="4" name="Diagram 3"/>
          <p:cNvGraphicFramePr/>
          <p:nvPr>
            <p:extLst>
              <p:ext uri="{D42A27DB-BD31-4B8C-83A1-F6EECF244321}">
                <p14:modId xmlns:p14="http://schemas.microsoft.com/office/powerpoint/2010/main" val="2132110140"/>
              </p:ext>
            </p:extLst>
          </p:nvPr>
        </p:nvGraphicFramePr>
        <p:xfrm>
          <a:off x="990600" y="20782"/>
          <a:ext cx="7086600" cy="416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4854159" y="1866901"/>
            <a:ext cx="1490304" cy="6477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VM 1 -  Generating call   </a:t>
            </a:r>
            <a:endParaRPr lang="en-US" sz="1200" b="1" dirty="0">
              <a:solidFill>
                <a:schemeClr val="tx1"/>
              </a:solidFill>
            </a:endParaRPr>
          </a:p>
        </p:txBody>
      </p:sp>
      <p:sp>
        <p:nvSpPr>
          <p:cNvPr id="8" name="Rectangle 7"/>
          <p:cNvSpPr/>
          <p:nvPr/>
        </p:nvSpPr>
        <p:spPr>
          <a:xfrm rot="5400000">
            <a:off x="1337963" y="3817275"/>
            <a:ext cx="1104899" cy="10903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accent1">
                    <a:lumMod val="50000"/>
                  </a:schemeClr>
                </a:solidFill>
              </a:rPr>
              <a:t>Understand the User input for test run </a:t>
            </a:r>
          </a:p>
        </p:txBody>
      </p:sp>
      <p:sp>
        <p:nvSpPr>
          <p:cNvPr id="11" name="Cloud 10"/>
          <p:cNvSpPr/>
          <p:nvPr/>
        </p:nvSpPr>
        <p:spPr>
          <a:xfrm>
            <a:off x="7086600" y="952500"/>
            <a:ext cx="1981200" cy="2247900"/>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Magnetic Disk 11"/>
          <p:cNvSpPr/>
          <p:nvPr/>
        </p:nvSpPr>
        <p:spPr>
          <a:xfrm>
            <a:off x="6579973" y="5715000"/>
            <a:ext cx="1524000" cy="904009"/>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Run Result, Report repository, Log analyzer </a:t>
            </a:r>
            <a:endParaRPr lang="en-US" sz="1200" b="1" dirty="0">
              <a:solidFill>
                <a:schemeClr val="tx1"/>
              </a:solidFill>
            </a:endParaRPr>
          </a:p>
        </p:txBody>
      </p:sp>
      <p:sp>
        <p:nvSpPr>
          <p:cNvPr id="17" name="Rectangle 16"/>
          <p:cNvSpPr/>
          <p:nvPr/>
        </p:nvSpPr>
        <p:spPr>
          <a:xfrm>
            <a:off x="8153400" y="1600199"/>
            <a:ext cx="838200" cy="35242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VCG</a:t>
            </a:r>
            <a:endParaRPr lang="en-US" sz="1200" b="1" dirty="0">
              <a:solidFill>
                <a:schemeClr val="tx1"/>
              </a:solidFill>
            </a:endParaRPr>
          </a:p>
        </p:txBody>
      </p:sp>
      <p:sp>
        <p:nvSpPr>
          <p:cNvPr id="18" name="Rectangle 17"/>
          <p:cNvSpPr/>
          <p:nvPr/>
        </p:nvSpPr>
        <p:spPr>
          <a:xfrm>
            <a:off x="7086600" y="1447799"/>
            <a:ext cx="838200" cy="3524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VS</a:t>
            </a:r>
            <a:endParaRPr lang="en-US" sz="1200" b="1" dirty="0">
              <a:solidFill>
                <a:schemeClr val="tx1"/>
              </a:solidFill>
            </a:endParaRPr>
          </a:p>
        </p:txBody>
      </p:sp>
      <p:sp>
        <p:nvSpPr>
          <p:cNvPr id="19" name="Flowchart: Magnetic Disk 18"/>
          <p:cNvSpPr/>
          <p:nvPr/>
        </p:nvSpPr>
        <p:spPr>
          <a:xfrm>
            <a:off x="7936612" y="2243901"/>
            <a:ext cx="826388" cy="5884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SQL SERVER</a:t>
            </a:r>
            <a:endParaRPr lang="en-US" sz="1400" dirty="0"/>
          </a:p>
        </p:txBody>
      </p:sp>
      <p:sp>
        <p:nvSpPr>
          <p:cNvPr id="56" name="TextBox 55"/>
          <p:cNvSpPr txBox="1"/>
          <p:nvPr/>
        </p:nvSpPr>
        <p:spPr>
          <a:xfrm>
            <a:off x="6934200" y="457200"/>
            <a:ext cx="1981200" cy="523220"/>
          </a:xfrm>
          <a:prstGeom prst="rect">
            <a:avLst/>
          </a:prstGeom>
          <a:noFill/>
        </p:spPr>
        <p:txBody>
          <a:bodyPr wrap="square" rtlCol="0">
            <a:spAutoFit/>
          </a:bodyPr>
          <a:lstStyle/>
          <a:p>
            <a:pPr algn="ctr"/>
            <a:r>
              <a:rPr lang="en-US" sz="1400" b="1" dirty="0" smtClean="0"/>
              <a:t>Vocera Production alike  Set up  </a:t>
            </a:r>
            <a:endParaRPr lang="en-US" sz="1400" b="1" dirty="0"/>
          </a:p>
        </p:txBody>
      </p:sp>
      <p:sp>
        <p:nvSpPr>
          <p:cNvPr id="42" name="Rectangle 41"/>
          <p:cNvSpPr/>
          <p:nvPr/>
        </p:nvSpPr>
        <p:spPr>
          <a:xfrm rot="10800000" flipV="1">
            <a:off x="7086600" y="1981199"/>
            <a:ext cx="762000" cy="38349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VMP</a:t>
            </a:r>
            <a:endParaRPr lang="en-US" sz="1200" b="1" dirty="0">
              <a:solidFill>
                <a:schemeClr val="tx1"/>
              </a:solidFill>
            </a:endParaRPr>
          </a:p>
        </p:txBody>
      </p:sp>
      <p:sp>
        <p:nvSpPr>
          <p:cNvPr id="49" name="Oval 48"/>
          <p:cNvSpPr/>
          <p:nvPr/>
        </p:nvSpPr>
        <p:spPr>
          <a:xfrm>
            <a:off x="4854159" y="2667000"/>
            <a:ext cx="1490304" cy="6477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VM 2 -  Generating call   </a:t>
            </a:r>
            <a:endParaRPr lang="en-US" sz="1200" b="1" dirty="0">
              <a:solidFill>
                <a:schemeClr val="tx1"/>
              </a:solidFill>
            </a:endParaRPr>
          </a:p>
        </p:txBody>
      </p:sp>
      <p:sp>
        <p:nvSpPr>
          <p:cNvPr id="50" name="Oval 49"/>
          <p:cNvSpPr/>
          <p:nvPr/>
        </p:nvSpPr>
        <p:spPr>
          <a:xfrm>
            <a:off x="4826592" y="3467100"/>
            <a:ext cx="1545439" cy="6477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VM 3 -  Messaging by devices   </a:t>
            </a:r>
            <a:endParaRPr lang="en-US" sz="1200" b="1" dirty="0">
              <a:solidFill>
                <a:schemeClr val="tx1"/>
              </a:solidFill>
            </a:endParaRPr>
          </a:p>
        </p:txBody>
      </p:sp>
      <p:sp>
        <p:nvSpPr>
          <p:cNvPr id="51" name="Oval 50"/>
          <p:cNvSpPr/>
          <p:nvPr/>
        </p:nvSpPr>
        <p:spPr>
          <a:xfrm>
            <a:off x="4805340" y="4305300"/>
            <a:ext cx="1587943" cy="6477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VM 4 –</a:t>
            </a:r>
          </a:p>
          <a:p>
            <a:pPr algn="ctr"/>
            <a:r>
              <a:rPr lang="en-US" sz="1200" b="1" dirty="0" smtClean="0">
                <a:solidFill>
                  <a:schemeClr val="tx1"/>
                </a:solidFill>
              </a:rPr>
              <a:t> MCR message scenario    </a:t>
            </a:r>
            <a:endParaRPr lang="en-US" sz="1200" b="1" dirty="0">
              <a:solidFill>
                <a:schemeClr val="tx1"/>
              </a:solidFill>
            </a:endParaRPr>
          </a:p>
        </p:txBody>
      </p:sp>
      <p:sp>
        <p:nvSpPr>
          <p:cNvPr id="52" name="Oval 51"/>
          <p:cNvSpPr/>
          <p:nvPr/>
        </p:nvSpPr>
        <p:spPr>
          <a:xfrm>
            <a:off x="4805340" y="5067300"/>
            <a:ext cx="1587943" cy="6477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VM 5 –</a:t>
            </a:r>
          </a:p>
          <a:p>
            <a:pPr algn="ctr"/>
            <a:r>
              <a:rPr lang="en-US" sz="1200" b="1" dirty="0" smtClean="0">
                <a:solidFill>
                  <a:schemeClr val="tx1"/>
                </a:solidFill>
              </a:rPr>
              <a:t>  Web console Messaging </a:t>
            </a:r>
            <a:endParaRPr lang="en-US" sz="1200" b="1" dirty="0">
              <a:solidFill>
                <a:schemeClr val="tx1"/>
              </a:solidFill>
            </a:endParaRPr>
          </a:p>
        </p:txBody>
      </p:sp>
      <p:sp>
        <p:nvSpPr>
          <p:cNvPr id="30" name="Rectangle 29"/>
          <p:cNvSpPr/>
          <p:nvPr/>
        </p:nvSpPr>
        <p:spPr>
          <a:xfrm rot="5400000">
            <a:off x="1025168" y="591486"/>
            <a:ext cx="2036600" cy="30201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200" b="1" dirty="0" smtClean="0">
                <a:solidFill>
                  <a:schemeClr val="tx1"/>
                </a:solidFill>
              </a:rPr>
              <a:t>ABPhone_Utility.py</a:t>
            </a:r>
          </a:p>
          <a:p>
            <a:pPr algn="ctr"/>
            <a:r>
              <a:rPr lang="en-US" sz="1200" b="1" dirty="0" smtClean="0">
                <a:solidFill>
                  <a:schemeClr val="tx1"/>
                </a:solidFill>
              </a:rPr>
              <a:t>VMP_Device_Utility.py</a:t>
            </a:r>
          </a:p>
          <a:p>
            <a:pPr algn="ctr"/>
            <a:r>
              <a:rPr lang="en-US" sz="1200" b="1" dirty="0" smtClean="0">
                <a:solidFill>
                  <a:schemeClr val="tx1"/>
                </a:solidFill>
              </a:rPr>
              <a:t>VMP_WebConsole_Utility.py</a:t>
            </a:r>
          </a:p>
          <a:p>
            <a:pPr algn="ctr"/>
            <a:r>
              <a:rPr lang="en-US" sz="1200" b="1" dirty="0" smtClean="0">
                <a:solidFill>
                  <a:schemeClr val="tx1"/>
                </a:solidFill>
              </a:rPr>
              <a:t>VS_Utility.py</a:t>
            </a:r>
          </a:p>
          <a:p>
            <a:pPr algn="ctr"/>
            <a:r>
              <a:rPr lang="en-US" sz="1200" b="1" dirty="0" smtClean="0">
                <a:solidFill>
                  <a:schemeClr val="tx1"/>
                </a:solidFill>
              </a:rPr>
              <a:t>VST_Utility.py</a:t>
            </a:r>
          </a:p>
          <a:p>
            <a:pPr algn="ctr"/>
            <a:r>
              <a:rPr lang="en-US" sz="1200" b="1" dirty="0" smtClean="0">
                <a:solidFill>
                  <a:schemeClr val="tx1"/>
                </a:solidFill>
              </a:rPr>
              <a:t>SQLDB_Utility.py</a:t>
            </a:r>
          </a:p>
          <a:p>
            <a:pPr algn="ctr"/>
            <a:r>
              <a:rPr lang="en-US" sz="1200" b="1" dirty="0" smtClean="0">
                <a:solidFill>
                  <a:schemeClr val="tx1"/>
                </a:solidFill>
              </a:rPr>
              <a:t>Badge_Utility.py</a:t>
            </a:r>
          </a:p>
          <a:p>
            <a:pPr algn="ctr"/>
            <a:r>
              <a:rPr lang="en-US" sz="1200" b="1" dirty="0" smtClean="0">
                <a:solidFill>
                  <a:schemeClr val="tx1"/>
                </a:solidFill>
              </a:rPr>
              <a:t>Messaging_Utility.py </a:t>
            </a:r>
          </a:p>
          <a:p>
            <a:pPr algn="ctr"/>
            <a:r>
              <a:rPr lang="en-US" sz="1200" b="1" dirty="0" smtClean="0">
                <a:solidFill>
                  <a:schemeClr val="tx1"/>
                </a:solidFill>
              </a:rPr>
              <a:t>Call_utility.py  </a:t>
            </a:r>
          </a:p>
          <a:p>
            <a:pPr algn="ctr"/>
            <a:r>
              <a:rPr lang="en-US" sz="1400" b="1" dirty="0" smtClean="0">
                <a:solidFill>
                  <a:schemeClr val="bg1"/>
                </a:solidFill>
              </a:rPr>
              <a:t>Total 20 utility files in the framework</a:t>
            </a:r>
          </a:p>
        </p:txBody>
      </p:sp>
      <p:sp>
        <p:nvSpPr>
          <p:cNvPr id="6" name="TextBox 5"/>
          <p:cNvSpPr txBox="1"/>
          <p:nvPr/>
        </p:nvSpPr>
        <p:spPr>
          <a:xfrm>
            <a:off x="1372094" y="762000"/>
            <a:ext cx="1294906" cy="369332"/>
          </a:xfrm>
          <a:prstGeom prst="rect">
            <a:avLst/>
          </a:prstGeom>
          <a:noFill/>
        </p:spPr>
        <p:txBody>
          <a:bodyPr wrap="none" rtlCol="0">
            <a:spAutoFit/>
          </a:bodyPr>
          <a:lstStyle/>
          <a:p>
            <a:r>
              <a:rPr lang="en-US" dirty="0" smtClean="0"/>
              <a:t>Utility Drive</a:t>
            </a:r>
            <a:endParaRPr lang="en-US" dirty="0"/>
          </a:p>
        </p:txBody>
      </p:sp>
      <p:sp>
        <p:nvSpPr>
          <p:cNvPr id="10" name="TextBox 9"/>
          <p:cNvSpPr txBox="1"/>
          <p:nvPr/>
        </p:nvSpPr>
        <p:spPr>
          <a:xfrm>
            <a:off x="4922121" y="1447800"/>
            <a:ext cx="1364348" cy="369332"/>
          </a:xfrm>
          <a:prstGeom prst="rect">
            <a:avLst/>
          </a:prstGeom>
          <a:noFill/>
        </p:spPr>
        <p:txBody>
          <a:bodyPr wrap="none" rtlCol="0">
            <a:spAutoFit/>
          </a:bodyPr>
          <a:lstStyle/>
          <a:p>
            <a:r>
              <a:rPr lang="en-US" dirty="0" smtClean="0"/>
              <a:t>Blade Server</a:t>
            </a:r>
            <a:endParaRPr lang="en-US" dirty="0"/>
          </a:p>
        </p:txBody>
      </p:sp>
      <p:sp>
        <p:nvSpPr>
          <p:cNvPr id="13" name="TextBox 12"/>
          <p:cNvSpPr txBox="1"/>
          <p:nvPr/>
        </p:nvSpPr>
        <p:spPr>
          <a:xfrm>
            <a:off x="4748282" y="5783318"/>
            <a:ext cx="1652518" cy="584775"/>
          </a:xfrm>
          <a:prstGeom prst="rect">
            <a:avLst/>
          </a:prstGeom>
          <a:noFill/>
        </p:spPr>
        <p:txBody>
          <a:bodyPr wrap="square" rtlCol="0">
            <a:spAutoFit/>
          </a:bodyPr>
          <a:lstStyle/>
          <a:p>
            <a:pPr algn="ctr"/>
            <a:r>
              <a:rPr lang="en-US" sz="1600" dirty="0" smtClean="0"/>
              <a:t>Each VM act as Listener agent </a:t>
            </a:r>
            <a:endParaRPr lang="en-US" sz="1600" dirty="0"/>
          </a:p>
        </p:txBody>
      </p:sp>
      <p:sp>
        <p:nvSpPr>
          <p:cNvPr id="14" name="TextBox 13"/>
          <p:cNvSpPr txBox="1"/>
          <p:nvPr/>
        </p:nvSpPr>
        <p:spPr>
          <a:xfrm>
            <a:off x="1116639" y="3429000"/>
            <a:ext cx="1550361" cy="369332"/>
          </a:xfrm>
          <a:prstGeom prst="rect">
            <a:avLst/>
          </a:prstGeom>
          <a:noFill/>
        </p:spPr>
        <p:txBody>
          <a:bodyPr wrap="none" rtlCol="0">
            <a:spAutoFit/>
          </a:bodyPr>
          <a:lstStyle/>
          <a:p>
            <a:r>
              <a:rPr lang="en-US" dirty="0" smtClean="0"/>
              <a:t>Test Controller</a:t>
            </a:r>
            <a:endParaRPr lang="en-US" dirty="0"/>
          </a:p>
        </p:txBody>
      </p:sp>
      <p:sp>
        <p:nvSpPr>
          <p:cNvPr id="43" name="Rectangle 42"/>
          <p:cNvSpPr/>
          <p:nvPr/>
        </p:nvSpPr>
        <p:spPr>
          <a:xfrm rot="5400000">
            <a:off x="2750514" y="3987354"/>
            <a:ext cx="1567934" cy="11253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accent1">
                    <a:lumMod val="50000"/>
                  </a:schemeClr>
                </a:solidFill>
              </a:rPr>
              <a:t>Establish the connection on each VM and process the  run command </a:t>
            </a:r>
          </a:p>
        </p:txBody>
      </p:sp>
      <p:sp>
        <p:nvSpPr>
          <p:cNvPr id="15" name="TextBox 14"/>
          <p:cNvSpPr txBox="1"/>
          <p:nvPr/>
        </p:nvSpPr>
        <p:spPr>
          <a:xfrm>
            <a:off x="2743200" y="3352800"/>
            <a:ext cx="1449115" cy="369332"/>
          </a:xfrm>
          <a:prstGeom prst="rect">
            <a:avLst/>
          </a:prstGeom>
          <a:noFill/>
        </p:spPr>
        <p:txBody>
          <a:bodyPr wrap="none" rtlCol="0">
            <a:spAutoFit/>
          </a:bodyPr>
          <a:lstStyle/>
          <a:p>
            <a:r>
              <a:rPr lang="en-US" dirty="0" smtClean="0"/>
              <a:t>Run Manager</a:t>
            </a:r>
            <a:endParaRPr lang="en-US" dirty="0"/>
          </a:p>
        </p:txBody>
      </p:sp>
      <p:pic>
        <p:nvPicPr>
          <p:cNvPr id="1026" name="Picture 2" descr="Image result for user testing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4491037"/>
            <a:ext cx="977327" cy="1071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er testing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449" y="3690660"/>
            <a:ext cx="754464" cy="13858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52400" y="5029200"/>
            <a:ext cx="857927" cy="276999"/>
          </a:xfrm>
          <a:prstGeom prst="rect">
            <a:avLst/>
          </a:prstGeom>
          <a:noFill/>
        </p:spPr>
        <p:txBody>
          <a:bodyPr wrap="none" rtlCol="0">
            <a:spAutoFit/>
          </a:bodyPr>
          <a:lstStyle/>
          <a:p>
            <a:r>
              <a:rPr lang="en-US" sz="1200" b="1" dirty="0" smtClean="0"/>
              <a:t>User Input</a:t>
            </a:r>
            <a:endParaRPr lang="en-US" sz="1200" b="1" dirty="0"/>
          </a:p>
        </p:txBody>
      </p:sp>
      <p:sp>
        <p:nvSpPr>
          <p:cNvPr id="31" name="Right Arrow 30"/>
          <p:cNvSpPr/>
          <p:nvPr/>
        </p:nvSpPr>
        <p:spPr>
          <a:xfrm>
            <a:off x="685800" y="4383604"/>
            <a:ext cx="68629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2435588" y="4360744"/>
            <a:ext cx="55384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4114800" y="3810001"/>
            <a:ext cx="690540"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4114800" y="2101553"/>
            <a:ext cx="671397" cy="142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4191000" y="2905652"/>
            <a:ext cx="671397" cy="214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4190670" y="4572001"/>
            <a:ext cx="61466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a:off x="4114800" y="2172726"/>
            <a:ext cx="151743" cy="1713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a:off x="4191000" y="5334001"/>
            <a:ext cx="61466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4114800" y="3886200"/>
            <a:ext cx="151743" cy="182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819400" y="5638800"/>
            <a:ext cx="1758845" cy="54330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1">
                    <a:lumMod val="50000"/>
                  </a:schemeClr>
                </a:solidFill>
              </a:rPr>
              <a:t>Test data for all automation script </a:t>
            </a:r>
            <a:endParaRPr lang="en-US" sz="1400" b="1" dirty="0">
              <a:solidFill>
                <a:schemeClr val="accent1">
                  <a:lumMod val="50000"/>
                </a:schemeClr>
              </a:solidFill>
            </a:endParaRPr>
          </a:p>
        </p:txBody>
      </p:sp>
      <p:sp>
        <p:nvSpPr>
          <p:cNvPr id="57" name="Down Arrow 56"/>
          <p:cNvSpPr/>
          <p:nvPr/>
        </p:nvSpPr>
        <p:spPr>
          <a:xfrm>
            <a:off x="3467757" y="5334002"/>
            <a:ext cx="85779" cy="3047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eft-Right Arrow 59"/>
          <p:cNvSpPr/>
          <p:nvPr/>
        </p:nvSpPr>
        <p:spPr>
          <a:xfrm flipV="1">
            <a:off x="6477000" y="3613666"/>
            <a:ext cx="990600" cy="1772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Down Arrow 65"/>
          <p:cNvSpPr/>
          <p:nvPr/>
        </p:nvSpPr>
        <p:spPr>
          <a:xfrm>
            <a:off x="7315200" y="2561030"/>
            <a:ext cx="240412" cy="12489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rot="16200000">
            <a:off x="7772400" y="3675697"/>
            <a:ext cx="1410771" cy="307777"/>
          </a:xfrm>
          <a:prstGeom prst="rect">
            <a:avLst/>
          </a:prstGeom>
          <a:noFill/>
        </p:spPr>
        <p:txBody>
          <a:bodyPr wrap="none" rtlCol="0">
            <a:spAutoFit/>
          </a:bodyPr>
          <a:lstStyle/>
          <a:p>
            <a:r>
              <a:rPr lang="en-US" sz="1400" b="1" dirty="0" smtClean="0"/>
              <a:t>Vocera Analytics</a:t>
            </a:r>
            <a:endParaRPr lang="en-US" sz="1400" b="1" dirty="0"/>
          </a:p>
        </p:txBody>
      </p:sp>
      <p:sp>
        <p:nvSpPr>
          <p:cNvPr id="69" name="Down Arrow 68"/>
          <p:cNvSpPr/>
          <p:nvPr/>
        </p:nvSpPr>
        <p:spPr>
          <a:xfrm>
            <a:off x="8622566" y="2905652"/>
            <a:ext cx="140434" cy="1666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16200000">
            <a:off x="6462386" y="4415165"/>
            <a:ext cx="1771650" cy="523220"/>
          </a:xfrm>
          <a:prstGeom prst="rect">
            <a:avLst/>
          </a:prstGeom>
          <a:noFill/>
        </p:spPr>
        <p:txBody>
          <a:bodyPr wrap="square" rtlCol="0">
            <a:spAutoFit/>
          </a:bodyPr>
          <a:lstStyle/>
          <a:p>
            <a:r>
              <a:rPr lang="en-US" sz="1400" b="1" dirty="0" smtClean="0"/>
              <a:t>LogParsing_Utility.py and VRS report</a:t>
            </a:r>
            <a:endParaRPr lang="en-US" sz="1400" b="1" dirty="0"/>
          </a:p>
        </p:txBody>
      </p:sp>
    </p:spTree>
    <p:extLst>
      <p:ext uri="{BB962C8B-B14F-4D97-AF65-F5344CB8AC3E}">
        <p14:creationId xmlns:p14="http://schemas.microsoft.com/office/powerpoint/2010/main" val="342066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334962"/>
          </a:xfrm>
          <a:solidFill>
            <a:schemeClr val="bg2"/>
          </a:solidFill>
        </p:spPr>
        <p:txBody>
          <a:bodyPr>
            <a:normAutofit fontScale="90000"/>
          </a:bodyPr>
          <a:lstStyle/>
          <a:p>
            <a:pPr algn="l"/>
            <a:r>
              <a:rPr lang="en-US" sz="2400" b="1" dirty="0" smtClean="0"/>
              <a:t>Sequential flow of the Auto-client for SSL </a:t>
            </a:r>
            <a:endParaRPr lang="en-US" sz="2400" b="1" dirty="0"/>
          </a:p>
        </p:txBody>
      </p:sp>
      <p:sp>
        <p:nvSpPr>
          <p:cNvPr id="3" name="Content Placeholder 2"/>
          <p:cNvSpPr>
            <a:spLocks noGrp="1"/>
          </p:cNvSpPr>
          <p:nvPr>
            <p:ph idx="1"/>
          </p:nvPr>
        </p:nvSpPr>
        <p:spPr>
          <a:xfrm>
            <a:off x="457200" y="685800"/>
            <a:ext cx="8229600" cy="5715000"/>
          </a:xfrm>
        </p:spPr>
        <p:txBody>
          <a:bodyPr>
            <a:normAutofit/>
          </a:bodyPr>
          <a:lstStyle/>
          <a:p>
            <a:r>
              <a:rPr lang="en-US" sz="1800" dirty="0" smtClean="0"/>
              <a:t>The Test controller understands </a:t>
            </a:r>
            <a:r>
              <a:rPr lang="en-US" sz="1800" b="1" dirty="0"/>
              <a:t>ScalabilityRunConfig.ini </a:t>
            </a:r>
            <a:r>
              <a:rPr lang="en-US" sz="1800" dirty="0" smtClean="0"/>
              <a:t>file that contains scalability Test parameter , test scenario and amount of load needs to generate </a:t>
            </a:r>
          </a:p>
          <a:p>
            <a:pPr marL="0" indent="0">
              <a:buNone/>
            </a:pPr>
            <a:endParaRPr lang="en-US" sz="1800" dirty="0" smtClean="0"/>
          </a:p>
          <a:p>
            <a:r>
              <a:rPr lang="en-US" sz="1800" dirty="0" smtClean="0"/>
              <a:t>The Test controller understand the run requirement pass this information Run manager.  This Test controller is  python file that can be run from any machine. It initiates the run it doesn’t wait for the run to complete.</a:t>
            </a:r>
          </a:p>
          <a:p>
            <a:pPr marL="0" indent="0">
              <a:buNone/>
            </a:pPr>
            <a:endParaRPr lang="en-US" sz="800" dirty="0" smtClean="0"/>
          </a:p>
          <a:p>
            <a:r>
              <a:rPr lang="en-US" sz="1800" dirty="0" smtClean="0"/>
              <a:t>The run manager  establish the connection with all VM and avail the test script and test data</a:t>
            </a:r>
            <a:endParaRPr lang="en-US" sz="800" dirty="0" smtClean="0"/>
          </a:p>
          <a:p>
            <a:r>
              <a:rPr lang="en-US" sz="1800" dirty="0" smtClean="0"/>
              <a:t>The run manager calculate </a:t>
            </a:r>
            <a:r>
              <a:rPr lang="en-US" sz="1800" dirty="0"/>
              <a:t>the number of </a:t>
            </a:r>
            <a:r>
              <a:rPr lang="en-US" sz="1800" dirty="0" smtClean="0"/>
              <a:t>iteration, total </a:t>
            </a:r>
            <a:r>
              <a:rPr lang="en-US" sz="1800" dirty="0"/>
              <a:t>duration </a:t>
            </a:r>
            <a:r>
              <a:rPr lang="en-US" sz="1800" dirty="0" smtClean="0"/>
              <a:t>run, wait time on each record data set run and interval  between each iteration. It initiate run on each VM</a:t>
            </a:r>
            <a:endParaRPr lang="en-US" sz="800" dirty="0" smtClean="0"/>
          </a:p>
          <a:p>
            <a:endParaRPr lang="en-US" sz="800" dirty="0" smtClean="0"/>
          </a:p>
          <a:p>
            <a:r>
              <a:rPr lang="en-US" sz="1800" dirty="0" smtClean="0"/>
              <a:t>The framework can be scalable to measure / handle any number request and respond </a:t>
            </a:r>
          </a:p>
          <a:p>
            <a:r>
              <a:rPr lang="en-US" sz="1800" dirty="0" smtClean="0"/>
              <a:t>This system can be integrate with vocera analytic or other vocera product for reporting .  Report_Utility.py would provide the information of exception and error occurred during the run</a:t>
            </a:r>
          </a:p>
          <a:p>
            <a:endParaRPr lang="en-US" sz="1800" dirty="0" smtClean="0"/>
          </a:p>
          <a:p>
            <a:endParaRPr lang="en-US" sz="1800" dirty="0" smtClean="0"/>
          </a:p>
          <a:p>
            <a:pPr marL="0" indent="0">
              <a:buNone/>
            </a:pPr>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48898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057400"/>
            <a:ext cx="8229600" cy="41116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smtClean="0"/>
              <a:t/>
            </a:r>
            <a:br>
              <a:rPr lang="en-US" sz="1800" b="1" dirty="0" smtClean="0"/>
            </a:br>
            <a:r>
              <a:rPr lang="en-US" sz="1800" b="1" dirty="0" smtClean="0"/>
              <a:t/>
            </a:r>
            <a:br>
              <a:rPr lang="en-US" sz="1800" b="1" dirty="0" smtClean="0"/>
            </a:br>
            <a:r>
              <a:rPr lang="en-US" sz="1800" b="1" dirty="0" smtClean="0"/>
              <a:t/>
            </a:r>
            <a:br>
              <a:rPr lang="en-US" sz="1800" b="1" dirty="0" smtClean="0"/>
            </a:br>
            <a:r>
              <a:rPr lang="en-US" sz="1800" b="1" dirty="0" smtClean="0"/>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b="1" dirty="0" smtClean="0"/>
              <a:t/>
            </a:r>
            <a:br>
              <a:rPr lang="en-US" sz="1800" b="1" dirty="0" smtClean="0"/>
            </a:br>
            <a:endParaRPr lang="en-US" sz="1800" b="1" dirty="0"/>
          </a:p>
        </p:txBody>
      </p:sp>
      <p:sp>
        <p:nvSpPr>
          <p:cNvPr id="5" name="TextBox 4"/>
          <p:cNvSpPr txBox="1"/>
          <p:nvPr/>
        </p:nvSpPr>
        <p:spPr>
          <a:xfrm>
            <a:off x="450376" y="152400"/>
            <a:ext cx="3721212" cy="400110"/>
          </a:xfrm>
          <a:prstGeom prst="rect">
            <a:avLst/>
          </a:prstGeom>
          <a:noFill/>
        </p:spPr>
        <p:txBody>
          <a:bodyPr wrap="none" rtlCol="0">
            <a:spAutoFit/>
          </a:bodyPr>
          <a:lstStyle/>
          <a:p>
            <a:r>
              <a:rPr lang="en-US" sz="2000" b="1" u="sng" dirty="0" smtClean="0"/>
              <a:t>Scenario that have been covered </a:t>
            </a:r>
            <a:endParaRPr lang="en-US" sz="2000" b="1" u="sng" dirty="0"/>
          </a:p>
        </p:txBody>
      </p:sp>
      <p:sp>
        <p:nvSpPr>
          <p:cNvPr id="6" name="TextBox 5"/>
          <p:cNvSpPr txBox="1"/>
          <p:nvPr/>
        </p:nvSpPr>
        <p:spPr>
          <a:xfrm>
            <a:off x="762000" y="609600"/>
            <a:ext cx="7010400" cy="5139869"/>
          </a:xfrm>
          <a:prstGeom prst="rect">
            <a:avLst/>
          </a:prstGeom>
          <a:noFill/>
        </p:spPr>
        <p:txBody>
          <a:bodyPr wrap="square" rtlCol="0">
            <a:spAutoFit/>
          </a:bodyPr>
          <a:lstStyle/>
          <a:p>
            <a:pPr marL="342900" indent="-342900">
              <a:lnSpc>
                <a:spcPct val="150000"/>
              </a:lnSpc>
              <a:buFont typeface="+mj-lt"/>
              <a:buAutoNum type="arabicPeriod"/>
            </a:pPr>
            <a:r>
              <a:rPr lang="en-US" sz="1600" b="1" u="sng" dirty="0" smtClean="0">
                <a:latin typeface="+mj-lt"/>
                <a:ea typeface="+mj-ea"/>
                <a:cs typeface="+mj-cs"/>
              </a:rPr>
              <a:t>VCS Calling scenario </a:t>
            </a:r>
          </a:p>
          <a:p>
            <a:pPr marL="285750" indent="-285750">
              <a:buFont typeface="Arial" panose="020B0604020202020204" pitchFamily="34" charset="0"/>
              <a:buChar char="•"/>
            </a:pPr>
            <a:r>
              <a:rPr lang="en-US" sz="1600" dirty="0" smtClean="0">
                <a:latin typeface="+mj-lt"/>
                <a:ea typeface="+mj-ea"/>
                <a:cs typeface="+mj-cs"/>
              </a:rPr>
              <a:t>Two device login in two different VCS user id  and perform login experience like get favorites, get contacts, get options, get history, get subscription etc.</a:t>
            </a:r>
          </a:p>
          <a:p>
            <a:pPr marL="285750" indent="-285750">
              <a:buFont typeface="Arial" panose="020B0604020202020204" pitchFamily="34" charset="0"/>
              <a:buChar char="•"/>
            </a:pPr>
            <a:r>
              <a:rPr lang="en-US" sz="1600" dirty="0" smtClean="0">
                <a:latin typeface="+mj-lt"/>
                <a:ea typeface="+mj-ea"/>
                <a:cs typeface="+mj-cs"/>
              </a:rPr>
              <a:t>Both device do voice login </a:t>
            </a:r>
          </a:p>
          <a:p>
            <a:pPr marL="285750" indent="-285750">
              <a:buFont typeface="Arial" panose="020B0604020202020204" pitchFamily="34" charset="0"/>
              <a:buChar char="•"/>
            </a:pPr>
            <a:r>
              <a:rPr lang="en-US" sz="1600" dirty="0" smtClean="0">
                <a:latin typeface="+mj-lt"/>
                <a:ea typeface="+mj-ea"/>
                <a:cs typeface="+mj-cs"/>
              </a:rPr>
              <a:t>First user call the other user and second user receive the call. The call exists for the duration provide by the user input </a:t>
            </a:r>
          </a:p>
          <a:p>
            <a:pPr marL="285750" indent="-285750">
              <a:buFont typeface="Arial" panose="020B0604020202020204" pitchFamily="34" charset="0"/>
              <a:buChar char="•"/>
            </a:pPr>
            <a:r>
              <a:rPr lang="en-US" sz="1600" dirty="0" smtClean="0">
                <a:latin typeface="+mj-lt"/>
                <a:ea typeface="+mj-ea"/>
                <a:cs typeface="+mj-cs"/>
              </a:rPr>
              <a:t>The first user end the call by pressing call button again </a:t>
            </a:r>
          </a:p>
          <a:p>
            <a:endParaRPr lang="en-US" sz="1600" b="1" u="sng" dirty="0">
              <a:latin typeface="+mj-lt"/>
              <a:ea typeface="+mj-ea"/>
              <a:cs typeface="+mj-cs"/>
            </a:endParaRPr>
          </a:p>
          <a:p>
            <a:r>
              <a:rPr lang="en-US" sz="1600" b="1" dirty="0" smtClean="0">
                <a:latin typeface="+mj-lt"/>
                <a:ea typeface="+mj-ea"/>
                <a:cs typeface="+mj-cs"/>
              </a:rPr>
              <a:t>2.   </a:t>
            </a:r>
            <a:r>
              <a:rPr lang="en-US" sz="1600" b="1" u="sng" dirty="0" smtClean="0">
                <a:latin typeface="+mj-lt"/>
                <a:ea typeface="+mj-ea"/>
                <a:cs typeface="+mj-cs"/>
              </a:rPr>
              <a:t>VCS Messaging scenario</a:t>
            </a:r>
            <a:endParaRPr lang="en-US" sz="1600" b="1" u="sng" dirty="0"/>
          </a:p>
          <a:p>
            <a:pPr marL="285750" indent="-285750">
              <a:buFont typeface="Arial" panose="020B0604020202020204" pitchFamily="34" charset="0"/>
              <a:buChar char="•"/>
            </a:pPr>
            <a:r>
              <a:rPr lang="en-US" sz="1600" dirty="0"/>
              <a:t>Two device login in two different VCS user id  and perform login experience like get favorites, get contacts, get options, get history, get subscription etc.</a:t>
            </a:r>
          </a:p>
          <a:p>
            <a:pPr marL="285750" indent="-285750">
              <a:buFont typeface="Arial" panose="020B0604020202020204" pitchFamily="34" charset="0"/>
              <a:buChar char="•"/>
            </a:pPr>
            <a:r>
              <a:rPr lang="en-US" sz="1600" dirty="0"/>
              <a:t>Both device do voice login </a:t>
            </a:r>
          </a:p>
          <a:p>
            <a:pPr marL="285750" indent="-285750">
              <a:buFont typeface="Arial" panose="020B0604020202020204" pitchFamily="34" charset="0"/>
              <a:buChar char="•"/>
            </a:pPr>
            <a:r>
              <a:rPr lang="en-US" sz="1600" dirty="0"/>
              <a:t>First user </a:t>
            </a:r>
            <a:r>
              <a:rPr lang="en-US" sz="1600" dirty="0" smtClean="0"/>
              <a:t>send a text message , recipient receives the message and acknowledge the sender and sends two reply message   the first user receives reply message and acknowledge the sender.</a:t>
            </a:r>
          </a:p>
          <a:p>
            <a:pPr marL="285750" indent="-285750">
              <a:buFont typeface="Arial" panose="020B0604020202020204" pitchFamily="34" charset="0"/>
              <a:buChar char="•"/>
            </a:pPr>
            <a:r>
              <a:rPr lang="en-US" sz="1600" dirty="0" smtClean="0"/>
              <a:t>Both the user logout from the device </a:t>
            </a:r>
          </a:p>
          <a:p>
            <a:endParaRPr lang="en-US" sz="1600" dirty="0"/>
          </a:p>
          <a:p>
            <a:r>
              <a:rPr lang="en-US" sz="1600" b="1" dirty="0">
                <a:latin typeface="+mj-lt"/>
                <a:ea typeface="+mj-ea"/>
                <a:cs typeface="+mj-cs"/>
              </a:rPr>
              <a:t>3. </a:t>
            </a:r>
            <a:r>
              <a:rPr lang="en-US" sz="1600" b="1" u="sng" dirty="0" smtClean="0">
                <a:latin typeface="+mj-lt"/>
                <a:ea typeface="+mj-ea"/>
                <a:cs typeface="+mj-cs"/>
              </a:rPr>
              <a:t>VCS Web console Messaging scenario</a:t>
            </a:r>
          </a:p>
          <a:p>
            <a:pPr marL="285750" indent="-285750">
              <a:buFont typeface="Arial" panose="020B0604020202020204" pitchFamily="34" charset="0"/>
              <a:buChar char="•"/>
            </a:pPr>
            <a:r>
              <a:rPr lang="en-US" sz="1600" dirty="0" smtClean="0">
                <a:latin typeface="+mj-lt"/>
                <a:ea typeface="+mj-ea"/>
                <a:cs typeface="+mj-cs"/>
              </a:rPr>
              <a:t>Two web console user  do logging and one user sends normal text  and MCR messaging . Recipient receives message </a:t>
            </a:r>
          </a:p>
        </p:txBody>
      </p:sp>
    </p:spTree>
    <p:extLst>
      <p:ext uri="{BB962C8B-B14F-4D97-AF65-F5344CB8AC3E}">
        <p14:creationId xmlns:p14="http://schemas.microsoft.com/office/powerpoint/2010/main" val="3317885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057400"/>
            <a:ext cx="8229600" cy="41116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smtClean="0"/>
              <a:t/>
            </a:r>
            <a:br>
              <a:rPr lang="en-US" sz="1800" b="1" dirty="0" smtClean="0"/>
            </a:br>
            <a:r>
              <a:rPr lang="en-US" sz="1800" b="1" dirty="0" smtClean="0"/>
              <a:t/>
            </a:r>
            <a:br>
              <a:rPr lang="en-US" sz="1800" b="1" dirty="0" smtClean="0"/>
            </a:br>
            <a:r>
              <a:rPr lang="en-US" sz="1800" b="1" dirty="0" smtClean="0"/>
              <a:t/>
            </a:r>
            <a:br>
              <a:rPr lang="en-US" sz="1800" b="1" dirty="0" smtClean="0"/>
            </a:br>
            <a:r>
              <a:rPr lang="en-US" sz="1800" b="1" dirty="0" smtClean="0"/>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b="1" dirty="0" smtClean="0"/>
              <a:t/>
            </a:r>
            <a:br>
              <a:rPr lang="en-US" sz="1800" b="1" dirty="0" smtClean="0"/>
            </a:br>
            <a:endParaRPr lang="en-US" sz="1800" b="1" dirty="0"/>
          </a:p>
        </p:txBody>
      </p:sp>
      <p:sp>
        <p:nvSpPr>
          <p:cNvPr id="5" name="TextBox 4"/>
          <p:cNvSpPr txBox="1"/>
          <p:nvPr/>
        </p:nvSpPr>
        <p:spPr>
          <a:xfrm>
            <a:off x="450376" y="152400"/>
            <a:ext cx="3721212" cy="400110"/>
          </a:xfrm>
          <a:prstGeom prst="rect">
            <a:avLst/>
          </a:prstGeom>
          <a:noFill/>
        </p:spPr>
        <p:txBody>
          <a:bodyPr wrap="none" rtlCol="0">
            <a:spAutoFit/>
          </a:bodyPr>
          <a:lstStyle/>
          <a:p>
            <a:r>
              <a:rPr lang="en-US" sz="2000" b="1" u="sng" dirty="0" smtClean="0"/>
              <a:t>Scenario that have been covered </a:t>
            </a:r>
            <a:endParaRPr lang="en-US" sz="2000" b="1" u="sng" dirty="0"/>
          </a:p>
        </p:txBody>
      </p:sp>
      <p:sp>
        <p:nvSpPr>
          <p:cNvPr id="6" name="TextBox 5"/>
          <p:cNvSpPr txBox="1"/>
          <p:nvPr/>
        </p:nvSpPr>
        <p:spPr>
          <a:xfrm>
            <a:off x="666388" y="609600"/>
            <a:ext cx="7010400" cy="4770537"/>
          </a:xfrm>
          <a:prstGeom prst="rect">
            <a:avLst/>
          </a:prstGeom>
          <a:noFill/>
        </p:spPr>
        <p:txBody>
          <a:bodyPr wrap="square" rtlCol="0">
            <a:spAutoFit/>
          </a:bodyPr>
          <a:lstStyle/>
          <a:p>
            <a:endParaRPr lang="en-US" sz="1600" dirty="0"/>
          </a:p>
          <a:p>
            <a:r>
              <a:rPr lang="en-US" sz="1600" b="1" dirty="0">
                <a:latin typeface="+mj-lt"/>
                <a:ea typeface="+mj-ea"/>
                <a:cs typeface="+mj-cs"/>
              </a:rPr>
              <a:t>3. </a:t>
            </a:r>
            <a:r>
              <a:rPr lang="en-US" sz="1600" b="1" u="sng" dirty="0" smtClean="0">
                <a:latin typeface="+mj-lt"/>
                <a:ea typeface="+mj-ea"/>
                <a:cs typeface="+mj-cs"/>
              </a:rPr>
              <a:t>Login Experience scenario</a:t>
            </a:r>
          </a:p>
          <a:p>
            <a:pPr marL="285750" indent="-285750">
              <a:buFont typeface="Arial" panose="020B0604020202020204" pitchFamily="34" charset="0"/>
              <a:buChar char="•"/>
            </a:pPr>
            <a:r>
              <a:rPr lang="en-US" sz="1600" dirty="0" smtClean="0">
                <a:latin typeface="+mj-lt"/>
                <a:ea typeface="+mj-ea"/>
                <a:cs typeface="+mj-cs"/>
              </a:rPr>
              <a:t> VCS user login in device with shared device / personal device </a:t>
            </a:r>
          </a:p>
          <a:p>
            <a:pPr marL="285750" indent="-285750">
              <a:buFont typeface="Arial" panose="020B0604020202020204" pitchFamily="34" charset="0"/>
              <a:buChar char="•"/>
            </a:pPr>
            <a:r>
              <a:rPr lang="en-US" sz="1600" dirty="0">
                <a:latin typeface="+mj-lt"/>
                <a:ea typeface="+mj-ea"/>
                <a:cs typeface="+mj-cs"/>
              </a:rPr>
              <a:t>Get </a:t>
            </a:r>
            <a:r>
              <a:rPr lang="en-US" sz="1600" dirty="0" smtClean="0">
                <a:latin typeface="+mj-lt"/>
                <a:ea typeface="+mj-ea"/>
                <a:cs typeface="+mj-cs"/>
              </a:rPr>
              <a:t>Option</a:t>
            </a:r>
          </a:p>
          <a:p>
            <a:pPr marL="285750" indent="-285750">
              <a:buFont typeface="Arial" panose="020B0604020202020204" pitchFamily="34" charset="0"/>
              <a:buChar char="•"/>
            </a:pPr>
            <a:r>
              <a:rPr lang="en-US" sz="1600" dirty="0">
                <a:latin typeface="+mj-lt"/>
                <a:ea typeface="+mj-ea"/>
                <a:cs typeface="+mj-cs"/>
              </a:rPr>
              <a:t>Get </a:t>
            </a:r>
            <a:r>
              <a:rPr lang="en-US" sz="1600" dirty="0" smtClean="0">
                <a:latin typeface="+mj-lt"/>
                <a:ea typeface="+mj-ea"/>
                <a:cs typeface="+mj-cs"/>
              </a:rPr>
              <a:t>History</a:t>
            </a:r>
          </a:p>
          <a:p>
            <a:pPr marL="285750" indent="-285750">
              <a:buFont typeface="Arial" panose="020B0604020202020204" pitchFamily="34" charset="0"/>
              <a:buChar char="•"/>
            </a:pPr>
            <a:r>
              <a:rPr lang="en-US" sz="1600" dirty="0">
                <a:latin typeface="+mj-lt"/>
                <a:ea typeface="+mj-ea"/>
                <a:cs typeface="+mj-cs"/>
              </a:rPr>
              <a:t>Get </a:t>
            </a:r>
            <a:r>
              <a:rPr lang="en-US" sz="1600" dirty="0" smtClean="0">
                <a:latin typeface="+mj-lt"/>
                <a:ea typeface="+mj-ea"/>
                <a:cs typeface="+mj-cs"/>
              </a:rPr>
              <a:t>Template</a:t>
            </a:r>
          </a:p>
          <a:p>
            <a:pPr marL="285750" indent="-285750">
              <a:buFont typeface="Arial" panose="020B0604020202020204" pitchFamily="34" charset="0"/>
              <a:buChar char="•"/>
            </a:pPr>
            <a:r>
              <a:rPr lang="en-US" sz="1600" dirty="0">
                <a:latin typeface="+mj-lt"/>
                <a:ea typeface="+mj-ea"/>
                <a:cs typeface="+mj-cs"/>
              </a:rPr>
              <a:t>Get </a:t>
            </a:r>
            <a:r>
              <a:rPr lang="en-US" sz="1600" dirty="0" smtClean="0">
                <a:latin typeface="+mj-lt"/>
                <a:ea typeface="+mj-ea"/>
                <a:cs typeface="+mj-cs"/>
              </a:rPr>
              <a:t>Subscription</a:t>
            </a:r>
          </a:p>
          <a:p>
            <a:pPr marL="285750" indent="-285750">
              <a:buFont typeface="Arial" panose="020B0604020202020204" pitchFamily="34" charset="0"/>
              <a:buChar char="•"/>
            </a:pPr>
            <a:r>
              <a:rPr lang="en-US" sz="1600" dirty="0">
                <a:latin typeface="+mj-lt"/>
                <a:ea typeface="+mj-ea"/>
                <a:cs typeface="+mj-cs"/>
              </a:rPr>
              <a:t>Get </a:t>
            </a:r>
            <a:r>
              <a:rPr lang="en-US" sz="1600" dirty="0" smtClean="0">
                <a:latin typeface="+mj-lt"/>
                <a:ea typeface="+mj-ea"/>
                <a:cs typeface="+mj-cs"/>
              </a:rPr>
              <a:t>Contacts</a:t>
            </a:r>
          </a:p>
          <a:p>
            <a:pPr marL="285750" indent="-285750">
              <a:buFont typeface="Arial" panose="020B0604020202020204" pitchFamily="34" charset="0"/>
              <a:buChar char="•"/>
            </a:pPr>
            <a:r>
              <a:rPr lang="en-US" sz="1600" dirty="0">
                <a:latin typeface="+mj-lt"/>
                <a:ea typeface="+mj-ea"/>
                <a:cs typeface="+mj-cs"/>
              </a:rPr>
              <a:t>Get </a:t>
            </a:r>
            <a:r>
              <a:rPr lang="en-US" sz="1600" dirty="0" smtClean="0">
                <a:latin typeface="+mj-lt"/>
                <a:ea typeface="+mj-ea"/>
                <a:cs typeface="+mj-cs"/>
              </a:rPr>
              <a:t>Favorites</a:t>
            </a:r>
          </a:p>
          <a:p>
            <a:pPr marL="285750" indent="-285750">
              <a:buFont typeface="Arial" panose="020B0604020202020204" pitchFamily="34" charset="0"/>
              <a:buChar char="•"/>
            </a:pPr>
            <a:r>
              <a:rPr lang="en-US" sz="1600" dirty="0" smtClean="0">
                <a:latin typeface="+mj-lt"/>
                <a:ea typeface="+mj-ea"/>
                <a:cs typeface="+mj-cs"/>
              </a:rPr>
              <a:t>Call get push request in every 5 sec </a:t>
            </a:r>
          </a:p>
          <a:p>
            <a:pPr marL="285750" indent="-285750">
              <a:buFont typeface="Arial" panose="020B0604020202020204" pitchFamily="34" charset="0"/>
              <a:buChar char="•"/>
            </a:pPr>
            <a:endParaRPr lang="en-US" sz="1600" dirty="0">
              <a:latin typeface="+mj-lt"/>
              <a:ea typeface="+mj-ea"/>
              <a:cs typeface="+mj-cs"/>
            </a:endParaRPr>
          </a:p>
          <a:p>
            <a:endParaRPr lang="en-US" sz="1600" dirty="0" smtClean="0">
              <a:latin typeface="+mj-lt"/>
              <a:ea typeface="+mj-ea"/>
              <a:cs typeface="+mj-cs"/>
            </a:endParaRPr>
          </a:p>
          <a:p>
            <a:r>
              <a:rPr lang="en-US" sz="1600" b="1" dirty="0">
                <a:latin typeface="+mj-lt"/>
                <a:ea typeface="+mj-ea"/>
                <a:cs typeface="+mj-cs"/>
              </a:rPr>
              <a:t>4. </a:t>
            </a:r>
            <a:r>
              <a:rPr lang="en-US" sz="1600" b="1" u="sng" dirty="0" smtClean="0">
                <a:latin typeface="+mj-lt"/>
                <a:ea typeface="+mj-ea"/>
                <a:cs typeface="+mj-cs"/>
              </a:rPr>
              <a:t>Other scenario</a:t>
            </a:r>
          </a:p>
          <a:p>
            <a:pPr marL="285750" indent="-285750">
              <a:buFont typeface="Arial" panose="020B0604020202020204" pitchFamily="34" charset="0"/>
              <a:buChar char="•"/>
            </a:pPr>
            <a:r>
              <a:rPr lang="en-US" sz="1600" dirty="0"/>
              <a:t>VCS user calling badge </a:t>
            </a:r>
            <a:r>
              <a:rPr lang="en-US" sz="1600" dirty="0" smtClean="0"/>
              <a:t>user</a:t>
            </a:r>
          </a:p>
          <a:p>
            <a:pPr marL="285750" indent="-285750">
              <a:buFont typeface="Arial" panose="020B0604020202020204" pitchFamily="34" charset="0"/>
              <a:buChar char="•"/>
            </a:pPr>
            <a:r>
              <a:rPr lang="en-US" sz="1600" dirty="0" smtClean="0"/>
              <a:t>Badge user calling to another badge user and groups</a:t>
            </a:r>
          </a:p>
          <a:p>
            <a:pPr marL="285750" indent="-285750">
              <a:buFont typeface="Arial" panose="020B0604020202020204" pitchFamily="34" charset="0"/>
              <a:buChar char="•"/>
            </a:pPr>
            <a:r>
              <a:rPr lang="en-US" sz="1600" dirty="0" smtClean="0"/>
              <a:t>VMI messaging to badge to badge</a:t>
            </a:r>
            <a:endParaRPr lang="en-US" sz="1600" dirty="0"/>
          </a:p>
          <a:p>
            <a:pPr marL="285750" indent="-285750">
              <a:buFont typeface="Arial" panose="020B0604020202020204" pitchFamily="34" charset="0"/>
              <a:buChar char="•"/>
            </a:pPr>
            <a:r>
              <a:rPr lang="en-US" sz="1600" dirty="0" smtClean="0"/>
              <a:t>VCS </a:t>
            </a:r>
            <a:r>
              <a:rPr lang="en-US" sz="1600" dirty="0"/>
              <a:t>user sending message to VST user and VST user replying the message</a:t>
            </a:r>
            <a:endParaRPr lang="en-US" sz="1600" b="1" u="sng" dirty="0" smtClean="0">
              <a:latin typeface="+mj-lt"/>
              <a:ea typeface="+mj-ea"/>
              <a:cs typeface="+mj-cs"/>
            </a:endParaRPr>
          </a:p>
          <a:p>
            <a:pPr marL="342900" indent="-342900">
              <a:buAutoNum type="arabicPeriod" startAt="4"/>
            </a:pPr>
            <a:endParaRPr lang="en-US" sz="1600" b="1" u="sng" dirty="0">
              <a:latin typeface="+mj-lt"/>
              <a:ea typeface="+mj-ea"/>
              <a:cs typeface="+mj-cs"/>
            </a:endParaRPr>
          </a:p>
          <a:p>
            <a:pPr marL="342900" indent="-342900">
              <a:buAutoNum type="arabicPeriod" startAt="4"/>
            </a:pPr>
            <a:endParaRPr lang="en-US" sz="1600" b="1" u="sng" dirty="0">
              <a:latin typeface="+mj-lt"/>
              <a:ea typeface="+mj-ea"/>
              <a:cs typeface="+mj-cs"/>
            </a:endParaRPr>
          </a:p>
        </p:txBody>
      </p:sp>
    </p:spTree>
    <p:extLst>
      <p:ext uri="{BB962C8B-B14F-4D97-AF65-F5344CB8AC3E}">
        <p14:creationId xmlns:p14="http://schemas.microsoft.com/office/powerpoint/2010/main" val="204424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3999"/>
          </a:xfrm>
        </p:spPr>
        <p:txBody>
          <a:bodyPr>
            <a:normAutofit fontScale="92500" lnSpcReduction="10000"/>
          </a:bodyPr>
          <a:lstStyle/>
          <a:p>
            <a:pPr marL="0" indent="0">
              <a:buNone/>
            </a:pPr>
            <a:r>
              <a:rPr lang="en-US" sz="2000" b="1" u="sng" dirty="0" smtClean="0"/>
              <a:t>Pre Requirement  To Set up  New  Test VM for the Run </a:t>
            </a:r>
          </a:p>
          <a:p>
            <a:pPr marL="0" indent="0">
              <a:buNone/>
            </a:pPr>
            <a:endParaRPr lang="en-US" sz="800" b="1" u="sng" dirty="0" smtClean="0"/>
          </a:p>
          <a:p>
            <a:r>
              <a:rPr lang="en-US" sz="1800" dirty="0" smtClean="0"/>
              <a:t>Install Python27 ( C:\Python27\python.exe). Install below </a:t>
            </a:r>
            <a:r>
              <a:rPr lang="en-US" sz="1800" dirty="0"/>
              <a:t>python</a:t>
            </a:r>
            <a:r>
              <a:rPr lang="en-US" sz="1800" dirty="0" smtClean="0"/>
              <a:t> module </a:t>
            </a:r>
          </a:p>
          <a:p>
            <a:pPr lvl="1"/>
            <a:r>
              <a:rPr lang="en-US" sz="1600" b="1" dirty="0" smtClean="0"/>
              <a:t>Requests  </a:t>
            </a:r>
          </a:p>
          <a:p>
            <a:pPr lvl="1"/>
            <a:r>
              <a:rPr lang="en-US" sz="1600" b="1" dirty="0" smtClean="0"/>
              <a:t>Pypyodbc</a:t>
            </a:r>
          </a:p>
          <a:p>
            <a:pPr lvl="1"/>
            <a:r>
              <a:rPr lang="en-US" sz="1600" b="1" dirty="0" err="1" smtClean="0"/>
              <a:t>ConfigParser</a:t>
            </a:r>
            <a:endParaRPr lang="en-US" sz="1600" b="1" dirty="0" smtClean="0"/>
          </a:p>
          <a:p>
            <a:pPr lvl="1"/>
            <a:r>
              <a:rPr lang="en-US" sz="1600" b="1" dirty="0" err="1"/>
              <a:t>psutil</a:t>
            </a:r>
            <a:endParaRPr lang="en-US" sz="1600" b="1" dirty="0" smtClean="0"/>
          </a:p>
          <a:p>
            <a:pPr marL="457200" lvl="1" indent="0">
              <a:buNone/>
            </a:pPr>
            <a:r>
              <a:rPr lang="en-US" sz="1600" b="1" dirty="0" smtClean="0"/>
              <a:t>( Note : </a:t>
            </a:r>
            <a:r>
              <a:rPr lang="en-US" sz="1600" b="1" dirty="0"/>
              <a:t>C:\</a:t>
            </a:r>
            <a:r>
              <a:rPr lang="en-US" sz="1600" b="1" dirty="0" smtClean="0"/>
              <a:t>Python27\scripts\easy_install.exe Request  </a:t>
            </a:r>
            <a:r>
              <a:rPr lang="en-US" sz="1600" dirty="0" smtClean="0"/>
              <a:t>command would download and install the request module similarly try for other two module) </a:t>
            </a:r>
          </a:p>
          <a:p>
            <a:r>
              <a:rPr lang="en-US" sz="1800" dirty="0"/>
              <a:t>Install the java   ( JRE  only)  or directly </a:t>
            </a:r>
            <a:r>
              <a:rPr lang="en-US" sz="1800" dirty="0" smtClean="0"/>
              <a:t>copy the </a:t>
            </a:r>
            <a:r>
              <a:rPr lang="en-US" sz="1800" dirty="0" err="1" smtClean="0"/>
              <a:t>jre</a:t>
            </a:r>
            <a:r>
              <a:rPr lang="en-US" sz="1800" dirty="0" smtClean="0"/>
              <a:t> folder in c:\jre\bin from the shared folder </a:t>
            </a:r>
            <a:r>
              <a:rPr lang="en-US" sz="1800" dirty="0" smtClean="0">
                <a:hlinkClick r:id="rId2" action="ppaction://hlinkfile"/>
              </a:rPr>
              <a:t>( \\</a:t>
            </a:r>
            <a:r>
              <a:rPr lang="en-US" sz="1800" dirty="0" smtClean="0">
                <a:hlinkClick r:id="rId3" action="ppaction://hlinkfile"/>
              </a:rPr>
              <a:t>172.30.28.5\SSL</a:t>
            </a:r>
            <a:r>
              <a:rPr lang="en-US" sz="1800" dirty="0" smtClean="0">
                <a:hlinkClick r:id="rId2" action="ppaction://hlinkfile"/>
              </a:rPr>
              <a:t>\)</a:t>
            </a:r>
            <a:r>
              <a:rPr lang="en-US" sz="1800" dirty="0" smtClean="0"/>
              <a:t>  </a:t>
            </a:r>
          </a:p>
          <a:p>
            <a:r>
              <a:rPr lang="en-US" sz="1800" dirty="0" smtClean="0"/>
              <a:t>Update the  system environment variable  path for java            </a:t>
            </a:r>
          </a:p>
          <a:p>
            <a:r>
              <a:rPr lang="en-US" sz="1800" dirty="0" smtClean="0"/>
              <a:t>Copy the </a:t>
            </a:r>
            <a:r>
              <a:rPr lang="en-US" sz="1800" b="1" dirty="0"/>
              <a:t>A</a:t>
            </a:r>
            <a:r>
              <a:rPr lang="en-US" sz="1800" b="1" dirty="0" smtClean="0"/>
              <a:t>utoclient</a:t>
            </a:r>
            <a:r>
              <a:rPr lang="en-US" sz="1800" dirty="0" smtClean="0"/>
              <a:t> folder to VM   from </a:t>
            </a:r>
            <a:r>
              <a:rPr lang="en-US" sz="1800" dirty="0" smtClean="0">
                <a:hlinkClick r:id="rId2" action="ppaction://hlinkfile"/>
              </a:rPr>
              <a:t>\\</a:t>
            </a:r>
            <a:r>
              <a:rPr lang="en-US" sz="1800" dirty="0" smtClean="0">
                <a:hlinkClick r:id="rId4" action="ppaction://hlinkfile"/>
              </a:rPr>
              <a:t>172.30.28.5\SSL</a:t>
            </a:r>
            <a:r>
              <a:rPr lang="en-US" sz="1800" dirty="0" smtClean="0">
                <a:hlinkClick r:id="rId2" action="ppaction://hlinkfile"/>
              </a:rPr>
              <a:t>\)</a:t>
            </a:r>
            <a:endParaRPr lang="en-US" sz="1800" dirty="0" smtClean="0"/>
          </a:p>
          <a:p>
            <a:r>
              <a:rPr lang="en-US" sz="1800" dirty="0"/>
              <a:t>Update the VS, VMP, VMP SQL DB ,VCG IP , JAVA_HOME path  and DB server credential in Autoclient\EnvironmentConfig.ini file</a:t>
            </a:r>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a:p>
          <a:p>
            <a:pPr marL="0" indent="0">
              <a:buNone/>
            </a:pPr>
            <a:r>
              <a:rPr lang="en-US" sz="1800" dirty="0" smtClean="0"/>
              <a:t> </a:t>
            </a:r>
          </a:p>
          <a:p>
            <a:endParaRPr lang="en-US" sz="1800" dirty="0" smtClean="0"/>
          </a:p>
          <a:p>
            <a:pPr marL="0" indent="0">
              <a:buNone/>
            </a:pPr>
            <a:endParaRPr lang="en-US" sz="1800" dirty="0"/>
          </a:p>
        </p:txBody>
      </p:sp>
      <p:grpSp>
        <p:nvGrpSpPr>
          <p:cNvPr id="4" name="Group 3"/>
          <p:cNvGrpSpPr/>
          <p:nvPr/>
        </p:nvGrpSpPr>
        <p:grpSpPr>
          <a:xfrm>
            <a:off x="1142634" y="210345"/>
            <a:ext cx="7086600" cy="551655"/>
            <a:chOff x="0" y="397"/>
            <a:chExt cx="7086600" cy="551655"/>
          </a:xfrm>
        </p:grpSpPr>
        <p:sp>
          <p:nvSpPr>
            <p:cNvPr id="5" name="Rounded Rectangle 4"/>
            <p:cNvSpPr/>
            <p:nvPr/>
          </p:nvSpPr>
          <p:spPr>
            <a:xfrm>
              <a:off x="0" y="397"/>
              <a:ext cx="7086600" cy="55165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p:nvPr/>
          </p:nvSpPr>
          <p:spPr>
            <a:xfrm>
              <a:off x="26930" y="27327"/>
              <a:ext cx="7032740"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How to Setup Auto-Client  and </a:t>
              </a:r>
              <a:r>
                <a:rPr lang="en-US" sz="2300" dirty="0"/>
                <a:t> </a:t>
              </a:r>
              <a:r>
                <a:rPr lang="en-US" sz="2300" dirty="0" smtClean="0"/>
                <a:t>Test VM for parallel run</a:t>
              </a:r>
              <a:r>
                <a:rPr lang="en-US" sz="2300" kern="1200" dirty="0" smtClean="0"/>
                <a:t>   </a:t>
              </a:r>
              <a:endParaRPr lang="en-US" sz="2300" kern="1200" dirty="0"/>
            </a:p>
          </p:txBody>
        </p:sp>
      </p:gr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953000"/>
            <a:ext cx="64071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96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534400" cy="5059363"/>
          </a:xfrm>
        </p:spPr>
        <p:txBody>
          <a:bodyPr>
            <a:normAutofit/>
          </a:bodyPr>
          <a:lstStyle/>
          <a:p>
            <a:r>
              <a:rPr lang="en-US" sz="1800" dirty="0" smtClean="0"/>
              <a:t>The Scalability run can be initiated from any machine having python installed.  It only initiates the run in all the Test VM available.</a:t>
            </a:r>
          </a:p>
          <a:p>
            <a:r>
              <a:rPr lang="en-US" sz="1800" dirty="0" smtClean="0"/>
              <a:t> </a:t>
            </a:r>
            <a:r>
              <a:rPr lang="en-US" sz="1800" dirty="0"/>
              <a:t>Copy the </a:t>
            </a:r>
            <a:r>
              <a:rPr lang="en-US" sz="1800" b="1" dirty="0" err="1"/>
              <a:t>CopyMeToStartRun</a:t>
            </a:r>
            <a:r>
              <a:rPr lang="en-US" sz="1800" b="1" dirty="0"/>
              <a:t> </a:t>
            </a:r>
            <a:r>
              <a:rPr lang="en-US" sz="1800" dirty="0" smtClean="0"/>
              <a:t>folder  </a:t>
            </a:r>
            <a:r>
              <a:rPr lang="en-US" sz="1800" dirty="0"/>
              <a:t>from </a:t>
            </a:r>
            <a:r>
              <a:rPr lang="en-US" sz="1800" dirty="0">
                <a:hlinkClick r:id="rId2" action="ppaction://hlinkfile"/>
              </a:rPr>
              <a:t>\\</a:t>
            </a:r>
            <a:r>
              <a:rPr lang="en-US" sz="1800" dirty="0" smtClean="0">
                <a:hlinkClick r:id="rId3" action="ppaction://hlinkfile"/>
              </a:rPr>
              <a:t>172.30.28.5\SSL\Autoclient</a:t>
            </a:r>
            <a:r>
              <a:rPr lang="en-US" sz="1800" dirty="0" smtClean="0">
                <a:hlinkClick r:id="rId2" action="ppaction://hlinkfile"/>
              </a:rPr>
              <a:t>)</a:t>
            </a:r>
            <a:r>
              <a:rPr lang="en-US" sz="1800" dirty="0" smtClean="0"/>
              <a:t> to Machine from where you want to initiate the run.</a:t>
            </a:r>
            <a:endParaRPr lang="en-US" sz="1800" dirty="0"/>
          </a:p>
          <a:p>
            <a:r>
              <a:rPr lang="en-US" sz="1800" dirty="0"/>
              <a:t>Update the </a:t>
            </a:r>
            <a:r>
              <a:rPr lang="en-US" sz="1800" b="1" dirty="0" err="1"/>
              <a:t>ScriptIndexList</a:t>
            </a:r>
            <a:r>
              <a:rPr lang="en-US" sz="1800" b="1" dirty="0"/>
              <a:t> </a:t>
            </a:r>
            <a:r>
              <a:rPr lang="en-US" sz="1800" dirty="0" smtClean="0"/>
              <a:t>  =  1,2,3,4   in</a:t>
            </a:r>
            <a:r>
              <a:rPr lang="en-US" sz="1600" b="1" dirty="0"/>
              <a:t> </a:t>
            </a:r>
            <a:r>
              <a:rPr lang="en-US" sz="1600" b="1" dirty="0" err="1"/>
              <a:t>CopyMeToStartRun</a:t>
            </a:r>
            <a:r>
              <a:rPr lang="en-US" sz="1600" b="1" dirty="0"/>
              <a:t> </a:t>
            </a:r>
            <a:r>
              <a:rPr lang="en-US" sz="1600" b="1" dirty="0" smtClean="0"/>
              <a:t>\</a:t>
            </a:r>
            <a:r>
              <a:rPr lang="en-US" sz="1600" b="1" dirty="0"/>
              <a:t> ScalabilityRunConfig.ini  </a:t>
            </a:r>
            <a:r>
              <a:rPr lang="en-US" sz="1800" dirty="0" smtClean="0"/>
              <a:t>file . This parameter contains all the scenario index user wants to run parallel.</a:t>
            </a:r>
          </a:p>
          <a:p>
            <a:r>
              <a:rPr lang="en-US" sz="1800" dirty="0" smtClean="0"/>
              <a:t>Update </a:t>
            </a:r>
            <a:r>
              <a:rPr lang="en-US" sz="1800" dirty="0"/>
              <a:t>all the </a:t>
            </a:r>
            <a:r>
              <a:rPr lang="en-US" sz="1800" b="1" dirty="0" err="1" smtClean="0"/>
              <a:t>VMList</a:t>
            </a:r>
            <a:r>
              <a:rPr lang="en-US" sz="1800" b="1" dirty="0" smtClean="0"/>
              <a:t>  </a:t>
            </a:r>
            <a:r>
              <a:rPr lang="en-US" sz="1800" dirty="0" smtClean="0"/>
              <a:t>parameter of  </a:t>
            </a:r>
            <a:r>
              <a:rPr lang="en-US" sz="1800" dirty="0"/>
              <a:t>Scenario section [1],[2],[3] </a:t>
            </a:r>
            <a:r>
              <a:rPr lang="en-US" sz="1800" dirty="0" smtClean="0"/>
              <a:t>. It contains the VM list where the user wants to run the script.</a:t>
            </a:r>
          </a:p>
          <a:p>
            <a:pPr marL="0" indent="0">
              <a:buNone/>
            </a:pPr>
            <a:r>
              <a:rPr lang="en-US" sz="1600" dirty="0" smtClean="0"/>
              <a:t>Example :  we want run call scenario in 2 VM for 7200 sec with interval of 300 sec on each iteration</a:t>
            </a:r>
          </a:p>
        </p:txBody>
      </p:sp>
      <p:grpSp>
        <p:nvGrpSpPr>
          <p:cNvPr id="4" name="Group 3"/>
          <p:cNvGrpSpPr/>
          <p:nvPr/>
        </p:nvGrpSpPr>
        <p:grpSpPr>
          <a:xfrm>
            <a:off x="1142634" y="210345"/>
            <a:ext cx="7086600" cy="551655"/>
            <a:chOff x="0" y="397"/>
            <a:chExt cx="7086600" cy="551655"/>
          </a:xfrm>
        </p:grpSpPr>
        <p:sp>
          <p:nvSpPr>
            <p:cNvPr id="5" name="Rounded Rectangle 4"/>
            <p:cNvSpPr/>
            <p:nvPr/>
          </p:nvSpPr>
          <p:spPr>
            <a:xfrm>
              <a:off x="0" y="397"/>
              <a:ext cx="7086600" cy="55165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p:nvPr/>
          </p:nvSpPr>
          <p:spPr>
            <a:xfrm>
              <a:off x="26930" y="27327"/>
              <a:ext cx="7032740"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How to </a:t>
              </a:r>
              <a:r>
                <a:rPr lang="en-US" sz="2300" dirty="0" smtClean="0"/>
                <a:t>Initiate the run</a:t>
              </a:r>
              <a:r>
                <a:rPr lang="en-US" sz="2300" kern="1200" dirty="0" smtClean="0"/>
                <a:t>   </a:t>
              </a:r>
              <a:endParaRPr lang="en-US" sz="2300" kern="1200" dirty="0"/>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57600"/>
            <a:ext cx="74009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69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563562"/>
          </a:xfr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ormAutofit/>
          </a:bodyPr>
          <a:lstStyle/>
          <a:p>
            <a:pPr defTabSz="1022350">
              <a:lnSpc>
                <a:spcPct val="90000"/>
              </a:lnSpc>
              <a:spcAft>
                <a:spcPct val="35000"/>
              </a:spcAft>
            </a:pPr>
            <a:r>
              <a:rPr lang="en-US" sz="2300" dirty="0"/>
              <a:t>Demo Sample Scalability Run</a:t>
            </a:r>
            <a:endParaRPr lang="en-US" sz="2300" dirty="0"/>
          </a:p>
        </p:txBody>
      </p:sp>
      <p:sp>
        <p:nvSpPr>
          <p:cNvPr id="3" name="Content Placeholder 2"/>
          <p:cNvSpPr>
            <a:spLocks noGrp="1"/>
          </p:cNvSpPr>
          <p:nvPr>
            <p:ph idx="1"/>
          </p:nvPr>
        </p:nvSpPr>
        <p:spPr>
          <a:xfrm>
            <a:off x="533400" y="1066800"/>
            <a:ext cx="8229600" cy="4525963"/>
          </a:xfrm>
        </p:spPr>
        <p:txBody>
          <a:bodyPr>
            <a:normAutofit/>
          </a:bodyPr>
          <a:lstStyle/>
          <a:p>
            <a:r>
              <a:rPr lang="en-US" sz="2000" dirty="0" smtClean="0"/>
              <a:t>Run Duration :  1 hours </a:t>
            </a:r>
          </a:p>
          <a:p>
            <a:r>
              <a:rPr lang="en-US" sz="2000" dirty="0"/>
              <a:t>8</a:t>
            </a:r>
            <a:r>
              <a:rPr lang="en-US" sz="2000" dirty="0" smtClean="0"/>
              <a:t> badge to badge call  / minute   :  480 calls </a:t>
            </a:r>
          </a:p>
          <a:p>
            <a:r>
              <a:rPr lang="en-US" sz="2000" dirty="0"/>
              <a:t>6</a:t>
            </a:r>
            <a:r>
              <a:rPr lang="en-US" sz="2000" dirty="0" smtClean="0"/>
              <a:t> VCS phone calls  / </a:t>
            </a:r>
            <a:r>
              <a:rPr lang="en-US" sz="2000" dirty="0"/>
              <a:t>minute </a:t>
            </a:r>
            <a:r>
              <a:rPr lang="en-US" sz="2000" dirty="0" smtClean="0"/>
              <a:t>:  360 calls </a:t>
            </a:r>
            <a:endParaRPr lang="en-US" sz="2000" dirty="0"/>
          </a:p>
          <a:p>
            <a:r>
              <a:rPr lang="en-US" sz="2000" dirty="0" smtClean="0"/>
              <a:t>3 VCS message / minute :  180  VCS message</a:t>
            </a:r>
          </a:p>
          <a:p>
            <a:r>
              <a:rPr lang="en-US" sz="2000" dirty="0" smtClean="0"/>
              <a:t>2 MCR VCS message / minute : 120 message</a:t>
            </a:r>
          </a:p>
          <a:p>
            <a:r>
              <a:rPr lang="en-US" sz="2000" dirty="0" smtClean="0"/>
              <a:t>2  Web Console Message / minute : 120 message</a:t>
            </a:r>
          </a:p>
          <a:p>
            <a:r>
              <a:rPr lang="en-US" sz="2000" dirty="0" smtClean="0"/>
              <a:t>200 device personal \ shared users are  logging in to  app.</a:t>
            </a:r>
          </a:p>
          <a:p>
            <a:endParaRPr lang="en-US" sz="2000" dirty="0"/>
          </a:p>
          <a:p>
            <a:pPr marL="0" indent="0">
              <a:buNone/>
            </a:pPr>
            <a:r>
              <a:rPr lang="en-US" sz="2000" dirty="0" smtClean="0"/>
              <a:t>Total :  840 calls and 420 messages More than 300 users logging in in an hours.  This number can be increased to any number needed or any duration of run </a:t>
            </a:r>
            <a:endParaRPr lang="en-US" sz="2000" dirty="0"/>
          </a:p>
        </p:txBody>
      </p:sp>
    </p:spTree>
    <p:extLst>
      <p:ext uri="{BB962C8B-B14F-4D97-AF65-F5344CB8AC3E}">
        <p14:creationId xmlns:p14="http://schemas.microsoft.com/office/powerpoint/2010/main" val="327202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973</Words>
  <Application>Microsoft Office PowerPoint</Application>
  <PresentationFormat>On-screen Show (4:3)</PresentationFormat>
  <Paragraphs>126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Sequential flow of the Auto-client for SSL </vt:lpstr>
      <vt:lpstr>PowerPoint Presentation</vt:lpstr>
      <vt:lpstr>PowerPoint Presentation</vt:lpstr>
      <vt:lpstr>PowerPoint Presentation</vt:lpstr>
      <vt:lpstr>PowerPoint Presentation</vt:lpstr>
      <vt:lpstr>Demo Sample Scalability Run</vt:lpstr>
    </vt:vector>
  </TitlesOfParts>
  <Company>Vocera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Saroj Gartia</dc:creator>
  <cp:lastModifiedBy>Saroj Gartia</cp:lastModifiedBy>
  <cp:revision>77</cp:revision>
  <dcterms:created xsi:type="dcterms:W3CDTF">2015-02-06T22:24:29Z</dcterms:created>
  <dcterms:modified xsi:type="dcterms:W3CDTF">2017-03-15T08:46:07Z</dcterms:modified>
</cp:coreProperties>
</file>