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3ffc751e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3ffc751e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3ffc751e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3ffc751e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404eb8e3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404eb8e3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3ffc751e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3ffc751e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3ffc751e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3ffc751e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3ffc751e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3ffc751e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3ffc751e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3ffc751e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3ffc751e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3ffc751e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3ffc751e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3ffc751e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3ffc751e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3ffc751e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3ffc751e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3ffc751e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3ffc751e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3ffc751e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3ffc751e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3ffc751e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3ffc751e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3ffc751e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erhatgiydiren.com/system-design-interview-top-k-problem-heavy-hitters/" TargetMode="External"/><Relationship Id="rId4" Type="http://schemas.openxmlformats.org/officeDocument/2006/relationships/hyperlink" Target="https://aws.amazon.com/blogs/database/building-a-real-time-gaming-leaderboard-with-amazon-elasticache-for-redis/" TargetMode="External"/><Relationship Id="rId5" Type="http://schemas.openxmlformats.org/officeDocument/2006/relationships/hyperlink" Target="https://algo.monster/liteproblems/34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CRAFT’S DEMO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SIDDHANT GAUTAM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PATTERN USED</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Observer Design Pattern : LeaderBoard uses observer design pattern</a:t>
            </a:r>
            <a:endParaRPr/>
          </a:p>
          <a:p>
            <a:pPr indent="-311150" lvl="0" marL="457200" rtl="0" algn="l">
              <a:spcBef>
                <a:spcPts val="0"/>
              </a:spcBef>
              <a:spcAft>
                <a:spcPts val="0"/>
              </a:spcAft>
              <a:buSzPts val="1300"/>
              <a:buChar char="-"/>
            </a:pPr>
            <a:r>
              <a:rPr lang="en"/>
              <a:t>Strategy</a:t>
            </a:r>
            <a:r>
              <a:rPr lang="en"/>
              <a:t> Design  Pattern : While updating data in db and cache we are using strategy design pattern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USED</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cache we are using Min Heap and </a:t>
            </a:r>
            <a:r>
              <a:rPr lang="en"/>
              <a:t>maintaining</a:t>
            </a:r>
            <a:r>
              <a:rPr lang="en"/>
              <a:t> a HashMap</a:t>
            </a:r>
            <a:endParaRPr/>
          </a:p>
          <a:p>
            <a:pPr indent="-311150" lvl="0" marL="457200" rtl="0" algn="l">
              <a:spcBef>
                <a:spcPts val="0"/>
              </a:spcBef>
              <a:spcAft>
                <a:spcPts val="0"/>
              </a:spcAft>
              <a:buSzPts val="1300"/>
              <a:buChar char="-"/>
            </a:pPr>
            <a:r>
              <a:rPr lang="en"/>
              <a:t>To maintain the top K score we are using Min Heap</a:t>
            </a:r>
            <a:endParaRPr/>
          </a:p>
          <a:p>
            <a:pPr indent="-311150" lvl="0" marL="457200" rtl="0" algn="l">
              <a:spcBef>
                <a:spcPts val="0"/>
              </a:spcBef>
              <a:spcAft>
                <a:spcPts val="0"/>
              </a:spcAft>
              <a:buSzPts val="1300"/>
              <a:buChar char="-"/>
            </a:pPr>
            <a:r>
              <a:rPr lang="en"/>
              <a:t>While updating the leaderboard, we check and compare if the score for the player that is being updated is already present in the Min Heap or not. If the player is already on the leaderboard and the new score is greater than the present score, we update the rank else we ignore.</a:t>
            </a:r>
            <a:endParaRPr/>
          </a:p>
          <a:p>
            <a:pPr indent="-311150" lvl="0" marL="457200" rtl="0" algn="l">
              <a:spcBef>
                <a:spcPts val="0"/>
              </a:spcBef>
              <a:spcAft>
                <a:spcPts val="0"/>
              </a:spcAft>
              <a:buSzPts val="1300"/>
              <a:buChar char="-"/>
            </a:pPr>
            <a:r>
              <a:rPr lang="en"/>
              <a:t>T</a:t>
            </a:r>
            <a:r>
              <a:rPr b="1" lang="en"/>
              <a:t>ime Complexity</a:t>
            </a:r>
            <a:r>
              <a:rPr lang="en"/>
              <a:t> : O(NlogK) to create the Heap. </a:t>
            </a:r>
            <a:endParaRPr/>
          </a:p>
          <a:p>
            <a:pPr indent="-311150" lvl="0" marL="457200" rtl="0" algn="l">
              <a:spcBef>
                <a:spcPts val="0"/>
              </a:spcBef>
              <a:spcAft>
                <a:spcPts val="0"/>
              </a:spcAft>
              <a:buSzPts val="1300"/>
              <a:buChar char="-"/>
            </a:pPr>
            <a:r>
              <a:rPr b="1" lang="en"/>
              <a:t>Space Complexity</a:t>
            </a:r>
            <a:r>
              <a:rPr lang="en"/>
              <a:t>: O(K)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AND CODE WALKTHROUGH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ENHANCEMENTS</a:t>
            </a:r>
            <a:endParaRPr/>
          </a:p>
        </p:txBody>
      </p:sp>
      <p:sp>
        <p:nvSpPr>
          <p:cNvPr id="158" name="Google Shape;15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Authentication for admin while creating a game can be added</a:t>
            </a:r>
            <a:endParaRPr/>
          </a:p>
          <a:p>
            <a:pPr indent="-311150" lvl="0" marL="457200" rtl="0" algn="l">
              <a:spcBef>
                <a:spcPts val="0"/>
              </a:spcBef>
              <a:spcAft>
                <a:spcPts val="0"/>
              </a:spcAft>
              <a:buSzPts val="1300"/>
              <a:buChar char="-"/>
            </a:pPr>
            <a:r>
              <a:rPr lang="en"/>
              <a:t>For cache, redis can be used for distributed cache system which can be helpful while maintaining multiple top K.</a:t>
            </a:r>
            <a:endParaRPr/>
          </a:p>
          <a:p>
            <a:pPr indent="-311150" lvl="0" marL="457200" rtl="0" algn="l">
              <a:spcBef>
                <a:spcPts val="0"/>
              </a:spcBef>
              <a:spcAft>
                <a:spcPts val="0"/>
              </a:spcAft>
              <a:buSzPts val="1300"/>
              <a:buChar char="-"/>
            </a:pPr>
            <a:r>
              <a:rPr lang="en"/>
              <a:t>Architecture</a:t>
            </a:r>
            <a:r>
              <a:rPr lang="en"/>
              <a:t> can be broken </a:t>
            </a:r>
            <a:r>
              <a:rPr lang="en"/>
              <a:t>down</a:t>
            </a:r>
            <a:r>
              <a:rPr lang="en"/>
              <a:t> from monolith to microservice architecture for a more robust service</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https://serhatgiydiren.com/system-design-interview-top-k-problem-heavy-hitters/</a:t>
            </a:r>
            <a:endParaRPr/>
          </a:p>
          <a:p>
            <a:pPr indent="-311150" lvl="0" marL="457200" rtl="0" algn="l">
              <a:spcBef>
                <a:spcPts val="0"/>
              </a:spcBef>
              <a:spcAft>
                <a:spcPts val="0"/>
              </a:spcAft>
              <a:buSzPts val="1300"/>
              <a:buChar char="-"/>
            </a:pPr>
            <a:r>
              <a:rPr lang="en" u="sng">
                <a:solidFill>
                  <a:schemeClr val="hlink"/>
                </a:solidFill>
                <a:hlinkClick r:id="rId4"/>
              </a:rPr>
              <a:t>https://aws.amazon.com/blogs/database/building-a-real-time-gaming-leaderboard-with-amazon-elasticache-for-redis/</a:t>
            </a:r>
            <a:endParaRPr/>
          </a:p>
          <a:p>
            <a:pPr indent="-311150" lvl="0" marL="457200" rtl="0" algn="l">
              <a:spcBef>
                <a:spcPts val="0"/>
              </a:spcBef>
              <a:spcAft>
                <a:spcPts val="0"/>
              </a:spcAft>
              <a:buSzPts val="1300"/>
              <a:buChar char="-"/>
            </a:pPr>
            <a:r>
              <a:rPr lang="en" u="sng">
                <a:solidFill>
                  <a:schemeClr val="accent5"/>
                </a:solidFill>
                <a:hlinkClick r:id="rId5">
                  <a:extLst>
                    <a:ext uri="{A12FA001-AC4F-418D-AE19-62706E023703}">
                      <ahyp:hlinkClr val="tx"/>
                    </a:ext>
                  </a:extLst>
                </a:hlinkClick>
              </a:rPr>
              <a:t>https://algo.monster/liteproblems/347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170900" cy="23892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lang="en" sz="1600"/>
              <a:t>Introduction</a:t>
            </a:r>
            <a:endParaRPr sz="1600"/>
          </a:p>
          <a:p>
            <a:pPr indent="-322580" lvl="0" marL="457200" rtl="0" algn="l">
              <a:spcBef>
                <a:spcPts val="0"/>
              </a:spcBef>
              <a:spcAft>
                <a:spcPts val="0"/>
              </a:spcAft>
              <a:buSzPct val="100000"/>
              <a:buChar char="-"/>
            </a:pPr>
            <a:r>
              <a:rPr lang="en" sz="1600"/>
              <a:t>Requirement</a:t>
            </a:r>
            <a:endParaRPr sz="1600"/>
          </a:p>
          <a:p>
            <a:pPr indent="-322580" lvl="0" marL="457200" rtl="0" algn="l">
              <a:spcBef>
                <a:spcPts val="0"/>
              </a:spcBef>
              <a:spcAft>
                <a:spcPts val="0"/>
              </a:spcAft>
              <a:buSzPct val="100000"/>
              <a:buChar char="-"/>
            </a:pPr>
            <a:r>
              <a:rPr lang="en" sz="1600"/>
              <a:t>Assumptions</a:t>
            </a:r>
            <a:endParaRPr sz="1600"/>
          </a:p>
          <a:p>
            <a:pPr indent="-322580" lvl="0" marL="457200" rtl="0" algn="l">
              <a:spcBef>
                <a:spcPts val="0"/>
              </a:spcBef>
              <a:spcAft>
                <a:spcPts val="0"/>
              </a:spcAft>
              <a:buSzPct val="100000"/>
              <a:buChar char="-"/>
            </a:pPr>
            <a:r>
              <a:rPr lang="en" sz="1600"/>
              <a:t>Flow Diagram</a:t>
            </a:r>
            <a:endParaRPr sz="1600"/>
          </a:p>
          <a:p>
            <a:pPr indent="-322580" lvl="0" marL="457200" rtl="0" algn="l">
              <a:spcBef>
                <a:spcPts val="0"/>
              </a:spcBef>
              <a:spcAft>
                <a:spcPts val="0"/>
              </a:spcAft>
              <a:buSzPct val="100000"/>
              <a:buChar char="-"/>
            </a:pPr>
            <a:r>
              <a:rPr lang="en" sz="1600"/>
              <a:t>Entity Details</a:t>
            </a:r>
            <a:endParaRPr sz="1600"/>
          </a:p>
          <a:p>
            <a:pPr indent="-322580" lvl="0" marL="457200" rtl="0" algn="l">
              <a:spcBef>
                <a:spcPts val="0"/>
              </a:spcBef>
              <a:spcAft>
                <a:spcPts val="0"/>
              </a:spcAft>
              <a:buSzPct val="100000"/>
              <a:buChar char="-"/>
            </a:pPr>
            <a:r>
              <a:rPr lang="en" sz="1600"/>
              <a:t>Class Diagram</a:t>
            </a:r>
            <a:endParaRPr sz="1600"/>
          </a:p>
          <a:p>
            <a:pPr indent="-322580" lvl="0" marL="457200" rtl="0" algn="l">
              <a:spcBef>
                <a:spcPts val="0"/>
              </a:spcBef>
              <a:spcAft>
                <a:spcPts val="0"/>
              </a:spcAft>
              <a:buSzPct val="100000"/>
              <a:buChar char="-"/>
            </a:pPr>
            <a:r>
              <a:rPr lang="en" sz="1600"/>
              <a:t>Design Pattern Used</a:t>
            </a:r>
            <a:endParaRPr sz="1600"/>
          </a:p>
          <a:p>
            <a:pPr indent="-322580" lvl="0" marL="457200" rtl="0" algn="l">
              <a:spcBef>
                <a:spcPts val="0"/>
              </a:spcBef>
              <a:spcAft>
                <a:spcPts val="0"/>
              </a:spcAft>
              <a:buSzPct val="100000"/>
              <a:buChar char="-"/>
            </a:pPr>
            <a:r>
              <a:rPr lang="en" sz="1600"/>
              <a:t>Algorithm</a:t>
            </a:r>
            <a:endParaRPr sz="1600"/>
          </a:p>
          <a:p>
            <a:pPr indent="-322580" lvl="0" marL="457200" rtl="0" algn="l">
              <a:spcBef>
                <a:spcPts val="0"/>
              </a:spcBef>
              <a:spcAft>
                <a:spcPts val="0"/>
              </a:spcAft>
              <a:buSzPct val="100000"/>
              <a:buChar char="-"/>
            </a:pPr>
            <a:r>
              <a:rPr lang="en" sz="1600"/>
              <a:t>Demo and Code Walkthrough</a:t>
            </a:r>
            <a:endParaRPr sz="1600"/>
          </a:p>
          <a:p>
            <a:pPr indent="-322580" lvl="0" marL="457200" rtl="0" algn="l">
              <a:spcBef>
                <a:spcPts val="0"/>
              </a:spcBef>
              <a:spcAft>
                <a:spcPts val="0"/>
              </a:spcAft>
              <a:buSzPct val="100000"/>
              <a:buChar char="-"/>
            </a:pPr>
            <a:r>
              <a:rPr lang="en" sz="1600"/>
              <a:t>Further Enhancements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Title : SDE 2 @Nuclei</a:t>
            </a:r>
            <a:endParaRPr sz="1400"/>
          </a:p>
          <a:p>
            <a:pPr indent="-317500" lvl="0" marL="457200" rtl="0" algn="l">
              <a:spcBef>
                <a:spcPts val="0"/>
              </a:spcBef>
              <a:spcAft>
                <a:spcPts val="0"/>
              </a:spcAft>
              <a:buSzPts val="1400"/>
              <a:buChar char="-"/>
            </a:pPr>
            <a:r>
              <a:rPr b="1" lang="en" sz="1200">
                <a:solidFill>
                  <a:srgbClr val="000000"/>
                </a:solidFill>
                <a:latin typeface="Arial"/>
                <a:ea typeface="Arial"/>
                <a:cs typeface="Arial"/>
                <a:sym typeface="Arial"/>
              </a:rPr>
              <a:t>4+ years</a:t>
            </a:r>
            <a:r>
              <a:rPr lang="en" sz="1200">
                <a:solidFill>
                  <a:srgbClr val="000000"/>
                </a:solidFill>
                <a:latin typeface="Arial"/>
                <a:ea typeface="Arial"/>
                <a:cs typeface="Arial"/>
                <a:sym typeface="Arial"/>
              </a:rPr>
              <a:t> building robust backend systems.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Leading the pack</a:t>
            </a:r>
            <a:r>
              <a:rPr lang="en" sz="1200">
                <a:solidFill>
                  <a:srgbClr val="000000"/>
                </a:solidFill>
                <a:latin typeface="Arial"/>
                <a:ea typeface="Arial"/>
                <a:cs typeface="Arial"/>
                <a:sym typeface="Arial"/>
              </a:rPr>
              <a:t> as Backend Team Lead at Nuclei, a fintech startup.</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Powering mobile banking</a:t>
            </a:r>
            <a:r>
              <a:rPr lang="en" sz="1200">
                <a:solidFill>
                  <a:srgbClr val="000000"/>
                </a:solidFill>
                <a:latin typeface="Arial"/>
                <a:ea typeface="Arial"/>
                <a:cs typeface="Arial"/>
                <a:sym typeface="Arial"/>
              </a:rPr>
              <a:t> by developing the backend for FedMobile, the official app for Federal Bank, creating UPI services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Tech stack:</a:t>
            </a:r>
            <a:r>
              <a:rPr lang="en" sz="1200">
                <a:solidFill>
                  <a:srgbClr val="000000"/>
                </a:solidFill>
                <a:latin typeface="Arial"/>
                <a:ea typeface="Arial"/>
                <a:cs typeface="Arial"/>
                <a:sym typeface="Arial"/>
              </a:rPr>
              <a:t> Java, Spring Boot, Microservices, REST APIs, Docker, Kubernetes, OpenShift.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Previous Experience:</a:t>
            </a:r>
            <a:r>
              <a:rPr lang="en" sz="1200">
                <a:solidFill>
                  <a:srgbClr val="000000"/>
                </a:solidFill>
                <a:latin typeface="Arial"/>
                <a:ea typeface="Arial"/>
                <a:cs typeface="Arial"/>
                <a:sym typeface="Arial"/>
              </a:rPr>
              <a:t> Experienced in Python and Django development.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Fun Fact:</a:t>
            </a:r>
            <a:r>
              <a:rPr lang="en" sz="1200">
                <a:solidFill>
                  <a:srgbClr val="000000"/>
                </a:solidFill>
                <a:latin typeface="Arial"/>
                <a:ea typeface="Arial"/>
                <a:cs typeface="Arial"/>
                <a:sym typeface="Arial"/>
              </a:rPr>
              <a:t> Analytical thinker with a passion for efficiency (and chess!).</a:t>
            </a:r>
            <a:endParaRPr sz="1200">
              <a:solidFill>
                <a:srgbClr val="000000"/>
              </a:solidFill>
              <a:latin typeface="Arial"/>
              <a:ea typeface="Arial"/>
              <a:cs typeface="Arial"/>
              <a:sym typeface="Arial"/>
            </a:endParaRPr>
          </a:p>
          <a:p>
            <a:pPr indent="0" lvl="0" marL="457200" rtl="0" algn="l">
              <a:spcBef>
                <a:spcPts val="1200"/>
              </a:spcBef>
              <a:spcAft>
                <a:spcPts val="12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project is part of a gaming service responsible for tracking all-time top scores. As players</a:t>
            </a:r>
            <a:endParaRPr/>
          </a:p>
          <a:p>
            <a:pPr indent="0" lvl="0" marL="0" rtl="0" algn="l">
              <a:spcBef>
                <a:spcPts val="1200"/>
              </a:spcBef>
              <a:spcAft>
                <a:spcPts val="0"/>
              </a:spcAft>
              <a:buNone/>
            </a:pPr>
            <a:r>
              <a:rPr lang="en"/>
              <a:t>complete a game, the game service publishes the player's score to a Kafka topic (or a flat file).</a:t>
            </a:r>
            <a:endParaRPr/>
          </a:p>
          <a:p>
            <a:pPr indent="0" lvl="0" marL="0" rtl="0" algn="l">
              <a:spcBef>
                <a:spcPts val="1200"/>
              </a:spcBef>
              <a:spcAft>
                <a:spcPts val="0"/>
              </a:spcAft>
              <a:buNone/>
            </a:pPr>
            <a:r>
              <a:rPr lang="en"/>
              <a:t>This service processes these scores and maintains a leaderboard, returning the top 5 scores and the</a:t>
            </a:r>
            <a:endParaRPr/>
          </a:p>
          <a:p>
            <a:pPr indent="0" lvl="0" marL="0" rtl="0" algn="l">
              <a:spcBef>
                <a:spcPts val="1200"/>
              </a:spcBef>
              <a:spcAft>
                <a:spcPts val="0"/>
              </a:spcAft>
              <a:buNone/>
            </a:pPr>
            <a:r>
              <a:rPr lang="en"/>
              <a:t>corresponding player names upon request.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9085" lvl="0" marL="457200" rtl="0" algn="l">
              <a:lnSpc>
                <a:spcPct val="95000"/>
              </a:lnSpc>
              <a:spcBef>
                <a:spcPts val="0"/>
              </a:spcBef>
              <a:spcAft>
                <a:spcPts val="0"/>
              </a:spcAft>
              <a:buSzPts val="1110"/>
              <a:buChar char="-"/>
            </a:pPr>
            <a:r>
              <a:rPr b="1" lang="en" sz="1110"/>
              <a:t>Player and Score Validation</a:t>
            </a:r>
            <a:r>
              <a:rPr lang="en" sz="1110"/>
              <a:t>: The gaming service guarantees that all published scores belong to either registered or valid guest users. No further verification of player identity or score integrity is necessary.</a:t>
            </a:r>
            <a:endParaRPr sz="1110"/>
          </a:p>
          <a:p>
            <a:pPr indent="-299085" lvl="0" marL="457200" rtl="0" algn="l">
              <a:lnSpc>
                <a:spcPct val="95000"/>
              </a:lnSpc>
              <a:spcBef>
                <a:spcPts val="0"/>
              </a:spcBef>
              <a:spcAft>
                <a:spcPts val="0"/>
              </a:spcAft>
              <a:buSzPts val="1110"/>
              <a:buChar char="-"/>
            </a:pPr>
            <a:r>
              <a:rPr b="1" lang="en" sz="1110"/>
              <a:t>Player Ranking</a:t>
            </a:r>
            <a:r>
              <a:rPr lang="en" sz="1110"/>
              <a:t>: In case of identical scores, player positions on the leaderboard are determined by reverse lexicographical order of their unique usernames.</a:t>
            </a:r>
            <a:endParaRPr sz="1110"/>
          </a:p>
          <a:p>
            <a:pPr indent="-299085" lvl="0" marL="457200" rtl="0" algn="l">
              <a:lnSpc>
                <a:spcPct val="95000"/>
              </a:lnSpc>
              <a:spcBef>
                <a:spcPts val="0"/>
              </a:spcBef>
              <a:spcAft>
                <a:spcPts val="0"/>
              </a:spcAft>
              <a:buSzPts val="1110"/>
              <a:buChar char="-"/>
            </a:pPr>
            <a:r>
              <a:rPr b="1" lang="en" sz="1110"/>
              <a:t>Data Consistency</a:t>
            </a:r>
            <a:r>
              <a:rPr lang="en" sz="1110"/>
              <a:t>: Player data is updated sequentially, preventing concurrent modifications from the same player.</a:t>
            </a:r>
            <a:endParaRPr sz="1110"/>
          </a:p>
          <a:p>
            <a:pPr indent="-299085" lvl="0" marL="457200" rtl="0" algn="l">
              <a:lnSpc>
                <a:spcPct val="95000"/>
              </a:lnSpc>
              <a:spcBef>
                <a:spcPts val="0"/>
              </a:spcBef>
              <a:spcAft>
                <a:spcPts val="0"/>
              </a:spcAft>
              <a:buSzPts val="1110"/>
              <a:buChar char="-"/>
            </a:pPr>
            <a:r>
              <a:rPr b="1" lang="en" sz="1110"/>
              <a:t>Score Structure</a:t>
            </a:r>
            <a:r>
              <a:rPr lang="en" sz="1110"/>
              <a:t>: Scores are represented as simple numerical values. The leaderboard displays the top N scores along with their corresponding usernames, where N is a configurable parameter.</a:t>
            </a:r>
            <a:endParaRPr sz="1110"/>
          </a:p>
          <a:p>
            <a:pPr indent="-299085" lvl="0" marL="457200" rtl="0" algn="l">
              <a:lnSpc>
                <a:spcPct val="95000"/>
              </a:lnSpc>
              <a:spcBef>
                <a:spcPts val="0"/>
              </a:spcBef>
              <a:spcAft>
                <a:spcPts val="0"/>
              </a:spcAft>
              <a:buSzPts val="1110"/>
              <a:buChar char="-"/>
            </a:pPr>
            <a:r>
              <a:rPr b="1" lang="en" sz="1110"/>
              <a:t>Internal API Usage</a:t>
            </a:r>
            <a:r>
              <a:rPr lang="en" sz="1110"/>
              <a:t>: All APIs are exclusively used within the gaming service ecosystem</a:t>
            </a:r>
            <a:endParaRPr sz="1110"/>
          </a:p>
          <a:p>
            <a:pPr indent="-299085" lvl="0" marL="457200" rtl="0" algn="l">
              <a:lnSpc>
                <a:spcPct val="95000"/>
              </a:lnSpc>
              <a:spcBef>
                <a:spcPts val="0"/>
              </a:spcBef>
              <a:spcAft>
                <a:spcPts val="0"/>
              </a:spcAft>
              <a:buSzPts val="1110"/>
              <a:buChar char="-"/>
            </a:pPr>
            <a:r>
              <a:rPr b="1" lang="en" sz="1110"/>
              <a:t>Leaderboard Structure</a:t>
            </a:r>
            <a:r>
              <a:rPr lang="en" sz="1110"/>
              <a:t>: Currently, a single leaderboard is maintained. The system is designed to accommodate multiple leaderboards in future expansions.</a:t>
            </a:r>
            <a:endParaRPr sz="1110"/>
          </a:p>
          <a:p>
            <a:pPr indent="-299085" lvl="0" marL="457200" rtl="0" algn="l">
              <a:lnSpc>
                <a:spcPct val="95000"/>
              </a:lnSpc>
              <a:spcBef>
                <a:spcPts val="0"/>
              </a:spcBef>
              <a:spcAft>
                <a:spcPts val="0"/>
              </a:spcAft>
              <a:buSzPts val="1110"/>
              <a:buChar char="-"/>
            </a:pPr>
            <a:r>
              <a:rPr b="1" lang="en" sz="1110"/>
              <a:t>Scalability</a:t>
            </a:r>
            <a:r>
              <a:rPr lang="en" sz="1110"/>
              <a:t>: The current system efficiently handles the present workload on a single server. Additional servers can be integrated to accommodate increased traffic.</a:t>
            </a:r>
            <a:endParaRPr sz="1110"/>
          </a:p>
          <a:p>
            <a:pPr indent="0" lvl="0" marL="0" rtl="0" algn="l">
              <a:lnSpc>
                <a:spcPct val="95000"/>
              </a:lnSpc>
              <a:spcBef>
                <a:spcPts val="1200"/>
              </a:spcBef>
              <a:spcAft>
                <a:spcPts val="1200"/>
              </a:spcAft>
              <a:buSzPts val="770"/>
              <a:buNone/>
            </a:pPr>
            <a:r>
              <a:t/>
            </a:r>
            <a:endParaRPr sz="111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FLOW/USAGE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Admins can create and register a leaderboard. During creation, any existing internal data in the datastore is processed.</a:t>
            </a:r>
            <a:endParaRPr/>
          </a:p>
          <a:p>
            <a:pPr indent="-311150" lvl="0" marL="457200" rtl="0" algn="l">
              <a:spcBef>
                <a:spcPts val="0"/>
              </a:spcBef>
              <a:spcAft>
                <a:spcPts val="0"/>
              </a:spcAft>
              <a:buSzPts val="1300"/>
              <a:buChar char="-"/>
            </a:pPr>
            <a:r>
              <a:rPr lang="en"/>
              <a:t>Upon registration, a leaderboard becomes immediately ready to receive scores.</a:t>
            </a:r>
            <a:endParaRPr/>
          </a:p>
          <a:p>
            <a:pPr indent="-311150" lvl="0" marL="457200" rtl="0" algn="l">
              <a:spcBef>
                <a:spcPts val="0"/>
              </a:spcBef>
              <a:spcAft>
                <a:spcPts val="0"/>
              </a:spcAft>
              <a:buSzPts val="1300"/>
              <a:buChar char="-"/>
            </a:pPr>
            <a:r>
              <a:rPr lang="en"/>
              <a:t>The score service ingests player scores into both a leaderboard(cache) and persistent storage (database).</a:t>
            </a:r>
            <a:endParaRPr/>
          </a:p>
          <a:p>
            <a:pPr indent="-311150" lvl="0" marL="457200" rtl="0" algn="l">
              <a:spcBef>
                <a:spcPts val="0"/>
              </a:spcBef>
              <a:spcAft>
                <a:spcPts val="0"/>
              </a:spcAft>
              <a:buSzPts val="1300"/>
              <a:buChar char="-"/>
            </a:pPr>
            <a:r>
              <a:rPr lang="en"/>
              <a:t>Leaderboards are updated as soon as scores are ingested after a game concludes.</a:t>
            </a:r>
            <a:endParaRPr/>
          </a:p>
          <a:p>
            <a:pPr indent="-311150" lvl="0" marL="457200" rtl="0" algn="l">
              <a:spcBef>
                <a:spcPts val="0"/>
              </a:spcBef>
              <a:spcAft>
                <a:spcPts val="0"/>
              </a:spcAft>
              <a:buSzPts val="1300"/>
              <a:buChar char="-"/>
            </a:pPr>
            <a:r>
              <a:rPr lang="en"/>
              <a:t>Top N player score details can be retrieved at any time after leaderboard registration.</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DIAGRAM</a:t>
            </a:r>
            <a:endParaRPr/>
          </a:p>
        </p:txBody>
      </p:sp>
      <p:pic>
        <p:nvPicPr>
          <p:cNvPr id="123" name="Google Shape;123;p19"/>
          <p:cNvPicPr preferRelativeResize="0"/>
          <p:nvPr/>
        </p:nvPicPr>
        <p:blipFill>
          <a:blip r:embed="rId3">
            <a:alphaModFix/>
          </a:blip>
          <a:stretch>
            <a:fillRect/>
          </a:stretch>
        </p:blipFill>
        <p:spPr>
          <a:xfrm>
            <a:off x="1355025" y="1747225"/>
            <a:ext cx="5827564"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DETAILS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player_id : Id of each player and will be unique</a:t>
            </a:r>
            <a:endParaRPr/>
          </a:p>
          <a:p>
            <a:pPr indent="-311150" lvl="0" marL="457200" rtl="0" algn="l">
              <a:spcBef>
                <a:spcPts val="0"/>
              </a:spcBef>
              <a:spcAft>
                <a:spcPts val="0"/>
              </a:spcAft>
              <a:buSzPts val="1300"/>
              <a:buChar char="-"/>
            </a:pPr>
            <a:r>
              <a:rPr lang="en"/>
              <a:t>player_name : Name of the player</a:t>
            </a:r>
            <a:endParaRPr/>
          </a:p>
          <a:p>
            <a:pPr indent="-311150" lvl="0" marL="457200" rtl="0" algn="l">
              <a:spcBef>
                <a:spcPts val="0"/>
              </a:spcBef>
              <a:spcAft>
                <a:spcPts val="0"/>
              </a:spcAft>
              <a:buSzPts val="1300"/>
              <a:buChar char="-"/>
            </a:pPr>
            <a:r>
              <a:rPr lang="en"/>
              <a:t>score : score of the player in a game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p:txBody>
      </p:sp>
      <p:pic>
        <p:nvPicPr>
          <p:cNvPr id="135" name="Google Shape;135;p21"/>
          <p:cNvPicPr preferRelativeResize="0"/>
          <p:nvPr/>
        </p:nvPicPr>
        <p:blipFill>
          <a:blip r:embed="rId3">
            <a:alphaModFix/>
          </a:blip>
          <a:stretch>
            <a:fillRect/>
          </a:stretch>
        </p:blipFill>
        <p:spPr>
          <a:xfrm>
            <a:off x="3255001" y="697475"/>
            <a:ext cx="4665375" cy="424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