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Yeseva One" charset="1" panose="00000500000000000000"/>
      <p:regular r:id="rId17"/>
    </p:embeddedFont>
    <p:embeddedFont>
      <p:font typeface="Libre Baskerville" charset="1" panose="020000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8.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9.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3283182" y="3498850"/>
            <a:ext cx="11721636" cy="1540543"/>
          </a:xfrm>
          <a:prstGeom prst="rect">
            <a:avLst/>
          </a:prstGeom>
        </p:spPr>
        <p:txBody>
          <a:bodyPr anchor="t" rtlCol="false" tIns="0" lIns="0" bIns="0" rIns="0">
            <a:spAutoFit/>
          </a:bodyPr>
          <a:lstStyle/>
          <a:p>
            <a:pPr algn="ctr">
              <a:lnSpc>
                <a:spcPts val="5901"/>
              </a:lnSpc>
            </a:pPr>
            <a:r>
              <a:rPr lang="en-US" sz="5901">
                <a:solidFill>
                  <a:srgbClr val="000000"/>
                </a:solidFill>
                <a:latin typeface="Yeseva One"/>
                <a:ea typeface="Yeseva One"/>
                <a:cs typeface="Yeseva One"/>
                <a:sym typeface="Yeseva One"/>
              </a:rPr>
              <a:t>DS_DataSpark: Illuminating Insights for Global Electronics</a:t>
            </a:r>
          </a:p>
        </p:txBody>
      </p:sp>
      <p:sp>
        <p:nvSpPr>
          <p:cNvPr name="Freeform 3" id="3"/>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3283182" y="8858250"/>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Presented by Srigurubalaji R</a:t>
            </a:r>
          </a:p>
        </p:txBody>
      </p:sp>
      <p:sp>
        <p:nvSpPr>
          <p:cNvPr name="Freeform 7" id="7"/>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0">
            <a:off x="7052122" y="2782228"/>
            <a:ext cx="10864144" cy="7160337"/>
            <a:chOff x="0" y="0"/>
            <a:chExt cx="14485525" cy="9547115"/>
          </a:xfrm>
        </p:grpSpPr>
        <p:pic>
          <p:nvPicPr>
            <p:cNvPr name="Picture 7" id="7"/>
            <p:cNvPicPr>
              <a:picLocks noChangeAspect="true"/>
            </p:cNvPicPr>
            <p:nvPr/>
          </p:nvPicPr>
          <p:blipFill>
            <a:blip r:embed="rId8"/>
            <a:srcRect l="21821" t="8779" r="0" b="8779"/>
            <a:stretch>
              <a:fillRect/>
            </a:stretch>
          </p:blipFill>
          <p:spPr>
            <a:xfrm flipH="false" flipV="false">
              <a:off x="0" y="0"/>
              <a:ext cx="14485525" cy="9547115"/>
            </a:xfrm>
            <a:prstGeom prst="rect">
              <a:avLst/>
            </a:prstGeom>
          </p:spPr>
        </p:pic>
      </p:grpSp>
      <p:sp>
        <p:nvSpPr>
          <p:cNvPr name="TextBox 8" id="8"/>
          <p:cNvSpPr txBox="true"/>
          <p:nvPr/>
        </p:nvSpPr>
        <p:spPr>
          <a:xfrm rot="0">
            <a:off x="536590" y="734259"/>
            <a:ext cx="12637207"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ea typeface="Yeseva One"/>
                <a:cs typeface="Yeseva One"/>
                <a:sym typeface="Yeseva One"/>
              </a:rPr>
              <a:t>Based on Product:</a:t>
            </a:r>
          </a:p>
        </p:txBody>
      </p:sp>
      <p:sp>
        <p:nvSpPr>
          <p:cNvPr name="TextBox 9" id="9"/>
          <p:cNvSpPr txBox="true"/>
          <p:nvPr/>
        </p:nvSpPr>
        <p:spPr>
          <a:xfrm rot="0">
            <a:off x="331802" y="2839378"/>
            <a:ext cx="6523392" cy="3454205"/>
          </a:xfrm>
          <a:prstGeom prst="rect">
            <a:avLst/>
          </a:prstGeom>
        </p:spPr>
        <p:txBody>
          <a:bodyPr anchor="t" rtlCol="false" tIns="0" lIns="0" bIns="0" rIns="0">
            <a:spAutoFit/>
          </a:bodyPr>
          <a:lstStyle/>
          <a:p>
            <a:pPr algn="l">
              <a:lnSpc>
                <a:spcPts val="3005"/>
              </a:lnSpc>
            </a:pPr>
            <a:r>
              <a:rPr lang="en-US" sz="3005">
                <a:solidFill>
                  <a:srgbClr val="000000"/>
                </a:solidFill>
                <a:latin typeface="Libre Baskerville"/>
                <a:ea typeface="Libre Baskerville"/>
                <a:cs typeface="Libre Baskerville"/>
                <a:sym typeface="Libre Baskerville"/>
              </a:rPr>
              <a:t>Based on the analysis of sales data, the following products have demonstrated significant market value and strong sales performance. By further promoting these high-value products, we can capitalize on their popularity and potentially increase overall sales.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3283182" y="3632200"/>
            <a:ext cx="11721636" cy="3251201"/>
          </a:xfrm>
          <a:prstGeom prst="rect">
            <a:avLst/>
          </a:prstGeom>
        </p:spPr>
        <p:txBody>
          <a:bodyPr anchor="t" rtlCol="false" tIns="0" lIns="0" bIns="0" rIns="0">
            <a:spAutoFit/>
          </a:bodyPr>
          <a:lstStyle/>
          <a:p>
            <a:pPr algn="ctr">
              <a:lnSpc>
                <a:spcPts val="12500"/>
              </a:lnSpc>
            </a:pPr>
            <a:r>
              <a:rPr lang="en-US" sz="12500">
                <a:solidFill>
                  <a:srgbClr val="000000"/>
                </a:solidFill>
                <a:latin typeface="Yeseva One"/>
                <a:ea typeface="Yeseva One"/>
                <a:cs typeface="Yeseva One"/>
                <a:sym typeface="Yeseva One"/>
              </a:rPr>
              <a:t>Thank</a:t>
            </a:r>
          </a:p>
          <a:p>
            <a:pPr algn="ctr">
              <a:lnSpc>
                <a:spcPts val="12500"/>
              </a:lnSpc>
            </a:pPr>
            <a:r>
              <a:rPr lang="en-US" sz="12500">
                <a:solidFill>
                  <a:srgbClr val="000000"/>
                </a:solidFill>
                <a:latin typeface="Yeseva One"/>
                <a:ea typeface="Yeseva One"/>
                <a:cs typeface="Yeseva One"/>
                <a:sym typeface="Yeseva One"/>
              </a:rPr>
              <a:t>You</a:t>
            </a:r>
          </a:p>
        </p:txBody>
      </p:sp>
      <p:sp>
        <p:nvSpPr>
          <p:cNvPr name="Freeform 3" id="3"/>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3283182" y="8858250"/>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Presented by SRIGURUBALAJI R</a:t>
            </a:r>
          </a:p>
        </p:txBody>
      </p:sp>
      <p:sp>
        <p:nvSpPr>
          <p:cNvPr name="Freeform 7" id="7"/>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4895648" y="3375451"/>
            <a:ext cx="8496705"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ea typeface="Yeseva One"/>
                <a:cs typeface="Yeseva One"/>
                <a:sym typeface="Yeseva One"/>
              </a:rPr>
              <a:t>Abstract</a:t>
            </a:r>
          </a:p>
        </p:txBody>
      </p:sp>
      <p:sp>
        <p:nvSpPr>
          <p:cNvPr name="Freeform 3" id="3"/>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3283182" y="4851558"/>
            <a:ext cx="11721636" cy="1543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By analysing Global Electronics' customer, product, sales, and store data, we aim to identify key insights that will enhance marketing strategies, optimize inventory management, and improve sales forecasting.</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0">
            <a:off x="9000313" y="1666737"/>
            <a:ext cx="8566237" cy="8228927"/>
            <a:chOff x="0" y="0"/>
            <a:chExt cx="11421649" cy="10971903"/>
          </a:xfrm>
        </p:grpSpPr>
        <p:pic>
          <p:nvPicPr>
            <p:cNvPr name="Picture 7" id="7"/>
            <p:cNvPicPr>
              <a:picLocks noChangeAspect="true"/>
            </p:cNvPicPr>
            <p:nvPr/>
          </p:nvPicPr>
          <p:blipFill>
            <a:blip r:embed="rId8"/>
            <a:srcRect l="0" t="343" r="0" b="343"/>
            <a:stretch>
              <a:fillRect/>
            </a:stretch>
          </p:blipFill>
          <p:spPr>
            <a:xfrm flipH="false" flipV="false">
              <a:off x="0" y="0"/>
              <a:ext cx="11421649" cy="10971903"/>
            </a:xfrm>
            <a:prstGeom prst="rect">
              <a:avLst/>
            </a:prstGeom>
          </p:spPr>
        </p:pic>
      </p:grpSp>
      <p:sp>
        <p:nvSpPr>
          <p:cNvPr name="TextBox 8" id="8"/>
          <p:cNvSpPr txBox="true"/>
          <p:nvPr/>
        </p:nvSpPr>
        <p:spPr>
          <a:xfrm rot="0">
            <a:off x="319472" y="464384"/>
            <a:ext cx="10512197" cy="936804"/>
          </a:xfrm>
          <a:prstGeom prst="rect">
            <a:avLst/>
          </a:prstGeom>
        </p:spPr>
        <p:txBody>
          <a:bodyPr anchor="t" rtlCol="false" tIns="0" lIns="0" bIns="0" rIns="0">
            <a:spAutoFit/>
          </a:bodyPr>
          <a:lstStyle/>
          <a:p>
            <a:pPr algn="ctr">
              <a:lnSpc>
                <a:spcPts val="6982"/>
              </a:lnSpc>
            </a:pPr>
            <a:r>
              <a:rPr lang="en-US" sz="6982">
                <a:solidFill>
                  <a:srgbClr val="000000"/>
                </a:solidFill>
                <a:latin typeface="Yeseva One"/>
                <a:ea typeface="Yeseva One"/>
                <a:cs typeface="Yeseva One"/>
                <a:sym typeface="Yeseva One"/>
              </a:rPr>
              <a:t>Product Based on Age:</a:t>
            </a:r>
          </a:p>
        </p:txBody>
      </p:sp>
      <p:sp>
        <p:nvSpPr>
          <p:cNvPr name="TextBox 9" id="9"/>
          <p:cNvSpPr txBox="true"/>
          <p:nvPr/>
        </p:nvSpPr>
        <p:spPr>
          <a:xfrm rot="0">
            <a:off x="527659" y="2519549"/>
            <a:ext cx="7898182" cy="2305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By visualising the given data, we can conclude that people of different ages have their own interests when it comes to buying the product. However, we can also conclude that computers have sold the most across all age categories.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0">
            <a:off x="7459239" y="2476197"/>
            <a:ext cx="10299744" cy="7442243"/>
            <a:chOff x="0" y="0"/>
            <a:chExt cx="13732992" cy="9922991"/>
          </a:xfrm>
        </p:grpSpPr>
        <p:pic>
          <p:nvPicPr>
            <p:cNvPr name="Picture 7" id="7"/>
            <p:cNvPicPr>
              <a:picLocks noChangeAspect="true"/>
            </p:cNvPicPr>
            <p:nvPr/>
          </p:nvPicPr>
          <p:blipFill>
            <a:blip r:embed="rId8"/>
            <a:srcRect l="2693" t="0" r="2693" b="0"/>
            <a:stretch>
              <a:fillRect/>
            </a:stretch>
          </p:blipFill>
          <p:spPr>
            <a:xfrm flipH="false" flipV="false">
              <a:off x="0" y="0"/>
              <a:ext cx="13732992" cy="9922991"/>
            </a:xfrm>
            <a:prstGeom prst="rect">
              <a:avLst/>
            </a:prstGeom>
          </p:spPr>
        </p:pic>
      </p:grpSp>
      <p:sp>
        <p:nvSpPr>
          <p:cNvPr name="TextBox 8" id="8"/>
          <p:cNvSpPr txBox="true"/>
          <p:nvPr/>
        </p:nvSpPr>
        <p:spPr>
          <a:xfrm rot="0">
            <a:off x="536590" y="734259"/>
            <a:ext cx="12637207"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ea typeface="Yeseva One"/>
                <a:cs typeface="Yeseva One"/>
                <a:sym typeface="Yeseva One"/>
              </a:rPr>
              <a:t>Based on Quantity:</a:t>
            </a:r>
          </a:p>
        </p:txBody>
      </p:sp>
      <p:sp>
        <p:nvSpPr>
          <p:cNvPr name="TextBox 9" id="9"/>
          <p:cNvSpPr txBox="true"/>
          <p:nvPr/>
        </p:nvSpPr>
        <p:spPr>
          <a:xfrm rot="0">
            <a:off x="764413" y="2533347"/>
            <a:ext cx="6511956" cy="1924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Based on the analysis of product purchases, it can be concluded that the WWI Desktop PC.33.X32330 has the highest market share in terms of margin.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0">
            <a:off x="7276369" y="2758103"/>
            <a:ext cx="10864144" cy="7160337"/>
            <a:chOff x="0" y="0"/>
            <a:chExt cx="14485525" cy="9547115"/>
          </a:xfrm>
        </p:grpSpPr>
        <p:pic>
          <p:nvPicPr>
            <p:cNvPr name="Picture 7" id="7"/>
            <p:cNvPicPr>
              <a:picLocks noChangeAspect="true"/>
            </p:cNvPicPr>
            <p:nvPr/>
          </p:nvPicPr>
          <p:blipFill>
            <a:blip r:embed="rId8"/>
            <a:srcRect l="0" t="881" r="0" b="881"/>
            <a:stretch>
              <a:fillRect/>
            </a:stretch>
          </p:blipFill>
          <p:spPr>
            <a:xfrm flipH="false" flipV="false">
              <a:off x="0" y="0"/>
              <a:ext cx="14485525" cy="9547115"/>
            </a:xfrm>
            <a:prstGeom prst="rect">
              <a:avLst/>
            </a:prstGeom>
          </p:spPr>
        </p:pic>
      </p:grpSp>
      <p:sp>
        <p:nvSpPr>
          <p:cNvPr name="TextBox 8" id="8"/>
          <p:cNvSpPr txBox="true"/>
          <p:nvPr/>
        </p:nvSpPr>
        <p:spPr>
          <a:xfrm rot="0">
            <a:off x="536590" y="734259"/>
            <a:ext cx="12637207"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ea typeface="Yeseva One"/>
                <a:cs typeface="Yeseva One"/>
                <a:sym typeface="Yeseva One"/>
              </a:rPr>
              <a:t>Based on Category:</a:t>
            </a:r>
          </a:p>
        </p:txBody>
      </p:sp>
      <p:sp>
        <p:nvSpPr>
          <p:cNvPr name="TextBox 9" id="9"/>
          <p:cNvSpPr txBox="true"/>
          <p:nvPr/>
        </p:nvSpPr>
        <p:spPr>
          <a:xfrm rot="0">
            <a:off x="764413" y="2533347"/>
            <a:ext cx="6511956" cy="4210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Based on the analysis of sales data across various product categories, it is evident that home appliances have emerged as the top-selling category. This trend highlights the significant consumer demand for products that enhance daily living and convenience in household tasks.</a:t>
            </a:r>
          </a:p>
          <a:p>
            <a:pPr algn="l">
              <a:lnSpc>
                <a:spcPts val="3000"/>
              </a:lnSpc>
            </a:pPr>
          </a:p>
          <a:p>
            <a:pPr algn="l">
              <a:lnSpc>
                <a:spcPts val="300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0">
            <a:off x="7178132" y="2830109"/>
            <a:ext cx="10864144" cy="7160337"/>
            <a:chOff x="0" y="0"/>
            <a:chExt cx="14485525" cy="9547115"/>
          </a:xfrm>
        </p:grpSpPr>
        <p:pic>
          <p:nvPicPr>
            <p:cNvPr name="Picture 7" id="7"/>
            <p:cNvPicPr>
              <a:picLocks noChangeAspect="true"/>
            </p:cNvPicPr>
            <p:nvPr/>
          </p:nvPicPr>
          <p:blipFill>
            <a:blip r:embed="rId8"/>
            <a:srcRect l="0" t="7751" r="0" b="7751"/>
            <a:stretch>
              <a:fillRect/>
            </a:stretch>
          </p:blipFill>
          <p:spPr>
            <a:xfrm flipH="false" flipV="false">
              <a:off x="0" y="0"/>
              <a:ext cx="14485525" cy="9547115"/>
            </a:xfrm>
            <a:prstGeom prst="rect">
              <a:avLst/>
            </a:prstGeom>
          </p:spPr>
        </p:pic>
      </p:grpSp>
      <p:sp>
        <p:nvSpPr>
          <p:cNvPr name="TextBox 8" id="8"/>
          <p:cNvSpPr txBox="true"/>
          <p:nvPr/>
        </p:nvSpPr>
        <p:spPr>
          <a:xfrm rot="0">
            <a:off x="536590" y="734259"/>
            <a:ext cx="12637207"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ea typeface="Yeseva One"/>
                <a:cs typeface="Yeseva One"/>
                <a:sym typeface="Yeseva One"/>
              </a:rPr>
              <a:t>Based on Colour:</a:t>
            </a:r>
          </a:p>
        </p:txBody>
      </p:sp>
      <p:sp>
        <p:nvSpPr>
          <p:cNvPr name="TextBox 9" id="9"/>
          <p:cNvSpPr txBox="true"/>
          <p:nvPr/>
        </p:nvSpPr>
        <p:spPr>
          <a:xfrm rot="0">
            <a:off x="764413" y="2533347"/>
            <a:ext cx="6511956" cy="4210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According to the sales data analysed, black appears to be the most preferred color choice among both male and female consumers across various product categories. This trend suggests that black is a versatile and popular color option that appeals to a wide range of customers, regardless of their gender.</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0">
            <a:off x="7178132" y="2830109"/>
            <a:ext cx="10864144" cy="7160337"/>
            <a:chOff x="0" y="0"/>
            <a:chExt cx="14485525" cy="9547115"/>
          </a:xfrm>
        </p:grpSpPr>
        <p:pic>
          <p:nvPicPr>
            <p:cNvPr name="Picture 7" id="7"/>
            <p:cNvPicPr>
              <a:picLocks noChangeAspect="true"/>
            </p:cNvPicPr>
            <p:nvPr/>
          </p:nvPicPr>
          <p:blipFill>
            <a:blip r:embed="rId8"/>
            <a:srcRect l="0" t="7652" r="0" b="7652"/>
            <a:stretch>
              <a:fillRect/>
            </a:stretch>
          </p:blipFill>
          <p:spPr>
            <a:xfrm flipH="false" flipV="false">
              <a:off x="0" y="0"/>
              <a:ext cx="14485525" cy="9547115"/>
            </a:xfrm>
            <a:prstGeom prst="rect">
              <a:avLst/>
            </a:prstGeom>
          </p:spPr>
        </p:pic>
      </p:grpSp>
      <p:sp>
        <p:nvSpPr>
          <p:cNvPr name="TextBox 8" id="8"/>
          <p:cNvSpPr txBox="true"/>
          <p:nvPr/>
        </p:nvSpPr>
        <p:spPr>
          <a:xfrm rot="0">
            <a:off x="536590" y="734259"/>
            <a:ext cx="12637207"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ea typeface="Yeseva One"/>
                <a:cs typeface="Yeseva One"/>
                <a:sym typeface="Yeseva One"/>
              </a:rPr>
              <a:t>Based on Brand: </a:t>
            </a:r>
          </a:p>
        </p:txBody>
      </p:sp>
      <p:sp>
        <p:nvSpPr>
          <p:cNvPr name="TextBox 9" id="9"/>
          <p:cNvSpPr txBox="true"/>
          <p:nvPr/>
        </p:nvSpPr>
        <p:spPr>
          <a:xfrm rot="0">
            <a:off x="764413" y="2533347"/>
            <a:ext cx="6511956" cy="4210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X Company has the highest profit margin compared to all other companies in the industry. This indicates a strong financial performance and effective cost management, positioning X Company as a leader in profitability.</a:t>
            </a:r>
          </a:p>
          <a:p>
            <a:pPr algn="l">
              <a:lnSpc>
                <a:spcPts val="3000"/>
              </a:lnSpc>
            </a:pPr>
          </a:p>
          <a:p>
            <a:pPr algn="l">
              <a:lnSpc>
                <a:spcPts val="3000"/>
              </a:lnSpc>
            </a:pPr>
          </a:p>
          <a:p>
            <a:pPr algn="l">
              <a:lnSpc>
                <a:spcPts val="3000"/>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0">
            <a:off x="7178132" y="2830109"/>
            <a:ext cx="10864144" cy="7160337"/>
            <a:chOff x="0" y="0"/>
            <a:chExt cx="14485525" cy="9547115"/>
          </a:xfrm>
        </p:grpSpPr>
        <p:pic>
          <p:nvPicPr>
            <p:cNvPr name="Picture 7" id="7"/>
            <p:cNvPicPr>
              <a:picLocks noChangeAspect="true"/>
            </p:cNvPicPr>
            <p:nvPr/>
          </p:nvPicPr>
          <p:blipFill>
            <a:blip r:embed="rId8"/>
            <a:srcRect l="0" t="12552" r="0" b="12552"/>
            <a:stretch>
              <a:fillRect/>
            </a:stretch>
          </p:blipFill>
          <p:spPr>
            <a:xfrm flipH="false" flipV="false">
              <a:off x="0" y="0"/>
              <a:ext cx="14485525" cy="9547115"/>
            </a:xfrm>
            <a:prstGeom prst="rect">
              <a:avLst/>
            </a:prstGeom>
          </p:spPr>
        </p:pic>
      </p:grpSp>
      <p:sp>
        <p:nvSpPr>
          <p:cNvPr name="TextBox 8" id="8"/>
          <p:cNvSpPr txBox="true"/>
          <p:nvPr/>
        </p:nvSpPr>
        <p:spPr>
          <a:xfrm rot="0">
            <a:off x="536590" y="734259"/>
            <a:ext cx="12637207"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ea typeface="Yeseva One"/>
                <a:cs typeface="Yeseva One"/>
                <a:sym typeface="Yeseva One"/>
              </a:rPr>
              <a:t>Based on Location:</a:t>
            </a:r>
          </a:p>
        </p:txBody>
      </p:sp>
      <p:sp>
        <p:nvSpPr>
          <p:cNvPr name="TextBox 9" id="9"/>
          <p:cNvSpPr txBox="true"/>
          <p:nvPr/>
        </p:nvSpPr>
        <p:spPr>
          <a:xfrm rot="0">
            <a:off x="764413" y="2533347"/>
            <a:ext cx="6511956" cy="3067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Based on the analysis of sales data, the United States has a significantly higher sales margin compared to all other countries. This trend highlights the robust consumer demand and favorable market conditions present in the U.S. market.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0">
            <a:off x="7178132" y="2776105"/>
            <a:ext cx="10864144" cy="7160337"/>
            <a:chOff x="0" y="0"/>
            <a:chExt cx="14485525" cy="9547115"/>
          </a:xfrm>
        </p:grpSpPr>
        <p:pic>
          <p:nvPicPr>
            <p:cNvPr name="Picture 7" id="7"/>
            <p:cNvPicPr>
              <a:picLocks noChangeAspect="true"/>
            </p:cNvPicPr>
            <p:nvPr/>
          </p:nvPicPr>
          <p:blipFill>
            <a:blip r:embed="rId8"/>
            <a:srcRect l="0" t="8334" r="0" b="8334"/>
            <a:stretch>
              <a:fillRect/>
            </a:stretch>
          </p:blipFill>
          <p:spPr>
            <a:xfrm flipH="false" flipV="false">
              <a:off x="0" y="0"/>
              <a:ext cx="14485525" cy="9547115"/>
            </a:xfrm>
            <a:prstGeom prst="rect">
              <a:avLst/>
            </a:prstGeom>
          </p:spPr>
        </p:pic>
      </p:grpSp>
      <p:sp>
        <p:nvSpPr>
          <p:cNvPr name="TextBox 8" id="8"/>
          <p:cNvSpPr txBox="true"/>
          <p:nvPr/>
        </p:nvSpPr>
        <p:spPr>
          <a:xfrm rot="0">
            <a:off x="536590" y="734259"/>
            <a:ext cx="12637207"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ea typeface="Yeseva One"/>
                <a:cs typeface="Yeseva One"/>
                <a:sym typeface="Yeseva One"/>
              </a:rPr>
              <a:t>Based on Individuals:</a:t>
            </a:r>
          </a:p>
        </p:txBody>
      </p:sp>
      <p:sp>
        <p:nvSpPr>
          <p:cNvPr name="TextBox 9" id="9"/>
          <p:cNvSpPr txBox="true"/>
          <p:nvPr/>
        </p:nvSpPr>
        <p:spPr>
          <a:xfrm rot="0">
            <a:off x="764413" y="2533347"/>
            <a:ext cx="6511956" cy="3829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Based on the analysis of sales data, there are many repeat customers, indicating a strong level of customer loyalty. This data can be leveraged to enhance customer trust and engagement by implementing targeted marketing strategies, personalised communication, and loyalty programs.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DAGM3h1CAG0</dc:identifier>
  <dcterms:modified xsi:type="dcterms:W3CDTF">2011-08-01T06:04:30Z</dcterms:modified>
  <cp:revision>1</cp:revision>
  <dc:title>Blue Doodle Project Presentation</dc:title>
</cp:coreProperties>
</file>