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25" d="100"/>
          <a:sy n="25" d="100"/>
        </p:scale>
        <p:origin x="241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B40-7CE6-40DF-BB18-97AE4EAFD09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692A6-C942-4607-ACE7-65FD5A91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692A6-C942-4607-ACE7-65FD5A91F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15C2-1BFF-4C74-89EE-6F3897D58A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5172-B938-4960-AA75-8F993C9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i.org/10.1021/acs.chemmater.0c03381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gif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B6AB0F-FD8D-486C-85D2-CBFD51A4B4E3}"/>
              </a:ext>
            </a:extLst>
          </p:cNvPr>
          <p:cNvCxnSpPr>
            <a:cxnSpLocks/>
          </p:cNvCxnSpPr>
          <p:nvPr/>
        </p:nvCxnSpPr>
        <p:spPr>
          <a:xfrm>
            <a:off x="947380" y="2636762"/>
            <a:ext cx="0" cy="12649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0B3353-014A-41C1-9CC1-0DC6CAD3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96728"/>
              </p:ext>
            </p:extLst>
          </p:nvPr>
        </p:nvGraphicFramePr>
        <p:xfrm>
          <a:off x="444155" y="761268"/>
          <a:ext cx="1775589" cy="192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66">
                  <a:extLst>
                    <a:ext uri="{9D8B030D-6E8A-4147-A177-3AD203B41FA5}">
                      <a16:colId xmlns:a16="http://schemas.microsoft.com/office/drawing/2014/main" val="1760848731"/>
                    </a:ext>
                  </a:extLst>
                </a:gridCol>
                <a:gridCol w="779923">
                  <a:extLst>
                    <a:ext uri="{9D8B030D-6E8A-4147-A177-3AD203B41FA5}">
                      <a16:colId xmlns:a16="http://schemas.microsoft.com/office/drawing/2014/main" val="4077219294"/>
                    </a:ext>
                  </a:extLst>
                </a:gridCol>
              </a:tblGrid>
              <a:tr h="320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847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Zr1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50890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K2Mg5Sn3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21.9926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8009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C1In1La3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56.1611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1396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Al3B2Ru4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253.761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09749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50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85A63A4-9031-4102-BF55-212C639623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3278"/>
                  </p:ext>
                </p:extLst>
              </p:nvPr>
            </p:nvGraphicFramePr>
            <p:xfrm>
              <a:off x="100105" y="4334782"/>
              <a:ext cx="2560320" cy="257321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2064">
                      <a:extLst>
                        <a:ext uri="{9D8B030D-6E8A-4147-A177-3AD203B41FA5}">
                          <a16:colId xmlns:a16="http://schemas.microsoft.com/office/drawing/2014/main" val="348453043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3156886789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403213817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3401881308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1905287837"/>
                        </a:ext>
                      </a:extLst>
                    </a:gridCol>
                  </a:tblGrid>
                  <a:tr h="444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0096410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867062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0835631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23.2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2076360"/>
                      </a:ext>
                    </a:extLst>
                  </a:tr>
                  <a:tr h="444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996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85A63A4-9031-4102-BF55-212C639623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33278"/>
                  </p:ext>
                </p:extLst>
              </p:nvPr>
            </p:nvGraphicFramePr>
            <p:xfrm>
              <a:off x="100105" y="4334782"/>
              <a:ext cx="2560320" cy="257321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2064">
                      <a:extLst>
                        <a:ext uri="{9D8B030D-6E8A-4147-A177-3AD203B41FA5}">
                          <a16:colId xmlns:a16="http://schemas.microsoft.com/office/drawing/2014/main" val="348453043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3156886789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403213817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3401881308"/>
                        </a:ext>
                      </a:extLst>
                    </a:gridCol>
                    <a:gridCol w="512064">
                      <a:extLst>
                        <a:ext uri="{9D8B030D-6E8A-4147-A177-3AD203B41FA5}">
                          <a16:colId xmlns:a16="http://schemas.microsoft.com/office/drawing/2014/main" val="1905287837"/>
                        </a:ext>
                      </a:extLst>
                    </a:gridCol>
                  </a:tblGrid>
                  <a:tr h="444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81" t="-1370" r="-2381" b="-4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096410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81" t="-80435" r="-2381" b="-2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867062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81" t="-178495" r="-2381" b="-1795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835631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23.2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81" t="-281522" r="-2381" b="-81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076360"/>
                      </a:ext>
                    </a:extLst>
                  </a:tr>
                  <a:tr h="44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0" t="-480822" r="-40357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90" t="-480822" r="-30357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8824" t="-480822" r="-20000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381" t="-480822" r="-10238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81" t="-480822" r="-2381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962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0440B68E-2C81-4B33-8389-D987B892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156" y="9891381"/>
            <a:ext cx="1249095" cy="15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BCE7F240-84A6-43D8-A053-D3981C5D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3640"/>
              </p:ext>
            </p:extLst>
          </p:nvPr>
        </p:nvGraphicFramePr>
        <p:xfrm>
          <a:off x="2977749" y="766460"/>
          <a:ext cx="1871308" cy="128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54">
                  <a:extLst>
                    <a:ext uri="{9D8B030D-6E8A-4147-A177-3AD203B41FA5}">
                      <a16:colId xmlns:a16="http://schemas.microsoft.com/office/drawing/2014/main" val="1760848731"/>
                    </a:ext>
                  </a:extLst>
                </a:gridCol>
                <a:gridCol w="935654">
                  <a:extLst>
                    <a:ext uri="{9D8B030D-6E8A-4147-A177-3AD203B41FA5}">
                      <a16:colId xmlns:a16="http://schemas.microsoft.com/office/drawing/2014/main" val="4077219294"/>
                    </a:ext>
                  </a:extLst>
                </a:gridCol>
              </a:tblGrid>
              <a:tr h="32055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Formula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Target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8847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As1Pu1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87.2611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7450890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B6Ba1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143.861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428009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0450633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F4B6569-C4CC-4B3B-9C57-84A8B164690B}"/>
              </a:ext>
            </a:extLst>
          </p:cNvPr>
          <p:cNvSpPr/>
          <p:nvPr/>
        </p:nvSpPr>
        <p:spPr>
          <a:xfrm>
            <a:off x="981630" y="301279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366D93-ED5E-4EB8-B7D2-A8A91B83389C}"/>
              </a:ext>
            </a:extLst>
          </p:cNvPr>
          <p:cNvSpPr/>
          <p:nvPr/>
        </p:nvSpPr>
        <p:spPr>
          <a:xfrm>
            <a:off x="3178621" y="328510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16">
                <a:extLst>
                  <a:ext uri="{FF2B5EF4-FFF2-40B4-BE49-F238E27FC236}">
                    <a16:creationId xmlns:a16="http://schemas.microsoft.com/office/drawing/2014/main" id="{239EF10C-C753-495B-845E-F41BEDC7A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469897"/>
                  </p:ext>
                </p:extLst>
              </p:nvPr>
            </p:nvGraphicFramePr>
            <p:xfrm>
              <a:off x="16132115" y="16121342"/>
              <a:ext cx="1508760" cy="145014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2920">
                      <a:extLst>
                        <a:ext uri="{9D8B030D-6E8A-4147-A177-3AD203B41FA5}">
                          <a16:colId xmlns:a16="http://schemas.microsoft.com/office/drawing/2014/main" val="348453043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3156886789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1905287837"/>
                        </a:ext>
                      </a:extLst>
                    </a:gridCol>
                  </a:tblGrid>
                  <a:tr h="444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0096410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8867062"/>
                      </a:ext>
                    </a:extLst>
                  </a:tr>
                  <a:tr h="444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996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16">
                <a:extLst>
                  <a:ext uri="{FF2B5EF4-FFF2-40B4-BE49-F238E27FC236}">
                    <a16:creationId xmlns:a16="http://schemas.microsoft.com/office/drawing/2014/main" id="{239EF10C-C753-495B-845E-F41BEDC7A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469897"/>
                  </p:ext>
                </p:extLst>
              </p:nvPr>
            </p:nvGraphicFramePr>
            <p:xfrm>
              <a:off x="16132115" y="16121342"/>
              <a:ext cx="1508760" cy="145014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02920">
                      <a:extLst>
                        <a:ext uri="{9D8B030D-6E8A-4147-A177-3AD203B41FA5}">
                          <a16:colId xmlns:a16="http://schemas.microsoft.com/office/drawing/2014/main" val="348453043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3156886789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1905287837"/>
                        </a:ext>
                      </a:extLst>
                    </a:gridCol>
                  </a:tblGrid>
                  <a:tr h="444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370" r="-2410" b="-230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096410"/>
                      </a:ext>
                    </a:extLst>
                  </a:tr>
                  <a:tr h="561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22.6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79570" r="-2410" b="-8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867062"/>
                      </a:ext>
                    </a:extLst>
                  </a:tr>
                  <a:tr h="44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05" t="-228767" r="-201205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439" t="-228767" r="-103659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28767" r="-2410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962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8D73CB7-783C-40A4-9C82-C19CFDDABB4B}"/>
              </a:ext>
            </a:extLst>
          </p:cNvPr>
          <p:cNvGrpSpPr/>
          <p:nvPr/>
        </p:nvGrpSpPr>
        <p:grpSpPr>
          <a:xfrm>
            <a:off x="1479735" y="7204929"/>
            <a:ext cx="1498014" cy="1469409"/>
            <a:chOff x="5482638" y="4859696"/>
            <a:chExt cx="1498014" cy="146940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F5CFBC3-1C27-4783-B7CD-BB881A998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4" t="20704" r="14392" b="23404"/>
            <a:stretch/>
          </p:blipFill>
          <p:spPr bwMode="auto">
            <a:xfrm>
              <a:off x="5482638" y="5107767"/>
              <a:ext cx="1498014" cy="122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75AB2D-FD21-4FD9-974C-0DF2BE6EF27A}"/>
                </a:ext>
              </a:extLst>
            </p:cNvPr>
            <p:cNvSpPr/>
            <p:nvPr/>
          </p:nvSpPr>
          <p:spPr>
            <a:xfrm>
              <a:off x="5777834" y="4859696"/>
              <a:ext cx="9076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cMDS</a:t>
              </a:r>
              <a:endPara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6" name="Table 1036">
                <a:extLst>
                  <a:ext uri="{FF2B5EF4-FFF2-40B4-BE49-F238E27FC236}">
                    <a16:creationId xmlns:a16="http://schemas.microsoft.com/office/drawing/2014/main" id="{34217504-ED7D-4839-B43B-2CA4CDA575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667073"/>
                  </p:ext>
                </p:extLst>
              </p:nvPr>
            </p:nvGraphicFramePr>
            <p:xfrm>
              <a:off x="8634549" y="5589090"/>
              <a:ext cx="3251200" cy="3251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">
                      <a:extLst>
                        <a:ext uri="{9D8B030D-6E8A-4147-A177-3AD203B41FA5}">
                          <a16:colId xmlns:a16="http://schemas.microsoft.com/office/drawing/2014/main" val="957128894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631675103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3902723500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62485203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2852904328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100893446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3051106440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121457853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20165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80615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003724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1962093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459894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782075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9116665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31650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6" name="Table 1036">
                <a:extLst>
                  <a:ext uri="{FF2B5EF4-FFF2-40B4-BE49-F238E27FC236}">
                    <a16:creationId xmlns:a16="http://schemas.microsoft.com/office/drawing/2014/main" id="{34217504-ED7D-4839-B43B-2CA4CDA575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667073"/>
                  </p:ext>
                </p:extLst>
              </p:nvPr>
            </p:nvGraphicFramePr>
            <p:xfrm>
              <a:off x="8634549" y="5589090"/>
              <a:ext cx="3251200" cy="3251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06400">
                      <a:extLst>
                        <a:ext uri="{9D8B030D-6E8A-4147-A177-3AD203B41FA5}">
                          <a16:colId xmlns:a16="http://schemas.microsoft.com/office/drawing/2014/main" val="957128894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631675103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3902723500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62485203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2852904328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1008934462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3051106440"/>
                        </a:ext>
                      </a:extLst>
                    </a:gridCol>
                    <a:gridCol w="406400">
                      <a:extLst>
                        <a:ext uri="{9D8B030D-6E8A-4147-A177-3AD203B41FA5}">
                          <a16:colId xmlns:a16="http://schemas.microsoft.com/office/drawing/2014/main" val="121457853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1493" r="-301493" b="-7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1493" r="-2985" b="-7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165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101493" r="-301493" b="-6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101493" r="-2985" b="-6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615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201493" r="-301493" b="-5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201493" r="-2985" b="-5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03724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301493" r="-301493" b="-4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301493" r="-2985" b="-4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62093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1493" t="-407576" r="-700000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101493" t="-407576" r="-600000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204545" t="-407576" r="-509091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300000" t="-407576" r="-401493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407576" r="-301493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500000" t="-407576" r="-201493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09091" t="-407576" r="-104545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407576" r="-2985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9894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500000" r="-301493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500000" r="-2985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2075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600000" r="-301493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600000" r="-2985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116665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1493" t="-700000" r="-7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101493" t="-700000" r="-600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204545" t="-700000" r="-509091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300000" t="-700000" r="-401493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400000" t="-700000" r="-301493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500000" t="-700000" r="-201493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09091" t="-700000" r="-104545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7"/>
                          <a:stretch>
                            <a:fillRect l="-698507" t="-700000" r="-2985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650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3B0646B5-C1B5-491E-90B5-F1B9907E1C07}"/>
              </a:ext>
            </a:extLst>
          </p:cNvPr>
          <p:cNvSpPr/>
          <p:nvPr/>
        </p:nvSpPr>
        <p:spPr>
          <a:xfrm>
            <a:off x="9018930" y="5127427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E8F2B2-5B02-418D-93A2-93B367DAB460}"/>
              </a:ext>
            </a:extLst>
          </p:cNvPr>
          <p:cNvSpPr/>
          <p:nvPr/>
        </p:nvSpPr>
        <p:spPr>
          <a:xfrm rot="16200000">
            <a:off x="7947341" y="6228849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73700C-7492-41B9-93D6-CFF0344BA75E}"/>
              </a:ext>
            </a:extLst>
          </p:cNvPr>
          <p:cNvSpPr/>
          <p:nvPr/>
        </p:nvSpPr>
        <p:spPr>
          <a:xfrm>
            <a:off x="10564365" y="5127427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253247-82BE-467C-BDC6-5704426ADA20}"/>
              </a:ext>
            </a:extLst>
          </p:cNvPr>
          <p:cNvSpPr/>
          <p:nvPr/>
        </p:nvSpPr>
        <p:spPr>
          <a:xfrm rot="16200000">
            <a:off x="7628856" y="8029390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9" name="Table 1039">
                <a:extLst>
                  <a:ext uri="{FF2B5EF4-FFF2-40B4-BE49-F238E27FC236}">
                    <a16:creationId xmlns:a16="http://schemas.microsoft.com/office/drawing/2014/main" id="{4B7FC1C7-5B21-443C-8CF7-92C76B3A0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50443"/>
                  </p:ext>
                </p:extLst>
              </p:nvPr>
            </p:nvGraphicFramePr>
            <p:xfrm>
              <a:off x="3689784" y="4301957"/>
              <a:ext cx="1554480" cy="25603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8160">
                      <a:extLst>
                        <a:ext uri="{9D8B030D-6E8A-4147-A177-3AD203B41FA5}">
                          <a16:colId xmlns:a16="http://schemas.microsoft.com/office/drawing/2014/main" val="4080044279"/>
                        </a:ext>
                      </a:extLst>
                    </a:gridCol>
                    <a:gridCol w="518160">
                      <a:extLst>
                        <a:ext uri="{9D8B030D-6E8A-4147-A177-3AD203B41FA5}">
                          <a16:colId xmlns:a16="http://schemas.microsoft.com/office/drawing/2014/main" val="300829319"/>
                        </a:ext>
                      </a:extLst>
                    </a:gridCol>
                    <a:gridCol w="518160">
                      <a:extLst>
                        <a:ext uri="{9D8B030D-6E8A-4147-A177-3AD203B41FA5}">
                          <a16:colId xmlns:a16="http://schemas.microsoft.com/office/drawing/2014/main" val="2892626098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51214408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52064173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89630725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3754227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07644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9" name="Table 1039">
                <a:extLst>
                  <a:ext uri="{FF2B5EF4-FFF2-40B4-BE49-F238E27FC236}">
                    <a16:creationId xmlns:a16="http://schemas.microsoft.com/office/drawing/2014/main" id="{4B7FC1C7-5B21-443C-8CF7-92C76B3A0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650443"/>
                  </p:ext>
                </p:extLst>
              </p:nvPr>
            </p:nvGraphicFramePr>
            <p:xfrm>
              <a:off x="3689784" y="4301957"/>
              <a:ext cx="1554480" cy="25603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18160">
                      <a:extLst>
                        <a:ext uri="{9D8B030D-6E8A-4147-A177-3AD203B41FA5}">
                          <a16:colId xmlns:a16="http://schemas.microsoft.com/office/drawing/2014/main" val="4080044279"/>
                        </a:ext>
                      </a:extLst>
                    </a:gridCol>
                    <a:gridCol w="518160">
                      <a:extLst>
                        <a:ext uri="{9D8B030D-6E8A-4147-A177-3AD203B41FA5}">
                          <a16:colId xmlns:a16="http://schemas.microsoft.com/office/drawing/2014/main" val="300829319"/>
                        </a:ext>
                      </a:extLst>
                    </a:gridCol>
                    <a:gridCol w="518160">
                      <a:extLst>
                        <a:ext uri="{9D8B030D-6E8A-4147-A177-3AD203B41FA5}">
                          <a16:colId xmlns:a16="http://schemas.microsoft.com/office/drawing/2014/main" val="2892626098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202353" t="-1190" r="-2353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214408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202353" t="-101190" r="-2353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64173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202353" t="-198824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30725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202353" t="-302381" r="-2353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54227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1176" t="-402381" r="-203529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100000" t="-402381" r="-10116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8"/>
                          <a:stretch>
                            <a:fillRect l="-202353" t="-402381" r="-2353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644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6D182DF0-93FA-4235-9580-979D91B01D4A}"/>
              </a:ext>
            </a:extLst>
          </p:cNvPr>
          <p:cNvSpPr/>
          <p:nvPr/>
        </p:nvSpPr>
        <p:spPr>
          <a:xfrm>
            <a:off x="979492" y="3901730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58B299-35D1-4349-A438-59BB05B473AA}"/>
              </a:ext>
            </a:extLst>
          </p:cNvPr>
          <p:cNvSpPr/>
          <p:nvPr/>
        </p:nvSpPr>
        <p:spPr>
          <a:xfrm rot="16200000">
            <a:off x="-529362" y="5390557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4A3DC-E3E6-4BAB-A758-2BFA770E2727}"/>
              </a:ext>
            </a:extLst>
          </p:cNvPr>
          <p:cNvSpPr/>
          <p:nvPr/>
        </p:nvSpPr>
        <p:spPr>
          <a:xfrm rot="16200000">
            <a:off x="3028373" y="5297342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6E584B-5117-4AC7-AFDD-75C041B47FCE}"/>
              </a:ext>
            </a:extLst>
          </p:cNvPr>
          <p:cNvSpPr/>
          <p:nvPr/>
        </p:nvSpPr>
        <p:spPr>
          <a:xfrm>
            <a:off x="3763680" y="3899149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6BE1B5-9636-446B-8F70-3883D2B2FA56}"/>
              </a:ext>
            </a:extLst>
          </p:cNvPr>
          <p:cNvSpPr/>
          <p:nvPr/>
        </p:nvSpPr>
        <p:spPr>
          <a:xfrm>
            <a:off x="16420835" y="15669929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7BAE573-2B6E-4BD0-A507-D87A19574130}"/>
              </a:ext>
            </a:extLst>
          </p:cNvPr>
          <p:cNvSpPr/>
          <p:nvPr/>
        </p:nvSpPr>
        <p:spPr>
          <a:xfrm rot="16200000">
            <a:off x="15184163" y="16972932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ECDD6E-274E-4CE9-9BEC-311C67ED226A}"/>
              </a:ext>
            </a:extLst>
          </p:cNvPr>
          <p:cNvSpPr txBox="1"/>
          <p:nvPr/>
        </p:nvSpPr>
        <p:spPr>
          <a:xfrm>
            <a:off x="2729638" y="7956433"/>
            <a:ext cx="365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Project new point into cMDS space</a:t>
            </a:r>
          </a:p>
          <a:p>
            <a:pPr algn="ctr"/>
            <a:r>
              <a:rPr lang="en-US" dirty="0"/>
              <a:t>stats.stackexchange.com/q/368331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3DE5D823-68B4-4CE0-B40A-2BD741B94358}"/>
              </a:ext>
            </a:extLst>
          </p:cNvPr>
          <p:cNvCxnSpPr>
            <a:cxnSpLocks/>
          </p:cNvCxnSpPr>
          <p:nvPr/>
        </p:nvCxnSpPr>
        <p:spPr>
          <a:xfrm>
            <a:off x="1365230" y="6953718"/>
            <a:ext cx="0" cy="28779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D02777F-0DFC-4304-B443-E1AF3F328580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3440725" y="2075701"/>
            <a:ext cx="1040077" cy="18234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C53F9A9-D097-41E8-A059-DB63C498FD3F}"/>
              </a:ext>
            </a:extLst>
          </p:cNvPr>
          <p:cNvGrpSpPr/>
          <p:nvPr/>
        </p:nvGrpSpPr>
        <p:grpSpPr>
          <a:xfrm>
            <a:off x="1197592" y="2365096"/>
            <a:ext cx="3312163" cy="1794419"/>
            <a:chOff x="3041630" y="2944214"/>
            <a:chExt cx="3312163" cy="1794419"/>
          </a:xfrm>
        </p:grpSpPr>
        <p:pic>
          <p:nvPicPr>
            <p:cNvPr id="1026" name="Picture 2" descr="Figure 1">
              <a:extLst>
                <a:ext uri="{FF2B5EF4-FFF2-40B4-BE49-F238E27FC236}">
                  <a16:creationId xmlns:a16="http://schemas.microsoft.com/office/drawing/2014/main" id="{569AF152-15EA-48C4-AD4B-344B38E60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630" y="3414031"/>
              <a:ext cx="2443916" cy="1324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D9B009-27D5-4893-9E7D-EADBAE98D0E3}"/>
                </a:ext>
              </a:extLst>
            </p:cNvPr>
            <p:cNvSpPr/>
            <p:nvPr/>
          </p:nvSpPr>
          <p:spPr>
            <a:xfrm>
              <a:off x="4188299" y="2944214"/>
              <a:ext cx="2165494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Earth Mover’s Pairwise Distances</a:t>
              </a:r>
              <a:endPara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C29EC4-50D9-4354-96EF-A1A7E2C713E2}"/>
              </a:ext>
            </a:extLst>
          </p:cNvPr>
          <p:cNvCxnSpPr>
            <a:cxnSpLocks/>
          </p:cNvCxnSpPr>
          <p:nvPr/>
        </p:nvCxnSpPr>
        <p:spPr>
          <a:xfrm>
            <a:off x="4469331" y="6907997"/>
            <a:ext cx="0" cy="8423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0672764-45DB-4F31-943A-52E2A62A34DB}"/>
              </a:ext>
            </a:extLst>
          </p:cNvPr>
          <p:cNvCxnSpPr>
            <a:cxnSpLocks/>
          </p:cNvCxnSpPr>
          <p:nvPr/>
        </p:nvCxnSpPr>
        <p:spPr>
          <a:xfrm>
            <a:off x="1365230" y="8847754"/>
            <a:ext cx="14236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6" name="Table 1056">
                <a:extLst>
                  <a:ext uri="{FF2B5EF4-FFF2-40B4-BE49-F238E27FC236}">
                    <a16:creationId xmlns:a16="http://schemas.microsoft.com/office/drawing/2014/main" id="{CA798EDC-39FD-4CEE-B52E-1B4C717E0B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725647"/>
                  </p:ext>
                </p:extLst>
              </p:nvPr>
            </p:nvGraphicFramePr>
            <p:xfrm>
              <a:off x="679430" y="10264210"/>
              <a:ext cx="13716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030142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58297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6" name="Table 1056">
                <a:extLst>
                  <a:ext uri="{FF2B5EF4-FFF2-40B4-BE49-F238E27FC236}">
                    <a16:creationId xmlns:a16="http://schemas.microsoft.com/office/drawing/2014/main" id="{CA798EDC-39FD-4CEE-B52E-1B4C717E0B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725647"/>
                  </p:ext>
                </p:extLst>
              </p:nvPr>
            </p:nvGraphicFramePr>
            <p:xfrm>
              <a:off x="679430" y="10264210"/>
              <a:ext cx="1371600" cy="2286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030142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58297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0"/>
                          <a:stretch>
                            <a:fillRect l="-1333" t="-4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0"/>
                          <a:stretch>
                            <a:fillRect l="-100000" t="-4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0"/>
                          <a:stretch>
                            <a:fillRect l="-202667" t="-4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59" name="Picture 1058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77F6A611-9AC0-4DC5-A896-CB62A4EB6F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8949" y="8553533"/>
            <a:ext cx="2306567" cy="620999"/>
          </a:xfrm>
          <a:prstGeom prst="rect">
            <a:avLst/>
          </a:prstGeom>
        </p:spPr>
      </p:pic>
      <p:pic>
        <p:nvPicPr>
          <p:cNvPr id="121" name="Picture 120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6E9A5A26-AA9E-469C-A2CD-BFE5984D92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0320" t="5924" r="8580"/>
          <a:stretch/>
        </p:blipFill>
        <p:spPr>
          <a:xfrm>
            <a:off x="3222040" y="8629787"/>
            <a:ext cx="256032" cy="584210"/>
          </a:xfrm>
          <a:prstGeom prst="rect">
            <a:avLst/>
          </a:prstGeom>
        </p:spPr>
      </p:pic>
      <p:pic>
        <p:nvPicPr>
          <p:cNvPr id="122" name="Picture 121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A095F02F-59F5-481B-9052-2517BB3B5D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4376" r="42674"/>
          <a:stretch/>
        </p:blipFill>
        <p:spPr>
          <a:xfrm>
            <a:off x="2869224" y="8567707"/>
            <a:ext cx="298704" cy="620999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DC9ABEE-B3CD-497D-AEEA-5FAD8ECA8D9B}"/>
              </a:ext>
            </a:extLst>
          </p:cNvPr>
          <p:cNvSpPr/>
          <p:nvPr/>
        </p:nvSpPr>
        <p:spPr>
          <a:xfrm>
            <a:off x="3060679" y="8716843"/>
            <a:ext cx="242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3446ED-BD8A-45A9-9855-E0494697B330}"/>
              </a:ext>
            </a:extLst>
          </p:cNvPr>
          <p:cNvCxnSpPr>
            <a:cxnSpLocks/>
          </p:cNvCxnSpPr>
          <p:nvPr/>
        </p:nvCxnSpPr>
        <p:spPr>
          <a:xfrm>
            <a:off x="3544256" y="8847754"/>
            <a:ext cx="5047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B87394AF-A52E-4C25-8F80-F6725428BAD1}"/>
              </a:ext>
            </a:extLst>
          </p:cNvPr>
          <p:cNvSpPr/>
          <p:nvPr/>
        </p:nvSpPr>
        <p:spPr>
          <a:xfrm>
            <a:off x="-13047" y="15211441"/>
            <a:ext cx="2707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densMAP Embedding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5733A19-EC87-4299-9EFB-93560CE170A8}"/>
              </a:ext>
            </a:extLst>
          </p:cNvPr>
          <p:cNvSpPr/>
          <p:nvPr/>
        </p:nvSpPr>
        <p:spPr>
          <a:xfrm>
            <a:off x="2911424" y="9862659"/>
            <a:ext cx="31255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cMDS Embedding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7C71D83-58EA-447A-8249-623AD6B8F125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4474190" y="9175197"/>
            <a:ext cx="2" cy="6874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056">
                <a:extLst>
                  <a:ext uri="{FF2B5EF4-FFF2-40B4-BE49-F238E27FC236}">
                    <a16:creationId xmlns:a16="http://schemas.microsoft.com/office/drawing/2014/main" id="{01383CD7-1F13-4DF6-875F-7E1A11FFD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281060"/>
                  </p:ext>
                </p:extLst>
              </p:nvPr>
            </p:nvGraphicFramePr>
            <p:xfrm>
              <a:off x="3809146" y="10262769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056">
                <a:extLst>
                  <a:ext uri="{FF2B5EF4-FFF2-40B4-BE49-F238E27FC236}">
                    <a16:creationId xmlns:a16="http://schemas.microsoft.com/office/drawing/2014/main" id="{01383CD7-1F13-4DF6-875F-7E1A11FFD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281060"/>
                  </p:ext>
                </p:extLst>
              </p:nvPr>
            </p:nvGraphicFramePr>
            <p:xfrm>
              <a:off x="3809146" y="10262769"/>
              <a:ext cx="13716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2"/>
                          <a:stretch>
                            <a:fillRect l="-1333" t="-2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2"/>
                          <a:stretch>
                            <a:fillRect l="-100000" t="-2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2"/>
                          <a:stretch>
                            <a:fillRect l="-202667" t="-2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9" name="Picture 4" descr="Logo">
            <a:extLst>
              <a:ext uri="{FF2B5EF4-FFF2-40B4-BE49-F238E27FC236}">
                <a16:creationId xmlns:a16="http://schemas.microsoft.com/office/drawing/2014/main" id="{6F43CD4F-00AF-415C-8B6C-6F13F759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9" y="13368271"/>
            <a:ext cx="1135541" cy="13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EDD0779-546E-4C54-B651-89DD5ED3169A}"/>
              </a:ext>
            </a:extLst>
          </p:cNvPr>
          <p:cNvCxnSpPr>
            <a:cxnSpLocks/>
          </p:cNvCxnSpPr>
          <p:nvPr/>
        </p:nvCxnSpPr>
        <p:spPr>
          <a:xfrm>
            <a:off x="1375717" y="12677223"/>
            <a:ext cx="0" cy="691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Picture 9">
            <a:extLst>
              <a:ext uri="{FF2B5EF4-FFF2-40B4-BE49-F238E27FC236}">
                <a16:creationId xmlns:a16="http://schemas.microsoft.com/office/drawing/2014/main" id="{28D41AA5-3C2B-44A5-8E89-9DB2EFD8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266" y="17787517"/>
            <a:ext cx="2261365" cy="8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06CF514-FA63-405A-91CD-3C3C844B5ADF}"/>
              </a:ext>
            </a:extLst>
          </p:cNvPr>
          <p:cNvCxnSpPr>
            <a:cxnSpLocks/>
          </p:cNvCxnSpPr>
          <p:nvPr/>
        </p:nvCxnSpPr>
        <p:spPr>
          <a:xfrm>
            <a:off x="17459981" y="15109995"/>
            <a:ext cx="0" cy="404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6" name="Table 1086">
            <a:extLst>
              <a:ext uri="{FF2B5EF4-FFF2-40B4-BE49-F238E27FC236}">
                <a16:creationId xmlns:a16="http://schemas.microsoft.com/office/drawing/2014/main" id="{83F70005-4BB8-4986-A325-EE47BC267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7651"/>
              </p:ext>
            </p:extLst>
          </p:nvPr>
        </p:nvGraphicFramePr>
        <p:xfrm>
          <a:off x="908030" y="15557043"/>
          <a:ext cx="9144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735787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7411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12485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77758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16218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3013600"/>
                  </a:ext>
                </a:extLst>
              </a:tr>
            </a:tbl>
          </a:graphicData>
        </a:graphic>
      </p:graphicFrame>
      <p:sp>
        <p:nvSpPr>
          <p:cNvPr id="157" name="Rectangle 156">
            <a:extLst>
              <a:ext uri="{FF2B5EF4-FFF2-40B4-BE49-F238E27FC236}">
                <a16:creationId xmlns:a16="http://schemas.microsoft.com/office/drawing/2014/main" id="{6257E6EA-02DC-4D6D-8837-E4A30DAD7D62}"/>
              </a:ext>
            </a:extLst>
          </p:cNvPr>
          <p:cNvSpPr/>
          <p:nvPr/>
        </p:nvSpPr>
        <p:spPr>
          <a:xfrm>
            <a:off x="39352" y="9862659"/>
            <a:ext cx="25920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cMDS Embedding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80FFA5D-0C81-4571-8BC5-9EC8422A8C4A}"/>
              </a:ext>
            </a:extLst>
          </p:cNvPr>
          <p:cNvSpPr/>
          <p:nvPr/>
        </p:nvSpPr>
        <p:spPr>
          <a:xfrm>
            <a:off x="2843243" y="15211441"/>
            <a:ext cx="31881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densMAP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" name="Table 1086">
                <a:extLst>
                  <a:ext uri="{FF2B5EF4-FFF2-40B4-BE49-F238E27FC236}">
                    <a16:creationId xmlns:a16="http://schemas.microsoft.com/office/drawing/2014/main" id="{4E964C7B-F89C-4B56-855B-8C13CDE13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038558"/>
                  </p:ext>
                </p:extLst>
              </p:nvPr>
            </p:nvGraphicFramePr>
            <p:xfrm>
              <a:off x="3989178" y="15557043"/>
              <a:ext cx="9144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4735787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474110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21248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77758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421621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" name="Table 1086">
                <a:extLst>
                  <a:ext uri="{FF2B5EF4-FFF2-40B4-BE49-F238E27FC236}">
                    <a16:creationId xmlns:a16="http://schemas.microsoft.com/office/drawing/2014/main" id="{4E964C7B-F89C-4B56-855B-8C13CDE13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038558"/>
                  </p:ext>
                </p:extLst>
              </p:nvPr>
            </p:nvGraphicFramePr>
            <p:xfrm>
              <a:off x="3989178" y="15557043"/>
              <a:ext cx="914400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4735787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474110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21248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77758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4"/>
                          <a:stretch>
                            <a:fillRect l="-1316" t="-204000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14"/>
                          <a:stretch>
                            <a:fillRect l="-102667" t="-204000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6218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A831AE9-C27B-4B22-BB83-3F212ED98D4B}"/>
              </a:ext>
            </a:extLst>
          </p:cNvPr>
          <p:cNvCxnSpPr>
            <a:cxnSpLocks/>
          </p:cNvCxnSpPr>
          <p:nvPr/>
        </p:nvCxnSpPr>
        <p:spPr>
          <a:xfrm flipH="1">
            <a:off x="4488133" y="11634369"/>
            <a:ext cx="0" cy="35770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1">
            <a:extLst>
              <a:ext uri="{FF2B5EF4-FFF2-40B4-BE49-F238E27FC236}">
                <a16:creationId xmlns:a16="http://schemas.microsoft.com/office/drawing/2014/main" id="{B74E55B3-C06D-47FC-91CB-3DE366F07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t="15216" r="11619" b="3944"/>
          <a:stretch/>
        </p:blipFill>
        <p:spPr bwMode="auto">
          <a:xfrm>
            <a:off x="15834650" y="19284966"/>
            <a:ext cx="1803350" cy="129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7020A7D-4841-41A2-80B4-A9FCD2BCDC6A}"/>
              </a:ext>
            </a:extLst>
          </p:cNvPr>
          <p:cNvSpPr txBox="1"/>
          <p:nvPr/>
        </p:nvSpPr>
        <p:spPr>
          <a:xfrm>
            <a:off x="8027702" y="25346861"/>
            <a:ext cx="9403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https://en.wikipedia.org/wiki/Principal_component_analysis#/media/File:GaussianScatterPCA.svg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https://umap-learn.readthedocs.io/en/latest/#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Hargreaves, C. J.; Dyer, M. S.;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Gaultois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M. W.;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Kurlin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V. A.;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Rosseinsky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M. J. The Earth Mover’s Distance as a Metric for the Space of Inorganic Compositions.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Chem. Mater.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2020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32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(24), 10610–10620.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https://doi.org/10.1021/acs.chemmater.0c03381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0624B-362F-4A3B-B64C-AF26FAB87F1A}"/>
              </a:ext>
            </a:extLst>
          </p:cNvPr>
          <p:cNvGrpSpPr/>
          <p:nvPr/>
        </p:nvGrpSpPr>
        <p:grpSpPr>
          <a:xfrm>
            <a:off x="94114" y="17906483"/>
            <a:ext cx="2468880" cy="1937778"/>
            <a:chOff x="1770512" y="15801185"/>
            <a:chExt cx="2482539" cy="193777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D543AFC-E1BD-4807-92FF-5D5FE9BDD270}"/>
                </a:ext>
              </a:extLst>
            </p:cNvPr>
            <p:cNvSpPr/>
            <p:nvPr/>
          </p:nvSpPr>
          <p:spPr>
            <a:xfrm>
              <a:off x="1770512" y="15801185"/>
              <a:ext cx="24825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via HDBSCAN*</a:t>
              </a:r>
            </a:p>
          </p:txBody>
        </p:sp>
        <p:pic>
          <p:nvPicPr>
            <p:cNvPr id="75" name="Picture 15">
              <a:extLst>
                <a:ext uri="{FF2B5EF4-FFF2-40B4-BE49-F238E27FC236}">
                  <a16:creationId xmlns:a16="http://schemas.microsoft.com/office/drawing/2014/main" id="{8FD1A360-9DDE-41B7-B1EE-79E53D52C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1851"/>
            <a:stretch/>
          </p:blipFill>
          <p:spPr bwMode="auto">
            <a:xfrm>
              <a:off x="1834647" y="16246641"/>
              <a:ext cx="2354261" cy="149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81E5572-B4E2-4195-889E-694A53C5E395}"/>
              </a:ext>
            </a:extLst>
          </p:cNvPr>
          <p:cNvCxnSpPr>
            <a:cxnSpLocks/>
          </p:cNvCxnSpPr>
          <p:nvPr/>
        </p:nvCxnSpPr>
        <p:spPr>
          <a:xfrm>
            <a:off x="1358860" y="17385845"/>
            <a:ext cx="0" cy="5530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2E701A-00FA-43F2-80F1-7012C976A417}"/>
              </a:ext>
            </a:extLst>
          </p:cNvPr>
          <p:cNvGrpSpPr/>
          <p:nvPr/>
        </p:nvGrpSpPr>
        <p:grpSpPr>
          <a:xfrm>
            <a:off x="2074030" y="16139636"/>
            <a:ext cx="1663377" cy="1717858"/>
            <a:chOff x="3750429" y="14201978"/>
            <a:chExt cx="1663377" cy="1717858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50B3B4D-5825-4BB7-B3EB-F66161594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7576" t="10727" r="23020" b="18841"/>
            <a:stretch/>
          </p:blipFill>
          <p:spPr>
            <a:xfrm>
              <a:off x="3750429" y="14564371"/>
              <a:ext cx="1663377" cy="1355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214E0AA-97EA-4EB7-AC10-5C4243C669EB}"/>
                </a:ext>
              </a:extLst>
            </p:cNvPr>
            <p:cNvSpPr/>
            <p:nvPr/>
          </p:nvSpPr>
          <p:spPr>
            <a:xfrm>
              <a:off x="3908829" y="14201978"/>
              <a:ext cx="13388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HDBSCAN*</a:t>
              </a:r>
            </a:p>
          </p:txBody>
        </p:sp>
      </p:grpSp>
      <p:pic>
        <p:nvPicPr>
          <p:cNvPr id="108" name="Picture 19">
            <a:extLst>
              <a:ext uri="{FF2B5EF4-FFF2-40B4-BE49-F238E27FC236}">
                <a16:creationId xmlns:a16="http://schemas.microsoft.com/office/drawing/2014/main" id="{2F338CD9-4F93-4855-982A-249A451E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" b="570"/>
          <a:stretch/>
        </p:blipFill>
        <p:spPr bwMode="auto">
          <a:xfrm>
            <a:off x="326749" y="20301432"/>
            <a:ext cx="2244436" cy="14686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1">
            <a:extLst>
              <a:ext uri="{FF2B5EF4-FFF2-40B4-BE49-F238E27FC236}">
                <a16:creationId xmlns:a16="http://schemas.microsoft.com/office/drawing/2014/main" id="{FB3F0BE7-BCE4-4628-8398-1E043D8C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" b="1190"/>
          <a:stretch/>
        </p:blipFill>
        <p:spPr bwMode="auto">
          <a:xfrm>
            <a:off x="2863483" y="20220705"/>
            <a:ext cx="2468880" cy="16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287A2E44-60CB-46D6-8C22-3CD983AAA445}"/>
              </a:ext>
            </a:extLst>
          </p:cNvPr>
          <p:cNvSpPr/>
          <p:nvPr/>
        </p:nvSpPr>
        <p:spPr>
          <a:xfrm>
            <a:off x="2575481" y="20739884"/>
            <a:ext cx="4442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201" name="Picture 21">
            <a:extLst>
              <a:ext uri="{FF2B5EF4-FFF2-40B4-BE49-F238E27FC236}">
                <a16:creationId xmlns:a16="http://schemas.microsoft.com/office/drawing/2014/main" id="{571D8A8D-C308-477D-9CD2-3922E5B4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" b="336"/>
          <a:stretch/>
        </p:blipFill>
        <p:spPr bwMode="auto">
          <a:xfrm>
            <a:off x="1564021" y="22831180"/>
            <a:ext cx="2468880" cy="162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85139291-F6C3-4CD2-985D-4453DB13FB23}"/>
              </a:ext>
            </a:extLst>
          </p:cNvPr>
          <p:cNvSpPr/>
          <p:nvPr/>
        </p:nvSpPr>
        <p:spPr>
          <a:xfrm>
            <a:off x="681054" y="19954516"/>
            <a:ext cx="15667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AE76094-250A-4AA1-8D4D-99FA8E7DD511}"/>
              </a:ext>
            </a:extLst>
          </p:cNvPr>
          <p:cNvSpPr/>
          <p:nvPr/>
        </p:nvSpPr>
        <p:spPr>
          <a:xfrm>
            <a:off x="3402425" y="19925048"/>
            <a:ext cx="9669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1670116-07B2-49A3-8065-7DC237106971}"/>
              </a:ext>
            </a:extLst>
          </p:cNvPr>
          <p:cNvSpPr/>
          <p:nvPr/>
        </p:nvSpPr>
        <p:spPr>
          <a:xfrm>
            <a:off x="508959" y="22013526"/>
            <a:ext cx="4577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High-target/Low-density Multi-objective Optimization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731C8EF-2442-41B9-9E0B-20805EBAA2FD}"/>
              </a:ext>
            </a:extLst>
          </p:cNvPr>
          <p:cNvCxnSpPr>
            <a:cxnSpLocks/>
          </p:cNvCxnSpPr>
          <p:nvPr/>
        </p:nvCxnSpPr>
        <p:spPr>
          <a:xfrm>
            <a:off x="4407884" y="16928643"/>
            <a:ext cx="0" cy="13432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9C33FDC-0594-4166-A5A1-8B22F0040C0D}"/>
              </a:ext>
            </a:extLst>
          </p:cNvPr>
          <p:cNvCxnSpPr>
            <a:cxnSpLocks/>
          </p:cNvCxnSpPr>
          <p:nvPr/>
        </p:nvCxnSpPr>
        <p:spPr>
          <a:xfrm>
            <a:off x="2598849" y="19106330"/>
            <a:ext cx="757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963034D-47D7-434D-9852-F0EB0E173C55}"/>
              </a:ext>
            </a:extLst>
          </p:cNvPr>
          <p:cNvSpPr/>
          <p:nvPr/>
        </p:nvSpPr>
        <p:spPr>
          <a:xfrm>
            <a:off x="3440726" y="18324899"/>
            <a:ext cx="2034802" cy="1444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Validation Points to Existing Clusters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7BD15BC-88BC-4FE8-A60B-C7A55B83FEC5}"/>
              </a:ext>
            </a:extLst>
          </p:cNvPr>
          <p:cNvCxnSpPr>
            <a:cxnSpLocks/>
          </p:cNvCxnSpPr>
          <p:nvPr/>
        </p:nvCxnSpPr>
        <p:spPr>
          <a:xfrm>
            <a:off x="9772483" y="3735796"/>
            <a:ext cx="0" cy="1401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Table 5">
            <a:extLst>
              <a:ext uri="{FF2B5EF4-FFF2-40B4-BE49-F238E27FC236}">
                <a16:creationId xmlns:a16="http://schemas.microsoft.com/office/drawing/2014/main" id="{F4483A52-0C80-4792-8E3B-36409606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38711"/>
              </p:ext>
            </p:extLst>
          </p:nvPr>
        </p:nvGraphicFramePr>
        <p:xfrm>
          <a:off x="9259968" y="769363"/>
          <a:ext cx="1775589" cy="288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66">
                  <a:extLst>
                    <a:ext uri="{9D8B030D-6E8A-4147-A177-3AD203B41FA5}">
                      <a16:colId xmlns:a16="http://schemas.microsoft.com/office/drawing/2014/main" val="1760848731"/>
                    </a:ext>
                  </a:extLst>
                </a:gridCol>
                <a:gridCol w="779923">
                  <a:extLst>
                    <a:ext uri="{9D8B030D-6E8A-4147-A177-3AD203B41FA5}">
                      <a16:colId xmlns:a16="http://schemas.microsoft.com/office/drawing/2014/main" val="4077219294"/>
                    </a:ext>
                  </a:extLst>
                </a:gridCol>
              </a:tblGrid>
              <a:tr h="320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847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Zr1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50890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K2Mg5Sn3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21.9926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80094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C1In1La3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56.1611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1396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Al3B2Ru4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253.761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09749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50633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As1Pu1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87.2611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2981690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B6Ba1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143.861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5216428"/>
                  </a:ext>
                </a:extLst>
              </a:tr>
              <a:tr h="32055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146837"/>
                  </a:ext>
                </a:extLst>
              </a:tr>
            </a:tbl>
          </a:graphicData>
        </a:graphic>
      </p:graphicFrame>
      <p:sp>
        <p:nvSpPr>
          <p:cNvPr id="220" name="Rectangle 219">
            <a:extLst>
              <a:ext uri="{FF2B5EF4-FFF2-40B4-BE49-F238E27FC236}">
                <a16:creationId xmlns:a16="http://schemas.microsoft.com/office/drawing/2014/main" id="{DAC54D3E-1234-490E-BA76-6F7EC3667504}"/>
              </a:ext>
            </a:extLst>
          </p:cNvPr>
          <p:cNvSpPr/>
          <p:nvPr/>
        </p:nvSpPr>
        <p:spPr>
          <a:xfrm rot="16200000">
            <a:off x="8615121" y="1200956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2359AA-DEEE-4200-BD41-80F2646D2664}"/>
              </a:ext>
            </a:extLst>
          </p:cNvPr>
          <p:cNvSpPr/>
          <p:nvPr/>
        </p:nvSpPr>
        <p:spPr>
          <a:xfrm rot="16200000">
            <a:off x="8290371" y="3038424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790B7A1-5A91-47AB-AD72-90A0E3A12C50}"/>
              </a:ext>
            </a:extLst>
          </p:cNvPr>
          <p:cNvGrpSpPr/>
          <p:nvPr/>
        </p:nvGrpSpPr>
        <p:grpSpPr>
          <a:xfrm>
            <a:off x="14166286" y="5217487"/>
            <a:ext cx="1498014" cy="1469409"/>
            <a:chOff x="5482638" y="4859696"/>
            <a:chExt cx="1498014" cy="1469409"/>
          </a:xfrm>
        </p:grpSpPr>
        <p:pic>
          <p:nvPicPr>
            <p:cNvPr id="223" name="Picture 6">
              <a:extLst>
                <a:ext uri="{FF2B5EF4-FFF2-40B4-BE49-F238E27FC236}">
                  <a16:creationId xmlns:a16="http://schemas.microsoft.com/office/drawing/2014/main" id="{CEC86787-5982-45C5-9FB2-5F2D12ACF8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4" t="20704" r="14392" b="23404"/>
            <a:stretch/>
          </p:blipFill>
          <p:spPr bwMode="auto">
            <a:xfrm>
              <a:off x="5482638" y="5107767"/>
              <a:ext cx="1498014" cy="122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84DD663-2C84-4B40-93ED-D00C3E608BAB}"/>
                </a:ext>
              </a:extLst>
            </p:cNvPr>
            <p:cNvSpPr/>
            <p:nvPr/>
          </p:nvSpPr>
          <p:spPr>
            <a:xfrm>
              <a:off x="5889243" y="4859696"/>
              <a:ext cx="6848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PCA</a:t>
              </a:r>
              <a:endPara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D5F8F09-1BE2-4D40-8BCD-01665E03BE65}"/>
              </a:ext>
            </a:extLst>
          </p:cNvPr>
          <p:cNvGrpSpPr/>
          <p:nvPr/>
        </p:nvGrpSpPr>
        <p:grpSpPr>
          <a:xfrm>
            <a:off x="10175942" y="3476018"/>
            <a:ext cx="3110748" cy="1567686"/>
            <a:chOff x="3041630" y="3170947"/>
            <a:chExt cx="3110748" cy="1567686"/>
          </a:xfrm>
        </p:grpSpPr>
        <p:pic>
          <p:nvPicPr>
            <p:cNvPr id="234" name="Picture 2" descr="Figure 1">
              <a:extLst>
                <a:ext uri="{FF2B5EF4-FFF2-40B4-BE49-F238E27FC236}">
                  <a16:creationId xmlns:a16="http://schemas.microsoft.com/office/drawing/2014/main" id="{EB221DC9-0A2D-4ADD-9FD1-D2EF4970A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630" y="3414031"/>
              <a:ext cx="2443916" cy="1324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2ED6D4E-1C8B-4B22-847F-B683BADABF7C}"/>
                </a:ext>
              </a:extLst>
            </p:cNvPr>
            <p:cNvSpPr/>
            <p:nvPr/>
          </p:nvSpPr>
          <p:spPr>
            <a:xfrm>
              <a:off x="3789674" y="3170947"/>
              <a:ext cx="2362704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Earth Mover’s Pairwise Distances</a:t>
              </a:r>
              <a:endPara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8" name="Table 1056">
                <a:extLst>
                  <a:ext uri="{FF2B5EF4-FFF2-40B4-BE49-F238E27FC236}">
                    <a16:creationId xmlns:a16="http://schemas.microsoft.com/office/drawing/2014/main" id="{A03FBE75-CBF3-4A26-9A43-594D1B2ED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540454"/>
                  </p:ext>
                </p:extLst>
              </p:nvPr>
            </p:nvGraphicFramePr>
            <p:xfrm>
              <a:off x="16177967" y="5270160"/>
              <a:ext cx="1371600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030142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58297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952448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4683147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08858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8" name="Table 1056">
                <a:extLst>
                  <a:ext uri="{FF2B5EF4-FFF2-40B4-BE49-F238E27FC236}">
                    <a16:creationId xmlns:a16="http://schemas.microsoft.com/office/drawing/2014/main" id="{A03FBE75-CBF3-4A26-9A43-594D1B2ED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540454"/>
                  </p:ext>
                </p:extLst>
              </p:nvPr>
            </p:nvGraphicFramePr>
            <p:xfrm>
              <a:off x="16177967" y="5270160"/>
              <a:ext cx="1371600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75273819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70860542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946420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748452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3497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-13.7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030142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58297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1333" t="-402667" r="-20400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100000" t="-402667" r="-10131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202667" t="-402667" r="-2667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7696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952448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1828800" rtl="0" eaLnBrk="1" fontAlgn="b" latinLnBrk="0" hangingPunct="1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4683147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1333" t="-702667" r="-204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100000" t="-7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2"/>
                          <a:stretch>
                            <a:fillRect l="-202667" t="-7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8858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4" name="Rectangle 243">
            <a:extLst>
              <a:ext uri="{FF2B5EF4-FFF2-40B4-BE49-F238E27FC236}">
                <a16:creationId xmlns:a16="http://schemas.microsoft.com/office/drawing/2014/main" id="{065B445D-0D06-42E4-AFDC-EC8981D63D7E}"/>
              </a:ext>
            </a:extLst>
          </p:cNvPr>
          <p:cNvSpPr/>
          <p:nvPr/>
        </p:nvSpPr>
        <p:spPr>
          <a:xfrm>
            <a:off x="8932808" y="9499224"/>
            <a:ext cx="24192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densMAP Embedding</a:t>
            </a:r>
          </a:p>
        </p:txBody>
      </p:sp>
      <p:pic>
        <p:nvPicPr>
          <p:cNvPr id="248" name="Picture 4" descr="Logo">
            <a:extLst>
              <a:ext uri="{FF2B5EF4-FFF2-40B4-BE49-F238E27FC236}">
                <a16:creationId xmlns:a16="http://schemas.microsoft.com/office/drawing/2014/main" id="{DD1F5DE0-4B59-41FC-A2BD-898607F6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535" y="11000126"/>
            <a:ext cx="1135541" cy="13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A45C8A6-1684-47FF-A448-C3CC44B912E5}"/>
              </a:ext>
            </a:extLst>
          </p:cNvPr>
          <p:cNvCxnSpPr>
            <a:cxnSpLocks/>
          </p:cNvCxnSpPr>
          <p:nvPr/>
        </p:nvCxnSpPr>
        <p:spPr>
          <a:xfrm>
            <a:off x="15602844" y="11979868"/>
            <a:ext cx="0" cy="691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0" name="Table 1086">
                <a:extLst>
                  <a:ext uri="{FF2B5EF4-FFF2-40B4-BE49-F238E27FC236}">
                    <a16:creationId xmlns:a16="http://schemas.microsoft.com/office/drawing/2014/main" id="{8FB29006-5993-4262-9E80-C64914B40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039644"/>
                  </p:ext>
                </p:extLst>
              </p:nvPr>
            </p:nvGraphicFramePr>
            <p:xfrm>
              <a:off x="9770480" y="9921026"/>
              <a:ext cx="914400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4735787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474110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21248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77758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4216218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53013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9977956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17315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737154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88710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0" name="Table 1086">
                <a:extLst>
                  <a:ext uri="{FF2B5EF4-FFF2-40B4-BE49-F238E27FC236}">
                    <a16:creationId xmlns:a16="http://schemas.microsoft.com/office/drawing/2014/main" id="{8FB29006-5993-4262-9E80-C64914B40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039644"/>
                  </p:ext>
                </p:extLst>
              </p:nvPr>
            </p:nvGraphicFramePr>
            <p:xfrm>
              <a:off x="9770480" y="9921026"/>
              <a:ext cx="914400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4735787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474110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11.3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-7.4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21248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777758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42162186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13.1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53013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3"/>
                          <a:stretch>
                            <a:fillRect l="-1316" t="-402667" r="-101316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3"/>
                          <a:stretch>
                            <a:fillRect l="-102667" t="-402667" r="-2667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7956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17315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#.#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737154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3"/>
                          <a:stretch>
                            <a:fillRect l="-1316" t="-702667" r="-10131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3"/>
                          <a:stretch>
                            <a:fillRect l="-102667" t="-702667" r="-26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710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1" name="Rectangle 250">
            <a:extLst>
              <a:ext uri="{FF2B5EF4-FFF2-40B4-BE49-F238E27FC236}">
                <a16:creationId xmlns:a16="http://schemas.microsoft.com/office/drawing/2014/main" id="{801AA22F-791F-44BE-B4AE-A6C8D95BA202}"/>
              </a:ext>
            </a:extLst>
          </p:cNvPr>
          <p:cNvSpPr/>
          <p:nvPr/>
        </p:nvSpPr>
        <p:spPr>
          <a:xfrm>
            <a:off x="16153281" y="4868609"/>
            <a:ext cx="13612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A4E7F5E-F81F-457E-AD94-6CDA99E46174}"/>
              </a:ext>
            </a:extLst>
          </p:cNvPr>
          <p:cNvGrpSpPr/>
          <p:nvPr/>
        </p:nvGrpSpPr>
        <p:grpSpPr>
          <a:xfrm>
            <a:off x="8991389" y="16127459"/>
            <a:ext cx="2468880" cy="1937778"/>
            <a:chOff x="1770512" y="15801185"/>
            <a:chExt cx="2482539" cy="193777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9A7AED43-96B0-4B1B-B0BA-0AF1E53D3B9F}"/>
                </a:ext>
              </a:extLst>
            </p:cNvPr>
            <p:cNvSpPr/>
            <p:nvPr/>
          </p:nvSpPr>
          <p:spPr>
            <a:xfrm>
              <a:off x="1770512" y="15801185"/>
              <a:ext cx="24825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 via HDBSCAN*</a:t>
              </a:r>
            </a:p>
          </p:txBody>
        </p:sp>
        <p:pic>
          <p:nvPicPr>
            <p:cNvPr id="257" name="Picture 15">
              <a:extLst>
                <a:ext uri="{FF2B5EF4-FFF2-40B4-BE49-F238E27FC236}">
                  <a16:creationId xmlns:a16="http://schemas.microsoft.com/office/drawing/2014/main" id="{949258DC-23C3-4EFD-97E5-53AEF80E2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1851"/>
            <a:stretch/>
          </p:blipFill>
          <p:spPr bwMode="auto">
            <a:xfrm>
              <a:off x="1834647" y="16246641"/>
              <a:ext cx="2354261" cy="149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4A9BC46-E6A9-403C-BF77-B980E250870F}"/>
              </a:ext>
            </a:extLst>
          </p:cNvPr>
          <p:cNvCxnSpPr>
            <a:cxnSpLocks/>
          </p:cNvCxnSpPr>
          <p:nvPr/>
        </p:nvCxnSpPr>
        <p:spPr>
          <a:xfrm>
            <a:off x="10202583" y="13666292"/>
            <a:ext cx="0" cy="24059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BBFF681-8418-416B-B4A7-405AB092A750}"/>
              </a:ext>
            </a:extLst>
          </p:cNvPr>
          <p:cNvGrpSpPr/>
          <p:nvPr/>
        </p:nvGrpSpPr>
        <p:grpSpPr>
          <a:xfrm>
            <a:off x="10628580" y="13902157"/>
            <a:ext cx="1663377" cy="1733098"/>
            <a:chOff x="3750429" y="14186738"/>
            <a:chExt cx="1663377" cy="1733098"/>
          </a:xfrm>
        </p:grpSpPr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C3371D10-7640-40F0-BF58-CA0F317A1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7576" t="10727" r="23020" b="18841"/>
            <a:stretch/>
          </p:blipFill>
          <p:spPr>
            <a:xfrm>
              <a:off x="3750429" y="14564371"/>
              <a:ext cx="1663377" cy="1355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D571993-A315-44F7-8DED-0C8EBB260AF1}"/>
                </a:ext>
              </a:extLst>
            </p:cNvPr>
            <p:cNvSpPr/>
            <p:nvPr/>
          </p:nvSpPr>
          <p:spPr>
            <a:xfrm>
              <a:off x="3908829" y="14186738"/>
              <a:ext cx="13388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HDBSCAN*</a:t>
              </a:r>
            </a:p>
          </p:txBody>
        </p:sp>
      </p:grpSp>
      <p:pic>
        <p:nvPicPr>
          <p:cNvPr id="262" name="Picture 19">
            <a:extLst>
              <a:ext uri="{FF2B5EF4-FFF2-40B4-BE49-F238E27FC236}">
                <a16:creationId xmlns:a16="http://schemas.microsoft.com/office/drawing/2014/main" id="{C7E499A9-A109-42BE-BE8A-41AD85E6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" b="570"/>
          <a:stretch/>
        </p:blipFill>
        <p:spPr bwMode="auto">
          <a:xfrm>
            <a:off x="7855033" y="18516174"/>
            <a:ext cx="2244436" cy="14686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1">
            <a:extLst>
              <a:ext uri="{FF2B5EF4-FFF2-40B4-BE49-F238E27FC236}">
                <a16:creationId xmlns:a16="http://schemas.microsoft.com/office/drawing/2014/main" id="{C382A10E-4C39-4D22-A787-31BCA4A3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" b="1190"/>
          <a:stretch/>
        </p:blipFill>
        <p:spPr bwMode="auto">
          <a:xfrm>
            <a:off x="10391767" y="18435447"/>
            <a:ext cx="2468880" cy="16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Rectangle 263">
            <a:extLst>
              <a:ext uri="{FF2B5EF4-FFF2-40B4-BE49-F238E27FC236}">
                <a16:creationId xmlns:a16="http://schemas.microsoft.com/office/drawing/2014/main" id="{F72D8996-5456-4B72-B656-96D92269AEF8}"/>
              </a:ext>
            </a:extLst>
          </p:cNvPr>
          <p:cNvSpPr/>
          <p:nvPr/>
        </p:nvSpPr>
        <p:spPr>
          <a:xfrm>
            <a:off x="10103765" y="18954626"/>
            <a:ext cx="4442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265" name="Picture 21">
            <a:extLst>
              <a:ext uri="{FF2B5EF4-FFF2-40B4-BE49-F238E27FC236}">
                <a16:creationId xmlns:a16="http://schemas.microsoft.com/office/drawing/2014/main" id="{1782AD9E-FD45-490E-A899-3801C4C5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" b="336"/>
          <a:stretch/>
        </p:blipFill>
        <p:spPr bwMode="auto">
          <a:xfrm>
            <a:off x="9092305" y="21045922"/>
            <a:ext cx="2468880" cy="162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759F982D-FAC8-4686-A289-EFEA1B64C5D8}"/>
              </a:ext>
            </a:extLst>
          </p:cNvPr>
          <p:cNvSpPr/>
          <p:nvPr/>
        </p:nvSpPr>
        <p:spPr>
          <a:xfrm>
            <a:off x="8209338" y="18169258"/>
            <a:ext cx="15667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Values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0904FA7-93CD-4EBD-8328-829396E4060D}"/>
              </a:ext>
            </a:extLst>
          </p:cNvPr>
          <p:cNvSpPr/>
          <p:nvPr/>
        </p:nvSpPr>
        <p:spPr>
          <a:xfrm>
            <a:off x="10930709" y="18139790"/>
            <a:ext cx="9669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Density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F7E1DD7-3E88-4BA8-80F7-08572A65A37C}"/>
              </a:ext>
            </a:extLst>
          </p:cNvPr>
          <p:cNvSpPr/>
          <p:nvPr/>
        </p:nvSpPr>
        <p:spPr>
          <a:xfrm>
            <a:off x="8037243" y="20228268"/>
            <a:ext cx="45772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High-target/Low-density Multi-objective Optimization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FC10023-DCFF-4C49-A336-0D3444B314F9}"/>
              </a:ext>
            </a:extLst>
          </p:cNvPr>
          <p:cNvSpPr/>
          <p:nvPr/>
        </p:nvSpPr>
        <p:spPr>
          <a:xfrm rot="16200000">
            <a:off x="15565736" y="5899190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1ED059F-B62B-48EC-B44F-5541B14889A1}"/>
              </a:ext>
            </a:extLst>
          </p:cNvPr>
          <p:cNvSpPr/>
          <p:nvPr/>
        </p:nvSpPr>
        <p:spPr>
          <a:xfrm rot="16200000">
            <a:off x="15247251" y="7699731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BDFBCA3-1093-4276-998D-B7B1B6D21546}"/>
              </a:ext>
            </a:extLst>
          </p:cNvPr>
          <p:cNvCxnSpPr>
            <a:cxnSpLocks/>
          </p:cNvCxnSpPr>
          <p:nvPr/>
        </p:nvCxnSpPr>
        <p:spPr>
          <a:xfrm>
            <a:off x="10175942" y="8868473"/>
            <a:ext cx="0" cy="691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2613451-2F22-4ECE-ADEA-F114BE064D97}"/>
              </a:ext>
            </a:extLst>
          </p:cNvPr>
          <p:cNvSpPr/>
          <p:nvPr/>
        </p:nvSpPr>
        <p:spPr>
          <a:xfrm rot="16200000">
            <a:off x="9092166" y="10736604"/>
            <a:ext cx="7972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21D072CF-44FF-4B2D-96B6-F4879DA471B7}"/>
              </a:ext>
            </a:extLst>
          </p:cNvPr>
          <p:cNvSpPr/>
          <p:nvPr/>
        </p:nvSpPr>
        <p:spPr>
          <a:xfrm rot="16200000">
            <a:off x="8773681" y="12674305"/>
            <a:ext cx="143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D86FF88-EF28-4D7E-8115-ED127EE6D2AA}"/>
              </a:ext>
            </a:extLst>
          </p:cNvPr>
          <p:cNvSpPr/>
          <p:nvPr/>
        </p:nvSpPr>
        <p:spPr>
          <a:xfrm>
            <a:off x="9752336" y="316928"/>
            <a:ext cx="764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14CC54-FF4E-46DC-B5D9-08E08C464A57}"/>
              </a:ext>
            </a:extLst>
          </p:cNvPr>
          <p:cNvSpPr/>
          <p:nvPr/>
        </p:nvSpPr>
        <p:spPr>
          <a:xfrm>
            <a:off x="11352060" y="17057124"/>
            <a:ext cx="25167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**Still implementing, hence transparency**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5BCF092-B68A-4EE3-A9EC-532E5D81F1E4}"/>
              </a:ext>
            </a:extLst>
          </p:cNvPr>
          <p:cNvCxnSpPr>
            <a:cxnSpLocks/>
          </p:cNvCxnSpPr>
          <p:nvPr/>
        </p:nvCxnSpPr>
        <p:spPr>
          <a:xfrm>
            <a:off x="6160411" y="12899516"/>
            <a:ext cx="1029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2925959-F322-4D2D-8308-4C63EED81E8E}"/>
              </a:ext>
            </a:extLst>
          </p:cNvPr>
          <p:cNvCxnSpPr>
            <a:cxnSpLocks/>
          </p:cNvCxnSpPr>
          <p:nvPr/>
        </p:nvCxnSpPr>
        <p:spPr>
          <a:xfrm>
            <a:off x="1355700" y="14746297"/>
            <a:ext cx="0" cy="465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37D5A2E-300D-468C-BA52-7CAFCA097EAA}"/>
              </a:ext>
            </a:extLst>
          </p:cNvPr>
          <p:cNvCxnSpPr>
            <a:cxnSpLocks/>
          </p:cNvCxnSpPr>
          <p:nvPr/>
        </p:nvCxnSpPr>
        <p:spPr>
          <a:xfrm>
            <a:off x="2037507" y="14178216"/>
            <a:ext cx="23703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9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417-6716-4DAD-B257-58C45EB6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8" y="2501436"/>
            <a:ext cx="14290263" cy="22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456</Words>
  <Application>Microsoft Office PowerPoint</Application>
  <PresentationFormat>Custom</PresentationFormat>
  <Paragraphs>279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59</cp:revision>
  <dcterms:created xsi:type="dcterms:W3CDTF">2021-08-03T19:20:34Z</dcterms:created>
  <dcterms:modified xsi:type="dcterms:W3CDTF">2021-08-06T06:08:18Z</dcterms:modified>
</cp:coreProperties>
</file>