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y="5143500" cx="9144000"/>
  <p:notesSz cx="6858000" cy="9144000"/>
  <p:embeddedFontLst>
    <p:embeddedFont>
      <p:font typeface="PT Sans Narrow"/>
      <p:regular r:id="rId126"/>
      <p:bold r:id="rId127"/>
    </p:embeddedFont>
    <p:embeddedFont>
      <p:font typeface="Open Sans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5DE926-8908-4857-AEE6-E57D6C8A2632}">
  <a:tblStyle styleId="{F45DE926-8908-4857-AEE6-E57D6C8A263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592B1F5-44E4-47E9-91EB-CC34E4A857AB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penSans-bold.fntdata"/><Relationship Id="rId128" Type="http://schemas.openxmlformats.org/officeDocument/2006/relationships/font" Target="fonts/OpenSans-regular.fntdata"/><Relationship Id="rId127" Type="http://schemas.openxmlformats.org/officeDocument/2006/relationships/font" Target="fonts/PTSansNarrow-bold.fntdata"/><Relationship Id="rId126" Type="http://schemas.openxmlformats.org/officeDocument/2006/relationships/font" Target="fonts/PTSansNarrow-regular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1" Type="http://schemas.openxmlformats.org/officeDocument/2006/relationships/font" Target="fonts/OpenSans-boldItalic.fntdata"/><Relationship Id="rId130" Type="http://schemas.openxmlformats.org/officeDocument/2006/relationships/font" Target="fonts/OpenSans-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local.itvsoft.asia/student_list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server.itvsoft.asia/permission_list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server.itvsoft.asia/branch_list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server.itvsoft.asia/teacher_list" TargetMode="Externa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server.itvsoft.asia/event_list" TargetMode="Externa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du-server.itvsoft.asia/report_invoice_item" TargetMode="Externa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5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Shape 4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7" name="Shape 4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Shape 4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Shape 4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4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Shape 4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6" name="Shape 4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Shape 4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4" name="Shape 4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7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Shape 4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9" name="Shape 4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KPI doanh thu (chờ công thức từ WOWART)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cột học thử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doanh thu thực tế / khả dĩ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Học viên đăng ký mới / đang phân bổ theo tháng → tỉ lệ</a:t>
            </a: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4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6" name="Shape 4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9" name="Shape 4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0" name="Shape 4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1" name="Shape 4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4" name="Shape 4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5" name="Shape 4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6" name="Shape 4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lead (danh sách thô): import từ dữ liệu excel (từ ‘sale’ hoặc ‘operation’)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từ chối tư vấn:  tháo tác của ‘sale’ - không hẹn gặp được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đã tư vấn:  tháo tác của ‘sale’ - đã hẹn gặp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phản đối: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gặp khó khăn: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xác nhận: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đã học thử:  tháo tác của ‘operation’ - đã học thử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đặt cọc:  tháo tác của ‘operation’ - đã đặt cọc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thanh toán: tháo tác của ‘operation’ - đã đăng ký &amp; thanh toán hoàn toàn - chưa có lớp (thời khóa biểu)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tạm ngưng: thao tác của ‘operation’ - đã nghỉ học &amp; không quá 1 tháng chưa học lại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bảo lưu: thao tác của ‘operation’ - đã bảo lưu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ngủ đông: thao tác của ‘operation’ - đã nghỉ học &amp; quá 1 tháng chưa học lại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đang học: thao tác của ‘operation’ - đã đăng ký &amp; có lớp - qua ngày khai  khai giảng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đang chờ lớp: thao tác của ‘operation’ - đã đăng ký &amp; có lớp - chờ đến ngày khai  khai giảng</a:t>
            </a: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Shape 4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7" name="Shape 4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bộ filter trong tác vụ trên header (phân theo trạng thái)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xem được thông tin toàn bộ lịch sử trước đó (mang từ bên báo cáo qua)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WOWART gửi bộ thao tác (chăm sóc đang học: gọi điện , sale, hết khoá) ⇒ export excel re-action + danh sách cần làm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Tách 2 bản để phân biệt KPI &amp; thao tác: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tên | khoá học quan tâm | thông tin phụ huynh | trạng thái tiềm năng | ngày re-action</a:t>
            </a: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Shape 4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7" name="Shape 4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Shape 4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5" name="Shape 4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trường hẹn gọi lại để tự sort lên trên đầu tiên trên danh sách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tên phụ huynh, số điện thoại phụ huynh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Báo cáo cuộc gọi / báo cáo tư vấn (bõ chữ đầu tiên, thành công)</a:t>
            </a: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Shape 46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4" name="Shape 4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0" name="Shape 4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" name="Shape 4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2" name="Shape 4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7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Shape 4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9" name="Shape 4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5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Shape 48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7" name="Shape 4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2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Shape 4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4" name="Shape 4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Hiện theo danh sách chương trình cha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0" name="Shape 5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" name="Shape 5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2" name="Shape 50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5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Shape 50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7" name="Shape 50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2" name="Shape 5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3" name="Shape 5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4" name="Shape 50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1" name="Shape 5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2" name="Shape 5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3" name="Shape 5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9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hape 5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1" name="Shape 5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Số lượng học viên nghỉ có phép &amp; số lượng học viên nghỉ không phép, tạm ngưng, bảo lưu, hết khoá chưa đóng &amp; hết khoả đã đóng (tái đăng ký) ⇒ dạng biểu đồ cột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Báo cáo học viên (theo trạng thái đang học/đã nghỉ/bảo lưu) theo độ tuổi, nam / nữ, thành phố, quận / huyện ⇒ fitler theo ngày (group theo ngày/tháng/quý/năm)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Group biểu đồ theo tháng các dữ liệu: học viên mới, tạm ngưng, bảo lưu, tái đăng ký, tăng trưởng (mới - tạm ngưng). tỉ lệ tái đăng ký (tái đăng ký/hết khoá) ⇒ dạng biểu đồ cột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Group theo tháng/quý/năm ⇒  số lượng học viên đăng ký học theo buổi ⇒ dạng biểu đồ cột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Báo học học viên mới + toàn bộ học viên theo chương trình học ⇒ group theo tháng/quý/năm ⇒ dạng biểu đồ cột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toàn bộ có export excel &amp; row SUM ở dưới cùng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2 cột mới &amp; tái đăng ký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Báo cáo học viên (theo trạng thái đang học/đã nghỉ/bảo lưu) theo độ tuổi, nam / nữ, thành phố, quận / huyện ⇒ fitler theo ngày (group theo ngày/tháng/quý/năm)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⇒ Theo 1 biểu đồ tái đăng ký theo giáo viên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⇒ Ưu tiên từ cao → thấp (dạng list)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Báo cáo đăng ký mới / tái đăng ký theo sale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bộ lọc ⇒ prev week, next week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Bộ lọc giáo viên &amp; thời gian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Hiển 1 row tổng ở TOP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“Thời khoá biểu theo giáo viên theo tuần"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Có giáo viên hỗ trợ, giáo viên dạy thay (đã bỏ vì không cần thiết - do luôn sắp theo tối ưu dung lượng phòng)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số liệu số lượng học viên học thử vào mỗi lớp (tô đỏ)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Add 1 lớp học thử riêng, chương trình học thử riêng ⇒ Thêm phân quyền sale được add lớp học thật để thử (nhưng không được làm gì khác sau đó)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Hiển 1 row tổng ở TOP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Tô xanh dương lớp chuẩn bị khai giảng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thứ tự số buổi của lớp đang học đến bài nào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http://edu-local.itvsoft.asia/room_list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http://edu-local.itvsoft.asia/room_list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http://edu-local.itvsoft.asia/room_list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http://edu-local.itvsoft.asia/class_list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http://edu-local.itvsoft.asia/class_list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Refer from: </a:t>
            </a:r>
            <a:r>
              <a:rPr lang="en" sz="700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trạng thái thanh toán &amp; trạng thái học riêng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Thanh toán: đặt cọc + full ⇒ công nợ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Học: chưa add lớp ⇒ chờ lớp ⇒ khai giảng ⇒ đang học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Xuất thông tin học viên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dấu check để phân biệt cà thẻ &amp; chuyển khoản ngân hàng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mục ghi chú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Xuất danh sách học thử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Shape 1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Shape 1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Shape 1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trường trong form đăng ký WOWART gửi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Shape 1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trường trong form đăng ký WOWART gửi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Chuyển chương trình học chọn trước, lớp add sau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Có thể chọn nhiều sự kiện 1 lúc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Chỉ có giám đốc chi nhánh hiện chiết khấu trực tiếp + phụ thu trực tiếp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Shape 1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Shape 1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Change “Số lượng học viên" ⇒ “Báo cáo học viên"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Shape 1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Shape 1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Shape 1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Shape 1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Shape 1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Shape 1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Shape 1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Shape 1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Dàn nút sale chỉ có dàn nút TOP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Shape 1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Shape 1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Shape 1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Shape 1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Shape 1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hape 1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Shape 1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hape 20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Shape 20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hape 20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Shape 20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Shape 2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Shape 2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Shape 2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Shape 2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Shape 2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Shape 2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Shape 2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Shape 2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Shape 2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http://edu-local.itvsoft.asia/student_list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Shape 2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http://edu-server.itvsoft.asia/bill_income_list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Shape 2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Shape 2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http://edu-server.itvsoft.asia/bill_income_list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Shape 2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Shape 2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http://edu-server.itvsoft.asia/bill_outcome_list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Shape 2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Shape 2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http://edu-server.itvsoft.asia/bill_outcome_list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Shape 2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Shape 2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http://edu-server.itvsoft.asia/bill_transfer_list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Shape 2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Shape 2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http://edu-server.itvsoft.asia/bill_transfer_list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Shape 2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http://edu-server.itvsoft.asia/bill_branch_list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Shape 2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http://edu-local.itvsoft.asia/invoice_list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Shape 2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Shape 2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Shape 2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Shape 2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http://edu-server.itvsoft.asia/user_group_list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Shape 2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http://edu-server.itvsoft.asia/user_group_list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Shape 2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http://edu-server.itvsoft.asia/user_list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Shape 2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1" name="Shape 2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http://edu-server.itvsoft.asia/user_list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Shape 2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http://edu-server.itvsoft.asia/permission_list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Phân quyền tiếng Việt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Shape 2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Shape 2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http://edu-server.itvsoft.asia/branch_list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field người liên hệ (Tên | số điện thoại)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Shape 2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Shape 2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http://edu-server.itvsoft.asia/branch_list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Shape 29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Shape 2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/>
              <a:t>http://edu-server.itvsoft.asia/program_list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Shape 29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Shape 2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http://edu-server.itvsoft.asia/program_list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Shape 29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Shape 2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/>
              <a:t>http://edu-server.itvsoft.asia/teacher_list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Shape 30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Shape 3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http://edu-server.itvsoft.asia/teacher_list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field Đơn vị công tác (thay cho trường) | Bằng cấp chuyên môn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Đơn vị công tác / trường đang học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trường đã tốt nghiệp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Bằng cấp chuyên môn: selectbox (CD, DH..) chuyên ngành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Khung giớ có thể dạy - checkbox (S,C - T2, CN)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Export danh sách giáo viên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8" name="Shape 3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/>
              <a:t>http://edu-server.itvsoft.asia/date_off_list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Shape 3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Shape 3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/>
              <a:t>http://edu-server.itvsoft.asia/date_off_list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Shape 3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9" name="Shape 3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/>
              <a:t>http://edu-server.itvsoft.asia/event_list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Shape 3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Shape 3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http://edu-server.itvsoft.asia/event_list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Shape 3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Shape 3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http://edu-server.itvsoft.asia/report_invoice_income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Shape 3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Shape 3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Shape 3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Shape 3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Shape 3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8" name="Shape 3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Shape 3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Shape 3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Shape 3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Shape 3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Shape 3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Shape 3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Shape 3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Shape 3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Shape 3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Shape 3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Shape 3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5" name="Shape 3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9" name="Shape 3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Shape 3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0" name="Shape 3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http://edu-server.itvsoft.asia/report_student_item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Shape 3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6" name="Shape 3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http://edu-server.itvsoft.asia/bill_income_list</a:t>
            </a: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Shape 3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http://edu-server.itvsoft.asia/bill_outcome_list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Shape 3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 from: http://edu-server.itvsoft.asia/bill_transfer_list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Shape 3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Shape 3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http://edu-server.itvsoft.asia/report_invoice_item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Thêm 1 row tổng 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Shape 40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Shape 4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lead (danh sách thô): import từ dữ liệu excel (từ ‘sale’ hoặc ‘operation’)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từ chối tư vấn: thao tác của ‘sale' - không hẹn gặp được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đã tư vấn:  tháo tác của ‘sale’ - đã hẹn gặp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phản đối: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gặp khó khăn: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xác nhận:  tháo tác của ‘sale’ - đã có câu trả cuối của khách hàng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ngủ đông: thao tác của ‘sale' - không thao tác gì trông 1 tháng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đã học thử:  tháo tác của ‘operation’ - đã học thử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đặt cọc:  tháo tác của ‘operation’ - đã đặt cọc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thanh toán: tháo tác của ‘operation’ - đã đăng ký &amp; thanh toán hoàn toàn - chưa có lớp (thời khóa biểu)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tạm ngưng: thao tác của ‘operation’ - đã nghỉ học &amp; không quá 1 tháng chưa học lại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bảo lưu: thao tác của ‘operation’ - đã bảo lưu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đang học: thao tác của ‘operation’ - đã đăng ký &amp; có lớp - qua ngày khai  khai giảng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đang chờ lớp: thao tác của ‘operation’ - đã đăng ký &amp; có lớp - chờ đến ngày khai  khai giảng</a:t>
            </a: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Shape 40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9" name="Shape 40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Char char="●"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10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0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5" Type="http://schemas.openxmlformats.org/officeDocument/2006/relationships/image" Target="../media/image4.png"/><Relationship Id="rId6" Type="http://schemas.openxmlformats.org/officeDocument/2006/relationships/image" Target="../media/image36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0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41.png"/><Relationship Id="rId7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2" Type="http://schemas.openxmlformats.org/officeDocument/2006/relationships/image" Target="../media/image17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1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5" Type="http://schemas.openxmlformats.org/officeDocument/2006/relationships/image" Target="../media/image28.png"/><Relationship Id="rId1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3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32.png"/><Relationship Id="rId8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6.png"/></Relationships>
</file>

<file path=ppt/slides/_rels/slide7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9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9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Phần mềm quản lý học viên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Wirefram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 - WowArt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37" y="269100"/>
            <a:ext cx="1533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(8/10)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80" name="Shape 280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81" name="Shape 281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82" name="Shape 282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83" name="Shape 283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84" name="Shape 284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85" name="Shape 285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86" name="Shape 28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phiếu thu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67750" y="2386899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Đồng bộ 1 chiều: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Chi nhánh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→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Trung tâm chính</a:t>
            </a:r>
          </a:p>
        </p:txBody>
      </p:sp>
      <p:cxnSp>
        <p:nvCxnSpPr>
          <p:cNvPr id="290" name="Shape 290"/>
          <p:cNvCxnSpPr>
            <a:endCxn id="289" idx="3"/>
          </p:cNvCxnSpPr>
          <p:nvPr/>
        </p:nvCxnSpPr>
        <p:spPr>
          <a:xfrm flipH="1">
            <a:off x="1203050" y="1137399"/>
            <a:ext cx="4543200" cy="158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(30/35)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0" name="Shape 412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121" name="Shape 412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22" name="Shape 4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Shape 4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4" name="Shape 4124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125" name="Shape 4125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126" name="Shape 4126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127" name="Shape 4127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128" name="Shape 412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9" name="Shape 4129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Học viên</a:t>
            </a:r>
          </a:p>
        </p:txBody>
      </p:sp>
      <p:sp>
        <p:nvSpPr>
          <p:cNvPr id="4130" name="Shape 4130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cxnSp>
        <p:nvCxnSpPr>
          <p:cNvPr id="4131" name="Shape 4131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2" name="Shape 4132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học viên</a:t>
            </a:r>
          </a:p>
        </p:txBody>
      </p:sp>
      <p:sp>
        <p:nvSpPr>
          <p:cNvPr id="4133" name="Shape 4133"/>
          <p:cNvSpPr/>
          <p:nvPr/>
        </p:nvSpPr>
        <p:spPr>
          <a:xfrm>
            <a:off x="61551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4134" name="Shape 4134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4135" name="Shape 4135"/>
          <p:cNvSpPr txBox="1"/>
          <p:nvPr/>
        </p:nvSpPr>
        <p:spPr>
          <a:xfrm>
            <a:off x="6175048" y="1948137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 nhật</a:t>
            </a:r>
          </a:p>
        </p:txBody>
      </p:sp>
      <p:cxnSp>
        <p:nvCxnSpPr>
          <p:cNvPr id="4136" name="Shape 4136"/>
          <p:cNvCxnSpPr/>
          <p:nvPr/>
        </p:nvCxnSpPr>
        <p:spPr>
          <a:xfrm>
            <a:off x="6216798" y="2270887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7" name="Shape 4137"/>
          <p:cNvSpPr txBox="1"/>
          <p:nvPr/>
        </p:nvSpPr>
        <p:spPr>
          <a:xfrm>
            <a:off x="6216798" y="2113437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01/01/2000</a:t>
            </a:r>
          </a:p>
        </p:txBody>
      </p:sp>
      <p:sp>
        <p:nvSpPr>
          <p:cNvPr id="4138" name="Shape 4138"/>
          <p:cNvSpPr txBox="1"/>
          <p:nvPr/>
        </p:nvSpPr>
        <p:spPr>
          <a:xfrm>
            <a:off x="3191614" y="24455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4139" name="Shape 4139"/>
          <p:cNvCxnSpPr/>
          <p:nvPr/>
        </p:nvCxnSpPr>
        <p:spPr>
          <a:xfrm>
            <a:off x="3212021" y="27435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0" name="Shape 4140"/>
          <p:cNvSpPr txBox="1"/>
          <p:nvPr/>
        </p:nvSpPr>
        <p:spPr>
          <a:xfrm>
            <a:off x="3212021" y="25861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41" name="Shape 4141"/>
          <p:cNvSpPr txBox="1"/>
          <p:nvPr/>
        </p:nvSpPr>
        <p:spPr>
          <a:xfrm>
            <a:off x="1836985" y="19611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học viên</a:t>
            </a:r>
          </a:p>
        </p:txBody>
      </p:sp>
      <p:cxnSp>
        <p:nvCxnSpPr>
          <p:cNvPr id="4142" name="Shape 4142"/>
          <p:cNvCxnSpPr/>
          <p:nvPr/>
        </p:nvCxnSpPr>
        <p:spPr>
          <a:xfrm>
            <a:off x="1830997" y="227060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3" name="Shape 4143"/>
          <p:cNvSpPr txBox="1"/>
          <p:nvPr/>
        </p:nvSpPr>
        <p:spPr>
          <a:xfrm>
            <a:off x="1830997" y="211315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HV-MKC-000044</a:t>
            </a:r>
          </a:p>
        </p:txBody>
      </p:sp>
      <p:sp>
        <p:nvSpPr>
          <p:cNvPr id="4144" name="Shape 4144"/>
          <p:cNvSpPr txBox="1"/>
          <p:nvPr/>
        </p:nvSpPr>
        <p:spPr>
          <a:xfrm>
            <a:off x="1817683" y="24648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Trường</a:t>
            </a:r>
          </a:p>
        </p:txBody>
      </p:sp>
      <p:cxnSp>
        <p:nvCxnSpPr>
          <p:cNvPr id="4145" name="Shape 4145"/>
          <p:cNvCxnSpPr/>
          <p:nvPr/>
        </p:nvCxnSpPr>
        <p:spPr>
          <a:xfrm>
            <a:off x="1809091" y="27742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6" name="Shape 4146"/>
          <p:cNvSpPr txBox="1"/>
          <p:nvPr/>
        </p:nvSpPr>
        <p:spPr>
          <a:xfrm>
            <a:off x="1809091" y="26167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47" name="Shape 4147"/>
          <p:cNvSpPr txBox="1"/>
          <p:nvPr/>
        </p:nvSpPr>
        <p:spPr>
          <a:xfrm>
            <a:off x="4735097" y="24389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4148" name="Shape 4148"/>
          <p:cNvCxnSpPr/>
          <p:nvPr/>
        </p:nvCxnSpPr>
        <p:spPr>
          <a:xfrm>
            <a:off x="4748119" y="273040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9" name="Shape 4149"/>
          <p:cNvSpPr txBox="1"/>
          <p:nvPr/>
        </p:nvSpPr>
        <p:spPr>
          <a:xfrm>
            <a:off x="4748119" y="257295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50" name="Shape 4150"/>
          <p:cNvSpPr txBox="1"/>
          <p:nvPr/>
        </p:nvSpPr>
        <p:spPr>
          <a:xfrm>
            <a:off x="3201599" y="198570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4151" name="Shape 4151"/>
          <p:cNvCxnSpPr/>
          <p:nvPr/>
        </p:nvCxnSpPr>
        <p:spPr>
          <a:xfrm>
            <a:off x="3226402" y="228375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52" name="Shape 4152"/>
          <p:cNvSpPr txBox="1"/>
          <p:nvPr/>
        </p:nvSpPr>
        <p:spPr>
          <a:xfrm>
            <a:off x="3226402" y="212630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Lê Thị Mỹ Dung</a:t>
            </a:r>
          </a:p>
        </p:txBody>
      </p:sp>
      <p:sp>
        <p:nvSpPr>
          <p:cNvPr id="4153" name="Shape 4153"/>
          <p:cNvSpPr txBox="1"/>
          <p:nvPr/>
        </p:nvSpPr>
        <p:spPr>
          <a:xfrm>
            <a:off x="4745082" y="19791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Giới tính</a:t>
            </a:r>
          </a:p>
        </p:txBody>
      </p:sp>
      <p:cxnSp>
        <p:nvCxnSpPr>
          <p:cNvPr id="4154" name="Shape 4154"/>
          <p:cNvCxnSpPr/>
          <p:nvPr/>
        </p:nvCxnSpPr>
        <p:spPr>
          <a:xfrm>
            <a:off x="4762499" y="227060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55" name="Shape 4155"/>
          <p:cNvSpPr txBox="1"/>
          <p:nvPr/>
        </p:nvSpPr>
        <p:spPr>
          <a:xfrm>
            <a:off x="4762499" y="211315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Nam</a:t>
            </a:r>
          </a:p>
        </p:txBody>
      </p:sp>
      <p:pic>
        <p:nvPicPr>
          <p:cNvPr id="4156" name="Shape 4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9077" y="2140500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7" name="Shape 4157"/>
          <p:cNvCxnSpPr/>
          <p:nvPr/>
        </p:nvCxnSpPr>
        <p:spPr>
          <a:xfrm>
            <a:off x="1745187" y="3191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58" name="Shape 4158"/>
          <p:cNvSpPr txBox="1"/>
          <p:nvPr/>
        </p:nvSpPr>
        <p:spPr>
          <a:xfrm>
            <a:off x="1745187" y="2931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phụ huynh</a:t>
            </a:r>
          </a:p>
        </p:txBody>
      </p:sp>
      <p:sp>
        <p:nvSpPr>
          <p:cNvPr id="4159" name="Shape 4159"/>
          <p:cNvSpPr txBox="1"/>
          <p:nvPr/>
        </p:nvSpPr>
        <p:spPr>
          <a:xfrm>
            <a:off x="1745187" y="3322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phụ huynh</a:t>
            </a:r>
          </a:p>
        </p:txBody>
      </p:sp>
      <p:cxnSp>
        <p:nvCxnSpPr>
          <p:cNvPr id="4160" name="Shape 4160"/>
          <p:cNvCxnSpPr/>
          <p:nvPr/>
        </p:nvCxnSpPr>
        <p:spPr>
          <a:xfrm>
            <a:off x="1789541" y="3645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1" name="Shape 4161"/>
          <p:cNvSpPr txBox="1"/>
          <p:nvPr/>
        </p:nvSpPr>
        <p:spPr>
          <a:xfrm>
            <a:off x="1789541" y="3487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vu linh</a:t>
            </a:r>
          </a:p>
        </p:txBody>
      </p:sp>
      <p:sp>
        <p:nvSpPr>
          <p:cNvPr id="4162" name="Shape 4162"/>
          <p:cNvSpPr txBox="1"/>
          <p:nvPr/>
        </p:nvSpPr>
        <p:spPr>
          <a:xfrm>
            <a:off x="1758736" y="38024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Địa chỉ</a:t>
            </a:r>
          </a:p>
        </p:txBody>
      </p:sp>
      <p:cxnSp>
        <p:nvCxnSpPr>
          <p:cNvPr id="4163" name="Shape 4163"/>
          <p:cNvCxnSpPr/>
          <p:nvPr/>
        </p:nvCxnSpPr>
        <p:spPr>
          <a:xfrm>
            <a:off x="1800485" y="41252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4" name="Shape 4164"/>
          <p:cNvSpPr txBox="1"/>
          <p:nvPr/>
        </p:nvSpPr>
        <p:spPr>
          <a:xfrm>
            <a:off x="1800485" y="39677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65" name="Shape 4165"/>
          <p:cNvSpPr txBox="1"/>
          <p:nvPr/>
        </p:nvSpPr>
        <p:spPr>
          <a:xfrm>
            <a:off x="4608902" y="37965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Email</a:t>
            </a:r>
          </a:p>
        </p:txBody>
      </p:sp>
      <p:cxnSp>
        <p:nvCxnSpPr>
          <p:cNvPr id="4166" name="Shape 4166"/>
          <p:cNvCxnSpPr/>
          <p:nvPr/>
        </p:nvCxnSpPr>
        <p:spPr>
          <a:xfrm>
            <a:off x="4629309" y="40945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7" name="Shape 4167"/>
          <p:cNvSpPr txBox="1"/>
          <p:nvPr/>
        </p:nvSpPr>
        <p:spPr>
          <a:xfrm>
            <a:off x="4629309" y="39371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4168" name="Shape 4168"/>
          <p:cNvSpPr txBox="1"/>
          <p:nvPr/>
        </p:nvSpPr>
        <p:spPr>
          <a:xfrm>
            <a:off x="3221422" y="33356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Mối quan hệ</a:t>
            </a:r>
          </a:p>
        </p:txBody>
      </p:sp>
      <p:cxnSp>
        <p:nvCxnSpPr>
          <p:cNvPr id="4169" name="Shape 4169"/>
          <p:cNvCxnSpPr/>
          <p:nvPr/>
        </p:nvCxnSpPr>
        <p:spPr>
          <a:xfrm>
            <a:off x="3215435" y="3645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0" name="Shape 4170"/>
          <p:cNvSpPr txBox="1"/>
          <p:nvPr/>
        </p:nvSpPr>
        <p:spPr>
          <a:xfrm>
            <a:off x="3215435" y="3487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Cha</a:t>
            </a:r>
          </a:p>
        </p:txBody>
      </p:sp>
      <p:sp>
        <p:nvSpPr>
          <p:cNvPr id="4171" name="Shape 4171"/>
          <p:cNvSpPr txBox="1"/>
          <p:nvPr/>
        </p:nvSpPr>
        <p:spPr>
          <a:xfrm>
            <a:off x="3234971" y="38158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điện thoại</a:t>
            </a:r>
          </a:p>
        </p:txBody>
      </p:sp>
      <p:cxnSp>
        <p:nvCxnSpPr>
          <p:cNvPr id="4172" name="Shape 4172"/>
          <p:cNvCxnSpPr/>
          <p:nvPr/>
        </p:nvCxnSpPr>
        <p:spPr>
          <a:xfrm>
            <a:off x="3226379" y="41252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3" name="Shape 4173"/>
          <p:cNvSpPr txBox="1"/>
          <p:nvPr/>
        </p:nvSpPr>
        <p:spPr>
          <a:xfrm>
            <a:off x="3226379" y="39677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174" name="Shape 4174"/>
          <p:cNvSpPr txBox="1"/>
          <p:nvPr/>
        </p:nvSpPr>
        <p:spPr>
          <a:xfrm>
            <a:off x="6152372" y="3789925"/>
            <a:ext cx="11114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biết qua</a:t>
            </a:r>
          </a:p>
        </p:txBody>
      </p:sp>
      <p:cxnSp>
        <p:nvCxnSpPr>
          <p:cNvPr id="4175" name="Shape 4175"/>
          <p:cNvCxnSpPr/>
          <p:nvPr/>
        </p:nvCxnSpPr>
        <p:spPr>
          <a:xfrm>
            <a:off x="6165406" y="40814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6" name="Shape 4176"/>
          <p:cNvSpPr txBox="1"/>
          <p:nvPr/>
        </p:nvSpPr>
        <p:spPr>
          <a:xfrm>
            <a:off x="6165406" y="39239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4177" name="Shape 4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2951" y="3469062"/>
            <a:ext cx="60186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8" name="Shape 4178"/>
          <p:cNvSpPr txBox="1"/>
          <p:nvPr/>
        </p:nvSpPr>
        <p:spPr>
          <a:xfrm>
            <a:off x="4586022" y="3360125"/>
            <a:ext cx="1111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Sinh nhật phụ huynh</a:t>
            </a:r>
          </a:p>
        </p:txBody>
      </p:sp>
      <p:cxnSp>
        <p:nvCxnSpPr>
          <p:cNvPr id="4179" name="Shape 4179"/>
          <p:cNvCxnSpPr/>
          <p:nvPr/>
        </p:nvCxnSpPr>
        <p:spPr>
          <a:xfrm>
            <a:off x="4610840" y="36581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80" name="Shape 4180"/>
          <p:cNvSpPr txBox="1"/>
          <p:nvPr/>
        </p:nvSpPr>
        <p:spPr>
          <a:xfrm>
            <a:off x="4610840" y="35007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01/01/1976</a:t>
            </a:r>
          </a:p>
        </p:txBody>
      </p:sp>
      <p:sp>
        <p:nvSpPr>
          <p:cNvPr id="4181" name="Shape 4181"/>
          <p:cNvSpPr txBox="1"/>
          <p:nvPr/>
        </p:nvSpPr>
        <p:spPr>
          <a:xfrm>
            <a:off x="6129519" y="335355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Nghề nghiệp</a:t>
            </a:r>
          </a:p>
        </p:txBody>
      </p:sp>
      <p:cxnSp>
        <p:nvCxnSpPr>
          <p:cNvPr id="4182" name="Shape 4182"/>
          <p:cNvCxnSpPr/>
          <p:nvPr/>
        </p:nvCxnSpPr>
        <p:spPr>
          <a:xfrm>
            <a:off x="6146937" y="36450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83" name="Shape 4183"/>
          <p:cNvSpPr txBox="1"/>
          <p:nvPr/>
        </p:nvSpPr>
        <p:spPr>
          <a:xfrm>
            <a:off x="6146937" y="34875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4184" name="Shape 4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027" y="3952900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5" name="Shape 4185"/>
          <p:cNvCxnSpPr>
            <a:endCxn id="4186" idx="1"/>
          </p:cNvCxnSpPr>
          <p:nvPr/>
        </p:nvCxnSpPr>
        <p:spPr>
          <a:xfrm flipH="1" rot="10800000">
            <a:off x="6914100" y="3191474"/>
            <a:ext cx="832500" cy="854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86" name="Shape 4186"/>
          <p:cNvSpPr txBox="1"/>
          <p:nvPr/>
        </p:nvSpPr>
        <p:spPr>
          <a:xfrm>
            <a:off x="7746600" y="2713274"/>
            <a:ext cx="1228800" cy="956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Bạn bè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Tình cờ đi ngang qua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Tờ rơi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Internet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chí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Khác</a:t>
            </a:r>
          </a:p>
        </p:txBody>
      </p:sp>
      <p:sp>
        <p:nvSpPr>
          <p:cNvPr id="4187" name="Shape 4187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188" name="Shape 4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9" name="Shape 4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562" y="2517575"/>
            <a:ext cx="202024" cy="2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0" name="Shape 4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556" y="2742762"/>
            <a:ext cx="202024" cy="2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91" name="Shape 4191"/>
          <p:cNvSpPr txBox="1"/>
          <p:nvPr/>
        </p:nvSpPr>
        <p:spPr>
          <a:xfrm>
            <a:off x="6221547" y="2412125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CT học quan tâm</a:t>
            </a:r>
          </a:p>
        </p:txBody>
      </p:sp>
      <p:cxnSp>
        <p:nvCxnSpPr>
          <p:cNvPr id="4192" name="Shape 4192"/>
          <p:cNvCxnSpPr/>
          <p:nvPr/>
        </p:nvCxnSpPr>
        <p:spPr>
          <a:xfrm>
            <a:off x="6215560" y="2721550"/>
            <a:ext cx="110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93" name="Shape 4193"/>
          <p:cNvSpPr txBox="1"/>
          <p:nvPr/>
        </p:nvSpPr>
        <p:spPr>
          <a:xfrm>
            <a:off x="6215552" y="2564100"/>
            <a:ext cx="951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CT học -</a:t>
            </a:r>
          </a:p>
        </p:txBody>
      </p:sp>
      <p:pic>
        <p:nvPicPr>
          <p:cNvPr id="4194" name="Shape 4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377" y="2558850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5" name="Shape 4195"/>
          <p:cNvCxnSpPr/>
          <p:nvPr/>
        </p:nvCxnSpPr>
        <p:spPr>
          <a:xfrm>
            <a:off x="6220635" y="2893575"/>
            <a:ext cx="110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96" name="Shape 4196"/>
          <p:cNvSpPr txBox="1"/>
          <p:nvPr/>
        </p:nvSpPr>
        <p:spPr>
          <a:xfrm>
            <a:off x="6220627" y="2736125"/>
            <a:ext cx="951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CT học -</a:t>
            </a:r>
          </a:p>
        </p:txBody>
      </p:sp>
      <p:pic>
        <p:nvPicPr>
          <p:cNvPr id="4197" name="Shape 4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452" y="2730875"/>
            <a:ext cx="96149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Shape 420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(31/35)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3" name="Shape 420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4" name="Shape 420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5" name="Shape 4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6" name="Shape 4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7" name="Shape 4207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208" name="Shape 4208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209" name="Shape 4209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210" name="Shape 421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211" name="Shape 421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2" name="Shape 4212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213" name="Shape 4213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Nhân viên sale</a:t>
            </a:r>
          </a:p>
        </p:txBody>
      </p:sp>
      <p:sp>
        <p:nvSpPr>
          <p:cNvPr id="4214" name="Shape 4214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215" name="Shape 4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6" name="Shape 4216"/>
          <p:cNvPicPr preferRelativeResize="0"/>
          <p:nvPr/>
        </p:nvPicPr>
        <p:blipFill rotWithShape="1">
          <a:blip r:embed="rId7">
            <a:alphaModFix/>
          </a:blip>
          <a:srcRect b="0" l="0" r="22833" t="0"/>
          <a:stretch/>
        </p:blipFill>
        <p:spPr>
          <a:xfrm>
            <a:off x="1570974" y="1607100"/>
            <a:ext cx="4631423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7" name="Shape 42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218" name="Shape 4218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Nhân viên sale</a:t>
            </a:r>
          </a:p>
        </p:txBody>
      </p:sp>
      <p:graphicFrame>
        <p:nvGraphicFramePr>
          <p:cNvPr id="4219" name="Shape 4219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2125"/>
                <a:gridCol w="919425"/>
                <a:gridCol w="1017975"/>
                <a:gridCol w="1067225"/>
                <a:gridCol w="977450"/>
                <a:gridCol w="926975"/>
                <a:gridCol w="6287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đăng nhập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Nhóm người dùng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Nhân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Phụ trách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nguyevana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Sale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nguyevanb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Sale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4220" name="Shape 42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1" name="Shape 4221"/>
          <p:cNvCxnSpPr/>
          <p:nvPr/>
        </p:nvCxnSpPr>
        <p:spPr>
          <a:xfrm>
            <a:off x="40921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2" name="Shape 4222"/>
          <p:cNvCxnSpPr/>
          <p:nvPr/>
        </p:nvCxnSpPr>
        <p:spPr>
          <a:xfrm>
            <a:off x="5206012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223" name="Shape 42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4" name="Shape 42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5" name="Shape 42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6" name="Shape 4226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7" name="Shape 4227"/>
          <p:cNvCxnSpPr/>
          <p:nvPr/>
        </p:nvCxnSpPr>
        <p:spPr>
          <a:xfrm>
            <a:off x="32399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228" name="Shape 4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425" y="27067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9" name="Shape 4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17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0" name="Shape 4230"/>
          <p:cNvSpPr/>
          <p:nvPr/>
        </p:nvSpPr>
        <p:spPr>
          <a:xfrm>
            <a:off x="6927775" y="3006975"/>
            <a:ext cx="487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sp>
        <p:nvSpPr>
          <p:cNvPr id="4231" name="Shape 4231"/>
          <p:cNvSpPr/>
          <p:nvPr/>
        </p:nvSpPr>
        <p:spPr>
          <a:xfrm>
            <a:off x="6927775" y="3307475"/>
            <a:ext cx="487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4232" name="Shape 4232"/>
          <p:cNvCxnSpPr>
            <a:endCxn id="4233" idx="1"/>
          </p:cNvCxnSpPr>
          <p:nvPr/>
        </p:nvCxnSpPr>
        <p:spPr>
          <a:xfrm>
            <a:off x="7225900" y="3375249"/>
            <a:ext cx="6207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3" name="Shape 4233"/>
          <p:cNvSpPr txBox="1"/>
          <p:nvPr/>
        </p:nvSpPr>
        <p:spPr>
          <a:xfrm>
            <a:off x="7846600" y="3662349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90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7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Shape 423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(32/35)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9" name="Shape 423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240" name="Shape 424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41" name="Shape 4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2" name="Shape 4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3" name="Shape 424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244" name="Shape 424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245" name="Shape 424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246" name="Shape 424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247" name="Shape 424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8" name="Shape 4248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249" name="Shape 4249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Nhân viên sale</a:t>
            </a:r>
          </a:p>
        </p:txBody>
      </p:sp>
      <p:sp>
        <p:nvSpPr>
          <p:cNvPr id="4250" name="Shape 4250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251" name="Shape 4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2" name="Shape 4252"/>
          <p:cNvGraphicFramePr/>
          <p:nvPr/>
        </p:nvGraphicFramePr>
        <p:xfrm>
          <a:off x="1639787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54300"/>
                <a:gridCol w="847325"/>
                <a:gridCol w="849450"/>
                <a:gridCol w="873500"/>
                <a:gridCol w="842700"/>
                <a:gridCol w="842700"/>
                <a:gridCol w="5902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</a:t>
                      </a:r>
                      <a:r>
                        <a:rPr b="1" lang="en" sz="700"/>
                        <a:t>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 gọi cuối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Nội dung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 gọi cuối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Kết quả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Lần gặp cuối Nội dung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Lần gặp cuối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Kết quả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Trả lời lần cuối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Hẹn gặp vào thứ 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Liên lạc được và hẹn gặp được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Muốn học chương trình 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Sẽ đăng ký học thử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gặp khó khăn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Thứ 6 gọi lại, đang bận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Liên lạc được nhưng chưa hẹn gặp được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4253" name="Shape 4253"/>
          <p:cNvPicPr preferRelativeResize="0"/>
          <p:nvPr/>
        </p:nvPicPr>
        <p:blipFill rotWithShape="1">
          <a:blip r:embed="rId7">
            <a:alphaModFix/>
          </a:blip>
          <a:srcRect b="0" l="0" r="22833" t="0"/>
          <a:stretch/>
        </p:blipFill>
        <p:spPr>
          <a:xfrm>
            <a:off x="1570974" y="1607100"/>
            <a:ext cx="4631423" cy="4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4" name="Shape 4254"/>
          <p:cNvSpPr txBox="1"/>
          <p:nvPr/>
        </p:nvSpPr>
        <p:spPr>
          <a:xfrm>
            <a:off x="1570975" y="1607100"/>
            <a:ext cx="4084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của n</a:t>
            </a:r>
            <a:r>
              <a:rPr b="1" lang="en" sz="1000"/>
              <a:t>hân viên sale ‘nguyenvana’ phụ trách</a:t>
            </a:r>
          </a:p>
        </p:txBody>
      </p:sp>
      <p:sp>
        <p:nvSpPr>
          <p:cNvPr id="4255" name="Shape 4255"/>
          <p:cNvSpPr/>
          <p:nvPr/>
        </p:nvSpPr>
        <p:spPr>
          <a:xfrm>
            <a:off x="6813125" y="2801050"/>
            <a:ext cx="4578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pic>
        <p:nvPicPr>
          <p:cNvPr id="4256" name="Shape 42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3954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257" name="Shape 4257"/>
          <p:cNvSpPr/>
          <p:nvPr/>
        </p:nvSpPr>
        <p:spPr>
          <a:xfrm>
            <a:off x="6813125" y="3487625"/>
            <a:ext cx="4578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4258" name="Shape 4258"/>
          <p:cNvCxnSpPr>
            <a:endCxn id="4259" idx="1"/>
          </p:cNvCxnSpPr>
          <p:nvPr/>
        </p:nvCxnSpPr>
        <p:spPr>
          <a:xfrm>
            <a:off x="7073500" y="3545649"/>
            <a:ext cx="773100" cy="28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59" name="Shape 4259"/>
          <p:cNvSpPr txBox="1"/>
          <p:nvPr/>
        </p:nvSpPr>
        <p:spPr>
          <a:xfrm>
            <a:off x="7846600" y="3662349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91</a:t>
            </a:r>
          </a:p>
        </p:txBody>
      </p:sp>
      <p:sp>
        <p:nvSpPr>
          <p:cNvPr id="4260" name="Shape 4260"/>
          <p:cNvSpPr txBox="1"/>
          <p:nvPr/>
        </p:nvSpPr>
        <p:spPr>
          <a:xfrm>
            <a:off x="144625" y="2023647"/>
            <a:ext cx="1228800" cy="3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Sort theo độ tiềm năng cao đến thấp</a:t>
            </a:r>
          </a:p>
        </p:txBody>
      </p:sp>
      <p:cxnSp>
        <p:nvCxnSpPr>
          <p:cNvPr id="4261" name="Shape 4261"/>
          <p:cNvCxnSpPr>
            <a:endCxn id="4260" idx="3"/>
          </p:cNvCxnSpPr>
          <p:nvPr/>
        </p:nvCxnSpPr>
        <p:spPr>
          <a:xfrm rot="10800000">
            <a:off x="1373425" y="2222997"/>
            <a:ext cx="807900" cy="317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5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Shape 426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(33/35)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7" name="Shape 426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8" name="Shape 426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69" name="Shape 4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0" name="Shape 4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1" name="Shape 427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272" name="Shape 4272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273" name="Shape 4273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274" name="Shape 4274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275" name="Shape 427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6" name="Shape 4276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277" name="Shape 4277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Nhân viên sale</a:t>
            </a:r>
          </a:p>
        </p:txBody>
      </p:sp>
      <p:sp>
        <p:nvSpPr>
          <p:cNvPr id="4278" name="Shape 4278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279" name="Shape 42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0" name="Shape 4280"/>
          <p:cNvGraphicFramePr/>
          <p:nvPr/>
        </p:nvGraphicFramePr>
        <p:xfrm>
          <a:off x="1639787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1002500"/>
                <a:gridCol w="994325"/>
                <a:gridCol w="996825"/>
                <a:gridCol w="1025025"/>
                <a:gridCol w="988900"/>
                <a:gridCol w="6926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 gọi đầu tiên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Nội dung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 gọi đầu tiên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Kết quả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Lần gặp đầu tiên</a:t>
                      </a:r>
                      <a:br>
                        <a:rPr b="1" lang="en" sz="700"/>
                      </a:br>
                      <a:r>
                        <a:rPr b="1" lang="en" sz="700"/>
                        <a:t>Nhu cầu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Lần gặp đầu tiên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Kết quả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Hẹn gặp vào thứ 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Liên lạc được và hẹn gặp được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Muốn học chương trình 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Sẽ đăng ký học thử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Thứ 6 gọi lại, đang bận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Liên lạc được nhưng chưa hẹn gặp được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4281" name="Shape 4281"/>
          <p:cNvPicPr preferRelativeResize="0"/>
          <p:nvPr/>
        </p:nvPicPr>
        <p:blipFill rotWithShape="1">
          <a:blip r:embed="rId7">
            <a:alphaModFix/>
          </a:blip>
          <a:srcRect b="0" l="0" r="22833" t="0"/>
          <a:stretch/>
        </p:blipFill>
        <p:spPr>
          <a:xfrm>
            <a:off x="1570974" y="1607100"/>
            <a:ext cx="4631423" cy="4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2" name="Shape 4282"/>
          <p:cNvSpPr txBox="1"/>
          <p:nvPr/>
        </p:nvSpPr>
        <p:spPr>
          <a:xfrm>
            <a:off x="1570975" y="1607100"/>
            <a:ext cx="4084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của nhân viên sale ‘nguyenvana’ phụ trách</a:t>
            </a:r>
          </a:p>
        </p:txBody>
      </p:sp>
      <p:sp>
        <p:nvSpPr>
          <p:cNvPr id="4283" name="Shape 4283"/>
          <p:cNvSpPr/>
          <p:nvPr/>
        </p:nvSpPr>
        <p:spPr>
          <a:xfrm>
            <a:off x="6725700" y="2724837"/>
            <a:ext cx="5451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pic>
        <p:nvPicPr>
          <p:cNvPr id="4284" name="Shape 42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3954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285" name="Shape 4285"/>
          <p:cNvSpPr/>
          <p:nvPr/>
        </p:nvSpPr>
        <p:spPr>
          <a:xfrm>
            <a:off x="6725700" y="3335212"/>
            <a:ext cx="5451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sp>
        <p:nvSpPr>
          <p:cNvPr id="4286" name="Shape 4286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7" name="Shape 4287"/>
          <p:cNvSpPr txBox="1"/>
          <p:nvPr/>
        </p:nvSpPr>
        <p:spPr>
          <a:xfrm>
            <a:off x="2184950" y="1132100"/>
            <a:ext cx="4840800" cy="363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Xem báo cáo</a:t>
            </a:r>
          </a:p>
        </p:txBody>
      </p:sp>
      <p:cxnSp>
        <p:nvCxnSpPr>
          <p:cNvPr id="4288" name="Shape 4288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89" name="Shape 4289"/>
          <p:cNvSpPr txBox="1"/>
          <p:nvPr/>
        </p:nvSpPr>
        <p:spPr>
          <a:xfrm>
            <a:off x="2261175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/ điện thoại</a:t>
            </a:r>
          </a:p>
        </p:txBody>
      </p:sp>
      <p:cxnSp>
        <p:nvCxnSpPr>
          <p:cNvPr id="4290" name="Shape 4290"/>
          <p:cNvCxnSpPr/>
          <p:nvPr/>
        </p:nvCxnSpPr>
        <p:spPr>
          <a:xfrm>
            <a:off x="2332050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91" name="Shape 4291"/>
          <p:cNvSpPr txBox="1"/>
          <p:nvPr/>
        </p:nvSpPr>
        <p:spPr>
          <a:xfrm>
            <a:off x="2332050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 - 09174989</a:t>
            </a:r>
          </a:p>
        </p:txBody>
      </p:sp>
      <p:sp>
        <p:nvSpPr>
          <p:cNvPr id="4292" name="Shape 4292"/>
          <p:cNvSpPr txBox="1"/>
          <p:nvPr/>
        </p:nvSpPr>
        <p:spPr>
          <a:xfrm>
            <a:off x="37647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4293" name="Shape 4293"/>
          <p:cNvCxnSpPr/>
          <p:nvPr/>
        </p:nvCxnSpPr>
        <p:spPr>
          <a:xfrm>
            <a:off x="3835662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94" name="Shape 4294"/>
          <p:cNvSpPr txBox="1"/>
          <p:nvPr/>
        </p:nvSpPr>
        <p:spPr>
          <a:xfrm>
            <a:off x="3835662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4295" name="Shape 4295"/>
          <p:cNvSpPr txBox="1"/>
          <p:nvPr/>
        </p:nvSpPr>
        <p:spPr>
          <a:xfrm>
            <a:off x="52684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</a:t>
            </a:r>
          </a:p>
        </p:txBody>
      </p:sp>
      <p:cxnSp>
        <p:nvCxnSpPr>
          <p:cNvPr id="4296" name="Shape 4296"/>
          <p:cNvCxnSpPr/>
          <p:nvPr/>
        </p:nvCxnSpPr>
        <p:spPr>
          <a:xfrm>
            <a:off x="5339362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97" name="Shape 4297"/>
          <p:cNvSpPr txBox="1"/>
          <p:nvPr/>
        </p:nvSpPr>
        <p:spPr>
          <a:xfrm>
            <a:off x="5339362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01/01/2001</a:t>
            </a:r>
          </a:p>
        </p:txBody>
      </p:sp>
      <p:sp>
        <p:nvSpPr>
          <p:cNvPr id="4298" name="Shape 4298"/>
          <p:cNvSpPr/>
          <p:nvPr/>
        </p:nvSpPr>
        <p:spPr>
          <a:xfrm>
            <a:off x="6283387" y="11820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cxnSp>
        <p:nvCxnSpPr>
          <p:cNvPr id="4299" name="Shape 4299"/>
          <p:cNvCxnSpPr/>
          <p:nvPr/>
        </p:nvCxnSpPr>
        <p:spPr>
          <a:xfrm>
            <a:off x="2261175" y="22097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0" name="Shape 4300"/>
          <p:cNvSpPr txBox="1"/>
          <p:nvPr/>
        </p:nvSpPr>
        <p:spPr>
          <a:xfrm>
            <a:off x="2261175" y="19499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cuộc gọi</a:t>
            </a:r>
          </a:p>
        </p:txBody>
      </p:sp>
      <p:sp>
        <p:nvSpPr>
          <p:cNvPr id="4301" name="Shape 4301"/>
          <p:cNvSpPr txBox="1"/>
          <p:nvPr/>
        </p:nvSpPr>
        <p:spPr>
          <a:xfrm>
            <a:off x="3246450" y="2253600"/>
            <a:ext cx="9534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Ngày báo cáo: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Họ tên người gặp: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Kết quả: </a:t>
            </a:r>
          </a:p>
        </p:txBody>
      </p:sp>
      <p:sp>
        <p:nvSpPr>
          <p:cNvPr id="4302" name="Shape 4302"/>
          <p:cNvSpPr txBox="1"/>
          <p:nvPr/>
        </p:nvSpPr>
        <p:spPr>
          <a:xfrm>
            <a:off x="4283575" y="2253600"/>
            <a:ext cx="1492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22/05/2017 13:38:21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hẹn thứ 6 gặp trao đổi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Liên lạc được và hẹn gặp được</a:t>
            </a:r>
          </a:p>
        </p:txBody>
      </p:sp>
      <p:cxnSp>
        <p:nvCxnSpPr>
          <p:cNvPr id="4303" name="Shape 4303"/>
          <p:cNvCxnSpPr/>
          <p:nvPr/>
        </p:nvCxnSpPr>
        <p:spPr>
          <a:xfrm>
            <a:off x="2261175" y="31367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4" name="Shape 4304"/>
          <p:cNvSpPr txBox="1"/>
          <p:nvPr/>
        </p:nvSpPr>
        <p:spPr>
          <a:xfrm>
            <a:off x="2261175" y="28769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lần gặp</a:t>
            </a:r>
          </a:p>
        </p:txBody>
      </p:sp>
      <p:sp>
        <p:nvSpPr>
          <p:cNvPr id="4305" name="Shape 4305"/>
          <p:cNvSpPr txBox="1"/>
          <p:nvPr/>
        </p:nvSpPr>
        <p:spPr>
          <a:xfrm>
            <a:off x="3246450" y="3180600"/>
            <a:ext cx="9534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Ngày báo cáo: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Tổng số lần gọi: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Họ tên người gặp: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Nhu cầu của KH: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283575" y="3180600"/>
            <a:ext cx="1492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22/05/2017 13:39:09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Muốn học chương trình KID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/>
              <a:t>Sẽ đăng ký học thử</a:t>
            </a:r>
          </a:p>
        </p:txBody>
      </p:sp>
      <p:cxnSp>
        <p:nvCxnSpPr>
          <p:cNvPr id="4307" name="Shape 4307"/>
          <p:cNvCxnSpPr/>
          <p:nvPr/>
        </p:nvCxnSpPr>
        <p:spPr>
          <a:xfrm>
            <a:off x="2269050" y="41831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8" name="Shape 4308"/>
          <p:cNvSpPr txBox="1"/>
          <p:nvPr/>
        </p:nvSpPr>
        <p:spPr>
          <a:xfrm>
            <a:off x="2269050" y="39233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Khách hàng trả lời</a:t>
            </a:r>
          </a:p>
        </p:txBody>
      </p:sp>
      <p:sp>
        <p:nvSpPr>
          <p:cNvPr id="4309" name="Shape 4309"/>
          <p:cNvSpPr txBox="1"/>
          <p:nvPr/>
        </p:nvSpPr>
        <p:spPr>
          <a:xfrm>
            <a:off x="3254325" y="4227000"/>
            <a:ext cx="953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Ngày báo cáo: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Kết quả: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Lý do:</a:t>
            </a:r>
          </a:p>
        </p:txBody>
      </p:sp>
      <p:sp>
        <p:nvSpPr>
          <p:cNvPr id="4310" name="Shape 4310"/>
          <p:cNvSpPr txBox="1"/>
          <p:nvPr/>
        </p:nvSpPr>
        <p:spPr>
          <a:xfrm>
            <a:off x="4283575" y="4230900"/>
            <a:ext cx="1492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04/06/2017 11:43:12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Khách hàng gặp khó khăn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/>
              <a:t>Học phí cao quá</a:t>
            </a:r>
          </a:p>
        </p:txBody>
      </p:sp>
      <p:sp>
        <p:nvSpPr>
          <p:cNvPr id="4311" name="Shape 4311"/>
          <p:cNvSpPr/>
          <p:nvPr/>
        </p:nvSpPr>
        <p:spPr>
          <a:xfrm>
            <a:off x="5255475" y="1187962"/>
            <a:ext cx="919800" cy="16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Xem lịch sử học</a:t>
            </a:r>
          </a:p>
        </p:txBody>
      </p:sp>
      <p:sp>
        <p:nvSpPr>
          <p:cNvPr id="4312" name="Shape 4312"/>
          <p:cNvSpPr/>
          <p:nvPr/>
        </p:nvSpPr>
        <p:spPr>
          <a:xfrm>
            <a:off x="3877262" y="1191050"/>
            <a:ext cx="1308600" cy="16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Xem thông tin chi tiết</a:t>
            </a:r>
          </a:p>
        </p:txBody>
      </p:sp>
      <p:cxnSp>
        <p:nvCxnSpPr>
          <p:cNvPr id="4313" name="Shape 4313"/>
          <p:cNvCxnSpPr>
            <a:endCxn id="4314" idx="1"/>
          </p:cNvCxnSpPr>
          <p:nvPr/>
        </p:nvCxnSpPr>
        <p:spPr>
          <a:xfrm>
            <a:off x="4730500" y="1292649"/>
            <a:ext cx="3116100" cy="2535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14" name="Shape 4314"/>
          <p:cNvSpPr txBox="1"/>
          <p:nvPr/>
        </p:nvSpPr>
        <p:spPr>
          <a:xfrm>
            <a:off x="7846600" y="3662349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88</a:t>
            </a:r>
          </a:p>
        </p:txBody>
      </p:sp>
      <p:cxnSp>
        <p:nvCxnSpPr>
          <p:cNvPr id="4315" name="Shape 4315"/>
          <p:cNvCxnSpPr>
            <a:endCxn id="4316" idx="1"/>
          </p:cNvCxnSpPr>
          <p:nvPr/>
        </p:nvCxnSpPr>
        <p:spPr>
          <a:xfrm>
            <a:off x="5834800" y="1274799"/>
            <a:ext cx="2011800" cy="2059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16" name="Shape 4316"/>
          <p:cNvSpPr txBox="1"/>
          <p:nvPr/>
        </p:nvSpPr>
        <p:spPr>
          <a:xfrm>
            <a:off x="7846600" y="3168699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35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0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" name="Shape 432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(34/35)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2" name="Shape 432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23" name="Shape 432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24" name="Shape 4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5" name="Shape 4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6" name="Shape 432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327" name="Shape 432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pic>
        <p:nvPicPr>
          <p:cNvPr id="4328" name="Shape 43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3441" y="2174375"/>
            <a:ext cx="6737900" cy="28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9" name="Shape 4329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330" name="Shape 433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331" name="Shape 433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2" name="Shape 4332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333" name="Shape 4333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sp>
        <p:nvSpPr>
          <p:cNvPr id="4334" name="Shape 4334"/>
          <p:cNvSpPr/>
          <p:nvPr/>
        </p:nvSpPr>
        <p:spPr>
          <a:xfrm>
            <a:off x="60125" y="1221337"/>
            <a:ext cx="1428000" cy="5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5" name="Shape 4335"/>
          <p:cNvSpPr txBox="1"/>
          <p:nvPr/>
        </p:nvSpPr>
        <p:spPr>
          <a:xfrm>
            <a:off x="60087" y="1216437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KPIs nhân viên sale</a:t>
            </a:r>
          </a:p>
        </p:txBody>
      </p:sp>
      <p:sp>
        <p:nvSpPr>
          <p:cNvPr id="4336" name="Shape 4336"/>
          <p:cNvSpPr txBox="1"/>
          <p:nvPr/>
        </p:nvSpPr>
        <p:spPr>
          <a:xfrm>
            <a:off x="60087" y="144354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 theo tác vụ sale</a:t>
            </a:r>
          </a:p>
        </p:txBody>
      </p:sp>
      <p:sp>
        <p:nvSpPr>
          <p:cNvPr id="4337" name="Shape 4337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</a:t>
            </a:r>
          </a:p>
        </p:txBody>
      </p:sp>
      <p:pic>
        <p:nvPicPr>
          <p:cNvPr id="4338" name="Shape 43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9" name="Shape 4339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KPIs nhân viên sale</a:t>
            </a:r>
          </a:p>
        </p:txBody>
      </p:sp>
      <p:cxnSp>
        <p:nvCxnSpPr>
          <p:cNvPr id="4340" name="Shape 4340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1" name="Shape 4341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4342" name="Shape 4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3" name="Shape 4343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4344" name="Shape 4344"/>
          <p:cNvSpPr txBox="1"/>
          <p:nvPr/>
        </p:nvSpPr>
        <p:spPr>
          <a:xfrm>
            <a:off x="1948750" y="179128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4345" name="Shape 4345"/>
          <p:cNvCxnSpPr/>
          <p:nvPr/>
        </p:nvCxnSpPr>
        <p:spPr>
          <a:xfrm>
            <a:off x="2019649" y="2114062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6" name="Shape 4346"/>
          <p:cNvSpPr txBox="1"/>
          <p:nvPr/>
        </p:nvSpPr>
        <p:spPr>
          <a:xfrm>
            <a:off x="2019649" y="1956612"/>
            <a:ext cx="1070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4347" name="Shape 4347"/>
          <p:cNvSpPr txBox="1"/>
          <p:nvPr/>
        </p:nvSpPr>
        <p:spPr>
          <a:xfrm>
            <a:off x="3808275" y="17830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4348" name="Shape 4348"/>
          <p:cNvCxnSpPr/>
          <p:nvPr/>
        </p:nvCxnSpPr>
        <p:spPr>
          <a:xfrm>
            <a:off x="3879174" y="2105762"/>
            <a:ext cx="1070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9" name="Shape 4349"/>
          <p:cNvSpPr txBox="1"/>
          <p:nvPr/>
        </p:nvSpPr>
        <p:spPr>
          <a:xfrm>
            <a:off x="3879174" y="1948312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4350" name="Shape 4350"/>
          <p:cNvSpPr txBox="1"/>
          <p:nvPr/>
        </p:nvSpPr>
        <p:spPr>
          <a:xfrm>
            <a:off x="5707950" y="180388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Nhân viên</a:t>
            </a:r>
          </a:p>
        </p:txBody>
      </p:sp>
      <p:cxnSp>
        <p:nvCxnSpPr>
          <p:cNvPr id="4351" name="Shape 4351"/>
          <p:cNvCxnSpPr/>
          <p:nvPr/>
        </p:nvCxnSpPr>
        <p:spPr>
          <a:xfrm>
            <a:off x="5778849" y="21266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52" name="Shape 4352"/>
          <p:cNvSpPr txBox="1"/>
          <p:nvPr/>
        </p:nvSpPr>
        <p:spPr>
          <a:xfrm>
            <a:off x="5778849" y="19692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4353" name="Shape 43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7512" y="1976287"/>
            <a:ext cx="96174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4" name="Shape 4354"/>
          <p:cNvGraphicFramePr/>
          <p:nvPr/>
        </p:nvGraphicFramePr>
        <p:xfrm>
          <a:off x="1195237" y="21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13175"/>
                <a:gridCol w="656775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25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Nhân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Đang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Phân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Bổ 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1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(nguyenvana)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Chi nhánh: Q10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(10%)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B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(nguyenvanb)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Chi nhánh: Q7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</a:t>
                      </a:r>
                      <a:r>
                        <a:rPr lang="en" sz="700"/>
                        <a:t>20%)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355" name="Shape 4355"/>
          <p:cNvSpPr/>
          <p:nvPr/>
        </p:nvSpPr>
        <p:spPr>
          <a:xfrm>
            <a:off x="1293625" y="32634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Lưu KPI</a:t>
            </a:r>
          </a:p>
        </p:txBody>
      </p:sp>
      <p:sp>
        <p:nvSpPr>
          <p:cNvPr id="4356" name="Shape 4356"/>
          <p:cNvSpPr/>
          <p:nvPr/>
        </p:nvSpPr>
        <p:spPr>
          <a:xfrm>
            <a:off x="1293625" y="4192200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Lưu KPI</a:t>
            </a:r>
          </a:p>
        </p:txBody>
      </p:sp>
      <p:cxnSp>
        <p:nvCxnSpPr>
          <p:cNvPr id="4357" name="Shape 4357"/>
          <p:cNvCxnSpPr/>
          <p:nvPr/>
        </p:nvCxnSpPr>
        <p:spPr>
          <a:xfrm>
            <a:off x="4703199" y="31262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58" name="Shape 4358"/>
          <p:cNvSpPr txBox="1"/>
          <p:nvPr/>
        </p:nvSpPr>
        <p:spPr>
          <a:xfrm>
            <a:off x="4779399" y="29687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59" name="Shape 43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700200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0" name="Shape 4360"/>
          <p:cNvCxnSpPr/>
          <p:nvPr/>
        </p:nvCxnSpPr>
        <p:spPr>
          <a:xfrm>
            <a:off x="3440849" y="31113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1" name="Shape 4361"/>
          <p:cNvSpPr txBox="1"/>
          <p:nvPr/>
        </p:nvSpPr>
        <p:spPr>
          <a:xfrm>
            <a:off x="3517049" y="29538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62" name="Shape 4362"/>
          <p:cNvCxnSpPr/>
          <p:nvPr/>
        </p:nvCxnSpPr>
        <p:spPr>
          <a:xfrm>
            <a:off x="4072024" y="31113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3" name="Shape 4363"/>
          <p:cNvSpPr txBox="1"/>
          <p:nvPr/>
        </p:nvSpPr>
        <p:spPr>
          <a:xfrm>
            <a:off x="4148224" y="29538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64" name="Shape 4364"/>
          <p:cNvCxnSpPr/>
          <p:nvPr/>
        </p:nvCxnSpPr>
        <p:spPr>
          <a:xfrm>
            <a:off x="2739774" y="31113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5" name="Shape 4365"/>
          <p:cNvSpPr txBox="1"/>
          <p:nvPr/>
        </p:nvSpPr>
        <p:spPr>
          <a:xfrm>
            <a:off x="2815974" y="29538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66" name="Shape 43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3575" y="3395825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7" name="Shape 4367"/>
          <p:cNvCxnSpPr/>
          <p:nvPr/>
        </p:nvCxnSpPr>
        <p:spPr>
          <a:xfrm>
            <a:off x="5363974" y="31262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8" name="Shape 4368"/>
          <p:cNvSpPr txBox="1"/>
          <p:nvPr/>
        </p:nvSpPr>
        <p:spPr>
          <a:xfrm>
            <a:off x="5440174" y="29687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69" name="Shape 43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4350" y="3395825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0" name="Shape 4370"/>
          <p:cNvCxnSpPr/>
          <p:nvPr/>
        </p:nvCxnSpPr>
        <p:spPr>
          <a:xfrm>
            <a:off x="6024749" y="31262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71" name="Shape 4371"/>
          <p:cNvSpPr txBox="1"/>
          <p:nvPr/>
        </p:nvSpPr>
        <p:spPr>
          <a:xfrm>
            <a:off x="6100949" y="29687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72" name="Shape 43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4350" y="43377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3" name="Shape 4373"/>
          <p:cNvCxnSpPr/>
          <p:nvPr/>
        </p:nvCxnSpPr>
        <p:spPr>
          <a:xfrm>
            <a:off x="6024749" y="406813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74" name="Shape 4374"/>
          <p:cNvSpPr txBox="1"/>
          <p:nvPr/>
        </p:nvSpPr>
        <p:spPr>
          <a:xfrm>
            <a:off x="6100949" y="3910687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75" name="Shape 43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9650" y="4310262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6" name="Shape 4376"/>
          <p:cNvCxnSpPr/>
          <p:nvPr/>
        </p:nvCxnSpPr>
        <p:spPr>
          <a:xfrm>
            <a:off x="5360049" y="404066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77" name="Shape 4377"/>
          <p:cNvSpPr txBox="1"/>
          <p:nvPr/>
        </p:nvSpPr>
        <p:spPr>
          <a:xfrm>
            <a:off x="5436249" y="388321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78" name="Shape 4378"/>
          <p:cNvCxnSpPr/>
          <p:nvPr/>
        </p:nvCxnSpPr>
        <p:spPr>
          <a:xfrm>
            <a:off x="4707549" y="404066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79" name="Shape 4379"/>
          <p:cNvSpPr txBox="1"/>
          <p:nvPr/>
        </p:nvSpPr>
        <p:spPr>
          <a:xfrm>
            <a:off x="4783749" y="388321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80" name="Shape 4380"/>
          <p:cNvCxnSpPr/>
          <p:nvPr/>
        </p:nvCxnSpPr>
        <p:spPr>
          <a:xfrm>
            <a:off x="4076374" y="402576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81" name="Shape 4381"/>
          <p:cNvSpPr txBox="1"/>
          <p:nvPr/>
        </p:nvSpPr>
        <p:spPr>
          <a:xfrm>
            <a:off x="4152574" y="386831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82" name="Shape 4382"/>
          <p:cNvCxnSpPr/>
          <p:nvPr/>
        </p:nvCxnSpPr>
        <p:spPr>
          <a:xfrm>
            <a:off x="3407099" y="402576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83" name="Shape 4383"/>
          <p:cNvSpPr txBox="1"/>
          <p:nvPr/>
        </p:nvSpPr>
        <p:spPr>
          <a:xfrm>
            <a:off x="3483299" y="386831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84" name="Shape 4384"/>
          <p:cNvCxnSpPr/>
          <p:nvPr/>
        </p:nvCxnSpPr>
        <p:spPr>
          <a:xfrm>
            <a:off x="2765249" y="402576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85" name="Shape 4385"/>
          <p:cNvSpPr txBox="1"/>
          <p:nvPr/>
        </p:nvSpPr>
        <p:spPr>
          <a:xfrm>
            <a:off x="2841449" y="386831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386" name="Shape 43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69374" y="33929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7" name="Shape 43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1549" y="429631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8" name="Shape 43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5499" y="33929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9" name="Shape 438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8762" y="429631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0" name="Shape 43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4149" y="33929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1" name="Shape 439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7949" y="429631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2" name="Shape 439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8862" y="34078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3" name="Shape 43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8812" y="4303772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4" name="Shape 4394"/>
          <p:cNvSpPr/>
          <p:nvPr/>
        </p:nvSpPr>
        <p:spPr>
          <a:xfrm>
            <a:off x="184550" y="1285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graphicFrame>
        <p:nvGraphicFramePr>
          <p:cNvPr id="4395" name="Shape 4395"/>
          <p:cNvGraphicFramePr/>
          <p:nvPr/>
        </p:nvGraphicFramePr>
        <p:xfrm>
          <a:off x="6605837" y="219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56775"/>
                <a:gridCol w="656775"/>
              </a:tblGrid>
              <a:tr h="608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Doanh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thử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919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37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396" name="Shape 4396"/>
          <p:cNvCxnSpPr/>
          <p:nvPr/>
        </p:nvCxnSpPr>
        <p:spPr>
          <a:xfrm>
            <a:off x="7316699" y="313127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97" name="Shape 4397"/>
          <p:cNvSpPr txBox="1"/>
          <p:nvPr/>
        </p:nvSpPr>
        <p:spPr>
          <a:xfrm>
            <a:off x="7392899" y="297382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398" name="Shape 4398"/>
          <p:cNvCxnSpPr/>
          <p:nvPr/>
        </p:nvCxnSpPr>
        <p:spPr>
          <a:xfrm>
            <a:off x="6685524" y="311637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99" name="Shape 4399"/>
          <p:cNvSpPr txBox="1"/>
          <p:nvPr/>
        </p:nvSpPr>
        <p:spPr>
          <a:xfrm>
            <a:off x="6702624" y="2958925"/>
            <a:ext cx="481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50tr</a:t>
            </a:r>
          </a:p>
        </p:txBody>
      </p:sp>
      <p:cxnSp>
        <p:nvCxnSpPr>
          <p:cNvPr id="4400" name="Shape 4400"/>
          <p:cNvCxnSpPr/>
          <p:nvPr/>
        </p:nvCxnSpPr>
        <p:spPr>
          <a:xfrm>
            <a:off x="7321049" y="404571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01" name="Shape 4401"/>
          <p:cNvSpPr txBox="1"/>
          <p:nvPr/>
        </p:nvSpPr>
        <p:spPr>
          <a:xfrm>
            <a:off x="7397249" y="3888262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402" name="Shape 4402"/>
          <p:cNvCxnSpPr/>
          <p:nvPr/>
        </p:nvCxnSpPr>
        <p:spPr>
          <a:xfrm>
            <a:off x="6689874" y="4030812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03" name="Shape 4403"/>
          <p:cNvSpPr txBox="1"/>
          <p:nvPr/>
        </p:nvSpPr>
        <p:spPr>
          <a:xfrm>
            <a:off x="6681574" y="3873375"/>
            <a:ext cx="481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50tr</a:t>
            </a:r>
          </a:p>
        </p:txBody>
      </p:sp>
      <p:pic>
        <p:nvPicPr>
          <p:cNvPr id="4404" name="Shape 44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7649" y="335913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" name="Shape 44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01449" y="422516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6" name="Shape 44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2362" y="341292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7" name="Shape 44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2312" y="4308822"/>
            <a:ext cx="421999" cy="193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8" name="Shape 4408"/>
          <p:cNvCxnSpPr>
            <a:endCxn id="4409" idx="2"/>
          </p:cNvCxnSpPr>
          <p:nvPr/>
        </p:nvCxnSpPr>
        <p:spPr>
          <a:xfrm rot="10800000">
            <a:off x="753975" y="2294600"/>
            <a:ext cx="1540799" cy="1050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09" name="Shape 4409"/>
          <p:cNvSpPr txBox="1"/>
          <p:nvPr/>
        </p:nvSpPr>
        <p:spPr>
          <a:xfrm>
            <a:off x="139575" y="1823000"/>
            <a:ext cx="1228800" cy="4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Học viên đăng ký mới theo tháng / đang phân bổ theo tháng → tỉ lệ</a:t>
            </a:r>
          </a:p>
        </p:txBody>
      </p:sp>
      <p:pic>
        <p:nvPicPr>
          <p:cNvPr id="4410" name="Shape 44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4480" y="3511530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1" name="Shape 44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01449" y="4377560"/>
            <a:ext cx="421999" cy="193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2" name="Shape 4412"/>
          <p:cNvCxnSpPr>
            <a:stCxn id="4410" idx="0"/>
            <a:endCxn id="4413" idx="2"/>
          </p:cNvCxnSpPr>
          <p:nvPr/>
        </p:nvCxnSpPr>
        <p:spPr>
          <a:xfrm flipH="1" rot="10800000">
            <a:off x="6905480" y="1974330"/>
            <a:ext cx="1511100" cy="1537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13" name="Shape 4413"/>
          <p:cNvSpPr txBox="1"/>
          <p:nvPr/>
        </p:nvSpPr>
        <p:spPr>
          <a:xfrm>
            <a:off x="7802237" y="1502737"/>
            <a:ext cx="1228800" cy="4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Trên là doanh thu thực tế, dưới là doanh thu khả dĩ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Shape 441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(35/35)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9" name="Shape 441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20" name="Shape 442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21" name="Shape 4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2" name="Shape 44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3" name="Shape 442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424" name="Shape 442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425" name="Shape 442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426" name="Shape 442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427" name="Shape 442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8" name="Shape 4428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429" name="Shape 4429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sp>
        <p:nvSpPr>
          <p:cNvPr id="4430" name="Shape 4430"/>
          <p:cNvSpPr/>
          <p:nvPr/>
        </p:nvSpPr>
        <p:spPr>
          <a:xfrm>
            <a:off x="60125" y="1221337"/>
            <a:ext cx="1428000" cy="5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1" name="Shape 4431"/>
          <p:cNvSpPr txBox="1"/>
          <p:nvPr/>
        </p:nvSpPr>
        <p:spPr>
          <a:xfrm>
            <a:off x="60087" y="1216437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KPIs nhân viên sale</a:t>
            </a:r>
          </a:p>
        </p:txBody>
      </p:sp>
      <p:sp>
        <p:nvSpPr>
          <p:cNvPr id="4432" name="Shape 4432"/>
          <p:cNvSpPr txBox="1"/>
          <p:nvPr/>
        </p:nvSpPr>
        <p:spPr>
          <a:xfrm>
            <a:off x="60087" y="144354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Học viên theo tác vụ sale</a:t>
            </a:r>
          </a:p>
        </p:txBody>
      </p:sp>
      <p:sp>
        <p:nvSpPr>
          <p:cNvPr id="4433" name="Shape 4433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</a:t>
            </a:r>
          </a:p>
        </p:txBody>
      </p:sp>
      <p:pic>
        <p:nvPicPr>
          <p:cNvPr id="4434" name="Shape 4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5" name="Shape 4435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theo tác vụ sale</a:t>
            </a:r>
          </a:p>
        </p:txBody>
      </p:sp>
      <p:cxnSp>
        <p:nvCxnSpPr>
          <p:cNvPr id="4436" name="Shape 4436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37" name="Shape 4437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nhân viên -</a:t>
            </a:r>
          </a:p>
        </p:txBody>
      </p:sp>
      <p:pic>
        <p:nvPicPr>
          <p:cNvPr id="4438" name="Shape 44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9" name="Shape 4439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4440" name="Shape 4440"/>
          <p:cNvSpPr txBox="1"/>
          <p:nvPr/>
        </p:nvSpPr>
        <p:spPr>
          <a:xfrm>
            <a:off x="1948750" y="179128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4441" name="Shape 4441"/>
          <p:cNvCxnSpPr/>
          <p:nvPr/>
        </p:nvCxnSpPr>
        <p:spPr>
          <a:xfrm>
            <a:off x="2019649" y="2114062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42" name="Shape 4442"/>
          <p:cNvSpPr txBox="1"/>
          <p:nvPr/>
        </p:nvSpPr>
        <p:spPr>
          <a:xfrm>
            <a:off x="2019649" y="1956612"/>
            <a:ext cx="1070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4443" name="Shape 4443"/>
          <p:cNvSpPr txBox="1"/>
          <p:nvPr/>
        </p:nvSpPr>
        <p:spPr>
          <a:xfrm>
            <a:off x="3808275" y="17830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4444" name="Shape 4444"/>
          <p:cNvCxnSpPr/>
          <p:nvPr/>
        </p:nvCxnSpPr>
        <p:spPr>
          <a:xfrm>
            <a:off x="3879174" y="2105762"/>
            <a:ext cx="1070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45" name="Shape 4445"/>
          <p:cNvSpPr txBox="1"/>
          <p:nvPr/>
        </p:nvSpPr>
        <p:spPr>
          <a:xfrm>
            <a:off x="3879174" y="1948312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graphicFrame>
        <p:nvGraphicFramePr>
          <p:cNvPr id="4446" name="Shape 4446"/>
          <p:cNvGraphicFramePr/>
          <p:nvPr/>
        </p:nvGraphicFramePr>
        <p:xfrm>
          <a:off x="1735700" y="23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{2592B1F5-44E4-47E9-91EB-CC34E4A857AB}</a:tableStyleId>
              </a:tblPr>
              <a:tblGrid>
                <a:gridCol w="808325"/>
                <a:gridCol w="808325"/>
                <a:gridCol w="808325"/>
                <a:gridCol w="1400775"/>
                <a:gridCol w="655725"/>
                <a:gridCol w="574950"/>
                <a:gridCol w="601850"/>
              </a:tblGrid>
              <a:tr h="201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Status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Result ID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Sub ID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Sub ID1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% </a:t>
                      </a:r>
                      <a:r>
                        <a:rPr b="1" lang="en" sz="700"/>
                        <a:t>Sub ID1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% </a:t>
                      </a:r>
                      <a:r>
                        <a:rPr b="1" lang="en" sz="700"/>
                        <a:t>Sub ID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% </a:t>
                      </a:r>
                      <a:r>
                        <a:rPr b="1" lang="en" sz="700"/>
                        <a:t>Status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201900"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Liên hệ được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Từ_chối_tư_vấn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Đang_bận_gọi_lại_sau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Bận_xe_đi_ngoài_đường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60%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Bận_việc_nhà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</a:tr>
              <a:tr h="201900">
                <a:tc vMerge="1"/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Từ chối ngoại khóa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Không_có_thời_gian_cho_việc_học_ngoại_khóa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01900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Phụ_huynh_có_thể_hướng_dẫn_cho_bé_ở_nhà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</a:tr>
              <a:tr h="289525"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Khách hàng chấp nhận đến WA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Hẹn Học thử</a:t>
                      </a:r>
                    </a:p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 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Năng_khiếu_vẽ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01900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Tư_duy_sáng_tạo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4447" name="Shape 4447"/>
          <p:cNvSpPr txBox="1"/>
          <p:nvPr/>
        </p:nvSpPr>
        <p:spPr>
          <a:xfrm>
            <a:off x="5037075" y="1584312"/>
            <a:ext cx="2427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HV Tiềm Năng</a:t>
            </a:r>
            <a:r>
              <a:rPr lang="en" sz="700"/>
              <a:t> | HV Hết khóa |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HV cần chăm sóc ĐANG HỌC |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HV cần chăm sóc đã tạm ngưng</a:t>
            </a:r>
          </a:p>
        </p:txBody>
      </p:sp>
      <p:sp>
        <p:nvSpPr>
          <p:cNvPr id="4448" name="Shape 4448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Shape 445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Nhóm chức năng phân quyền cho nhân viên “Sale”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8" name="Shape 445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Nhóm chức năng phân quyền cho nhân viên “Sale” (1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9" name="Shape 445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60" name="Shape 446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61" name="Shape 4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2" name="Shape 4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3" name="Shape 4463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464" name="Shape 446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5" name="Shape 4465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Học viên</a:t>
            </a:r>
          </a:p>
        </p:txBody>
      </p:sp>
      <p:sp>
        <p:nvSpPr>
          <p:cNvPr id="4466" name="Shape 4466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Tác vụ nhân viên sale</a:t>
            </a:r>
          </a:p>
        </p:txBody>
      </p:sp>
      <p:pic>
        <p:nvPicPr>
          <p:cNvPr id="4467" name="Shape 44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8" name="Shape 44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4624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469" name="Shape 4469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Dữ liệu học viên</a:t>
            </a:r>
          </a:p>
        </p:txBody>
      </p:sp>
      <p:graphicFrame>
        <p:nvGraphicFramePr>
          <p:cNvPr id="4470" name="Shape 4470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3250"/>
                <a:gridCol w="892275"/>
                <a:gridCol w="1102450"/>
                <a:gridCol w="1180625"/>
                <a:gridCol w="951125"/>
                <a:gridCol w="816475"/>
                <a:gridCol w="6165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phụ huynh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Phân công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lead (danh sách thô)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nhanviena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tư vấn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nhanviena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471" name="Shape 4471"/>
          <p:cNvCxnSpPr/>
          <p:nvPr/>
        </p:nvCxnSpPr>
        <p:spPr>
          <a:xfrm>
            <a:off x="2106500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2" name="Shape 4472"/>
          <p:cNvCxnSpPr/>
          <p:nvPr/>
        </p:nvCxnSpPr>
        <p:spPr>
          <a:xfrm>
            <a:off x="2932325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73" name="Shape 4473"/>
          <p:cNvCxnSpPr/>
          <p:nvPr/>
        </p:nvCxnSpPr>
        <p:spPr>
          <a:xfrm>
            <a:off x="4247675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474" name="Shape 44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5" name="Shape 44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6" name="Shape 4476"/>
          <p:cNvPicPr preferRelativeResize="0"/>
          <p:nvPr/>
        </p:nvPicPr>
        <p:blipFill rotWithShape="1">
          <a:blip r:embed="rId9">
            <a:alphaModFix/>
          </a:blip>
          <a:srcRect b="-10" l="0" r="51446" t="10"/>
          <a:stretch/>
        </p:blipFill>
        <p:spPr>
          <a:xfrm>
            <a:off x="7117971" y="3034425"/>
            <a:ext cx="163099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7" name="Shape 44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8" name="Shape 4478"/>
          <p:cNvCxnSpPr/>
          <p:nvPr/>
        </p:nvCxnSpPr>
        <p:spPr>
          <a:xfrm>
            <a:off x="5378700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479" name="Shape 44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34037" y="26500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0" name="Shape 44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9250" y="381547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1" name="Shape 4481"/>
          <p:cNvPicPr preferRelativeResize="0"/>
          <p:nvPr/>
        </p:nvPicPr>
        <p:blipFill rotWithShape="1">
          <a:blip r:embed="rId9">
            <a:alphaModFix/>
          </a:blip>
          <a:srcRect b="0" l="0" r="51446" t="0"/>
          <a:stretch/>
        </p:blipFill>
        <p:spPr>
          <a:xfrm>
            <a:off x="7117971" y="3842925"/>
            <a:ext cx="163099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2" name="Shape 4482"/>
          <p:cNvSpPr/>
          <p:nvPr/>
        </p:nvSpPr>
        <p:spPr>
          <a:xfrm>
            <a:off x="6285625" y="1654350"/>
            <a:ext cx="679500" cy="165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Import excel</a:t>
            </a:r>
          </a:p>
        </p:txBody>
      </p:sp>
      <p:cxnSp>
        <p:nvCxnSpPr>
          <p:cNvPr id="4483" name="Shape 4483"/>
          <p:cNvCxnSpPr>
            <a:endCxn id="4484" idx="1"/>
          </p:cNvCxnSpPr>
          <p:nvPr/>
        </p:nvCxnSpPr>
        <p:spPr>
          <a:xfrm>
            <a:off x="7333800" y="1732352"/>
            <a:ext cx="486000" cy="551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84" name="Shape 4484"/>
          <p:cNvSpPr txBox="1"/>
          <p:nvPr/>
        </p:nvSpPr>
        <p:spPr>
          <a:xfrm>
            <a:off x="7819800" y="2145752"/>
            <a:ext cx="12288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</a:t>
            </a:r>
            <a:r>
              <a:rPr lang="en" sz="800"/>
              <a:t>88</a:t>
            </a:r>
          </a:p>
        </p:txBody>
      </p:sp>
      <p:cxnSp>
        <p:nvCxnSpPr>
          <p:cNvPr id="4485" name="Shape 4485"/>
          <p:cNvCxnSpPr>
            <a:endCxn id="4484" idx="1"/>
          </p:cNvCxnSpPr>
          <p:nvPr/>
        </p:nvCxnSpPr>
        <p:spPr>
          <a:xfrm>
            <a:off x="6651600" y="1723352"/>
            <a:ext cx="1168200" cy="560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6" name="Shape 4486"/>
          <p:cNvCxnSpPr>
            <a:endCxn id="4484" idx="1"/>
          </p:cNvCxnSpPr>
          <p:nvPr/>
        </p:nvCxnSpPr>
        <p:spPr>
          <a:xfrm flipH="1" rot="10800000">
            <a:off x="7217100" y="2284052"/>
            <a:ext cx="602700" cy="81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7" name="Shape 4487"/>
          <p:cNvCxnSpPr>
            <a:endCxn id="4488" idx="1"/>
          </p:cNvCxnSpPr>
          <p:nvPr/>
        </p:nvCxnSpPr>
        <p:spPr>
          <a:xfrm>
            <a:off x="5574475" y="2830399"/>
            <a:ext cx="2245200" cy="718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88" name="Shape 4488"/>
          <p:cNvSpPr txBox="1"/>
          <p:nvPr/>
        </p:nvSpPr>
        <p:spPr>
          <a:xfrm>
            <a:off x="7819675" y="2577199"/>
            <a:ext cx="1228800" cy="194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lead (danh sách thô)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từ chối tư vấn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đã tư vấn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đã học thử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phản đối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gặp khó khăn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xác nhận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đặt cọc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thanh toán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tạm ngưng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bảo lưu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ngủ đông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học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chờ lớp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4489" name="Shape 4489"/>
          <p:cNvSpPr txBox="1"/>
          <p:nvPr/>
        </p:nvSpPr>
        <p:spPr>
          <a:xfrm>
            <a:off x="7819675" y="1163560"/>
            <a:ext cx="1228800" cy="56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Khi thêm vào tự động phân công cho chính nhân viên này</a:t>
            </a:r>
          </a:p>
        </p:txBody>
      </p:sp>
      <p:cxnSp>
        <p:nvCxnSpPr>
          <p:cNvPr id="4490" name="Shape 4490"/>
          <p:cNvCxnSpPr>
            <a:endCxn id="4489" idx="1"/>
          </p:cNvCxnSpPr>
          <p:nvPr/>
        </p:nvCxnSpPr>
        <p:spPr>
          <a:xfrm flipH="1" rot="10800000">
            <a:off x="7432675" y="1443910"/>
            <a:ext cx="387000" cy="28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1" name="Shape 4491"/>
          <p:cNvCxnSpPr>
            <a:endCxn id="4489" idx="1"/>
          </p:cNvCxnSpPr>
          <p:nvPr/>
        </p:nvCxnSpPr>
        <p:spPr>
          <a:xfrm flipH="1" rot="10800000">
            <a:off x="6848875" y="1443910"/>
            <a:ext cx="970800" cy="279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92" name="Shape 4492"/>
          <p:cNvSpPr txBox="1"/>
          <p:nvPr/>
        </p:nvSpPr>
        <p:spPr>
          <a:xfrm>
            <a:off x="144625" y="2023647"/>
            <a:ext cx="1228800" cy="3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Sort theo độ tiềm năng cao đến thấp</a:t>
            </a:r>
          </a:p>
        </p:txBody>
      </p:sp>
      <p:cxnSp>
        <p:nvCxnSpPr>
          <p:cNvPr id="4493" name="Shape 4493"/>
          <p:cNvCxnSpPr>
            <a:endCxn id="4492" idx="3"/>
          </p:cNvCxnSpPr>
          <p:nvPr/>
        </p:nvCxnSpPr>
        <p:spPr>
          <a:xfrm rot="10800000">
            <a:off x="1373425" y="2222997"/>
            <a:ext cx="1705500" cy="218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94" name="Shape 4494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Shape 449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0" name="Shape 450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01" name="Shape 450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02" name="Shape 4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3" name="Shape 45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04" name="Shape 4504"/>
          <p:cNvGraphicFramePr/>
          <p:nvPr/>
        </p:nvGraphicFramePr>
        <p:xfrm>
          <a:off x="1703675" y="34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963125"/>
                <a:gridCol w="1096175"/>
                <a:gridCol w="920100"/>
                <a:gridCol w="920100"/>
                <a:gridCol w="920100"/>
                <a:gridCol w="920100"/>
              </a:tblGrid>
              <a:tr h="464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Khóa học quan tâm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phụ huynh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 tiềm năng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thao tác tiếp theo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1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22/03/2017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5" name="Shape 4505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506" name="Shape 45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7" name="Shape 4507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508" name="Shape 4508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509" name="Shape 4509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510" name="Shape 4510"/>
          <p:cNvGraphicFramePr/>
          <p:nvPr/>
        </p:nvGraphicFramePr>
        <p:xfrm>
          <a:off x="19572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11" name="Shape 4511"/>
          <p:cNvCxnSpPr/>
          <p:nvPr/>
        </p:nvCxnSpPr>
        <p:spPr>
          <a:xfrm>
            <a:off x="40173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12" name="Shape 4512"/>
          <p:cNvSpPr txBox="1"/>
          <p:nvPr/>
        </p:nvSpPr>
        <p:spPr>
          <a:xfrm>
            <a:off x="40935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13" name="Shape 45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7191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4" name="Shape 4514"/>
          <p:cNvCxnSpPr/>
          <p:nvPr/>
        </p:nvCxnSpPr>
        <p:spPr>
          <a:xfrm>
            <a:off x="27550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15" name="Shape 4515"/>
          <p:cNvSpPr txBox="1"/>
          <p:nvPr/>
        </p:nvSpPr>
        <p:spPr>
          <a:xfrm>
            <a:off x="28312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516" name="Shape 4516"/>
          <p:cNvCxnSpPr/>
          <p:nvPr/>
        </p:nvCxnSpPr>
        <p:spPr>
          <a:xfrm>
            <a:off x="33862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17" name="Shape 4517"/>
          <p:cNvSpPr txBox="1"/>
          <p:nvPr/>
        </p:nvSpPr>
        <p:spPr>
          <a:xfrm>
            <a:off x="34624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518" name="Shape 4518"/>
          <p:cNvCxnSpPr/>
          <p:nvPr/>
        </p:nvCxnSpPr>
        <p:spPr>
          <a:xfrm>
            <a:off x="20539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19" name="Shape 4519"/>
          <p:cNvSpPr txBox="1"/>
          <p:nvPr/>
        </p:nvSpPr>
        <p:spPr>
          <a:xfrm>
            <a:off x="21301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20" name="Shape 45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08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1" name="Shape 4521"/>
          <p:cNvCxnSpPr/>
          <p:nvPr/>
        </p:nvCxnSpPr>
        <p:spPr>
          <a:xfrm>
            <a:off x="46781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22" name="Shape 4522"/>
          <p:cNvSpPr txBox="1"/>
          <p:nvPr/>
        </p:nvSpPr>
        <p:spPr>
          <a:xfrm>
            <a:off x="47543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23" name="Shape 45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85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4" name="Shape 4524"/>
          <p:cNvCxnSpPr/>
          <p:nvPr/>
        </p:nvCxnSpPr>
        <p:spPr>
          <a:xfrm>
            <a:off x="53389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25" name="Shape 4525"/>
          <p:cNvSpPr txBox="1"/>
          <p:nvPr/>
        </p:nvSpPr>
        <p:spPr>
          <a:xfrm>
            <a:off x="54151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26" name="Shape 45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34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7" name="Shape 45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28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8" name="Shape 45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1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9" name="Shape 45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45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530" name="Shape 4530"/>
          <p:cNvSpPr/>
          <p:nvPr/>
        </p:nvSpPr>
        <p:spPr>
          <a:xfrm>
            <a:off x="6759275" y="41079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531" name="Shape 4531"/>
          <p:cNvSpPr txBox="1"/>
          <p:nvPr/>
        </p:nvSpPr>
        <p:spPr>
          <a:xfrm>
            <a:off x="7846600" y="3878177"/>
            <a:ext cx="12288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97</a:t>
            </a:r>
          </a:p>
        </p:txBody>
      </p:sp>
      <p:cxnSp>
        <p:nvCxnSpPr>
          <p:cNvPr id="4532" name="Shape 4532"/>
          <p:cNvCxnSpPr>
            <a:endCxn id="4531" idx="1"/>
          </p:cNvCxnSpPr>
          <p:nvPr/>
        </p:nvCxnSpPr>
        <p:spPr>
          <a:xfrm flipH="1" rot="10800000">
            <a:off x="7037500" y="4016477"/>
            <a:ext cx="809100" cy="175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33" name="Shape 4533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4534" name="Shape 4534"/>
          <p:cNvSpPr txBox="1"/>
          <p:nvPr/>
        </p:nvSpPr>
        <p:spPr>
          <a:xfrm>
            <a:off x="3839275" y="1588525"/>
            <a:ext cx="3446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HV Tiềm Năng của tôi</a:t>
            </a:r>
            <a:r>
              <a:rPr lang="en" sz="700"/>
              <a:t> | HV Hết khóa của tôi |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HV cần chăm sóc ĐANG HỌC của tôi | HV cần chăm sóc đã tạm ngưng của tôi</a:t>
            </a:r>
          </a:p>
        </p:txBody>
      </p:sp>
      <p:sp>
        <p:nvSpPr>
          <p:cNvPr id="4535" name="Shape 4535"/>
          <p:cNvSpPr/>
          <p:nvPr/>
        </p:nvSpPr>
        <p:spPr>
          <a:xfrm>
            <a:off x="6813125" y="4325825"/>
            <a:ext cx="4578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4536" name="Shape 4536"/>
          <p:cNvCxnSpPr>
            <a:endCxn id="4537" idx="1"/>
          </p:cNvCxnSpPr>
          <p:nvPr/>
        </p:nvCxnSpPr>
        <p:spPr>
          <a:xfrm>
            <a:off x="7073500" y="4383849"/>
            <a:ext cx="773100" cy="282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37" name="Shape 4537"/>
          <p:cNvSpPr txBox="1"/>
          <p:nvPr/>
        </p:nvSpPr>
        <p:spPr>
          <a:xfrm>
            <a:off x="7846600" y="4500549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91</a:t>
            </a:r>
          </a:p>
        </p:txBody>
      </p:sp>
      <p:graphicFrame>
        <p:nvGraphicFramePr>
          <p:cNvPr id="4538" name="Shape 4538"/>
          <p:cNvGraphicFramePr/>
          <p:nvPr/>
        </p:nvGraphicFramePr>
        <p:xfrm>
          <a:off x="5897887" y="19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56775"/>
                <a:gridCol w="656775"/>
              </a:tblGrid>
              <a:tr h="601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Doanh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thử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804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539" name="Shape 4539"/>
          <p:cNvCxnSpPr/>
          <p:nvPr/>
        </p:nvCxnSpPr>
        <p:spPr>
          <a:xfrm>
            <a:off x="6626149" y="29125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40" name="Shape 4540"/>
          <p:cNvSpPr txBox="1"/>
          <p:nvPr/>
        </p:nvSpPr>
        <p:spPr>
          <a:xfrm>
            <a:off x="6702349" y="27550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541" name="Shape 4541"/>
          <p:cNvCxnSpPr/>
          <p:nvPr/>
        </p:nvCxnSpPr>
        <p:spPr>
          <a:xfrm>
            <a:off x="59949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42" name="Shape 4542"/>
          <p:cNvSpPr txBox="1"/>
          <p:nvPr/>
        </p:nvSpPr>
        <p:spPr>
          <a:xfrm>
            <a:off x="6012074" y="2740175"/>
            <a:ext cx="481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50tr</a:t>
            </a:r>
          </a:p>
        </p:txBody>
      </p:sp>
      <p:pic>
        <p:nvPicPr>
          <p:cNvPr id="4543" name="Shape 45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9949" y="31074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4" name="Shape 45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4662" y="3122372"/>
            <a:ext cx="421999" cy="1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8" name="Shape 4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9" name="Shape 454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0" name="Shape 455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1" name="Shape 455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52" name="Shape 4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3" name="Shape 45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4" name="Shape 4554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555" name="Shape 455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6" name="Shape 4556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557" name="Shape 4557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558" name="Shape 4558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559" name="Shape 4559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560" name="Shape 4560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61" name="Shape 4561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62" name="Shape 45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3" name="Shape 4563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64" name="Shape 4564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565" name="Shape 4565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66" name="Shape 4566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567" name="Shape 4567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68" name="Shape 4568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69" name="Shape 45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0" name="Shape 4570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71" name="Shape 4571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72" name="Shape 45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3" name="Shape 4573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74" name="Shape 4574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575" name="Shape 45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Shape 45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Shape 45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Shape 45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9" name="Shape 4579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580" name="Shape 4580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581" name="Shape 4581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2" name="Shape 4582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583" name="Shape 4583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84" name="Shape 4584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pic>
        <p:nvPicPr>
          <p:cNvPr id="4585" name="Shape 45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1760937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Shape 45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4069" y="1770356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Shape 45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2859975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Shape 45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222" y="3923725"/>
            <a:ext cx="2978530" cy="868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9" name="Shape 4589"/>
          <p:cNvCxnSpPr/>
          <p:nvPr/>
        </p:nvCxnSpPr>
        <p:spPr>
          <a:xfrm>
            <a:off x="2302400" y="1739562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0" name="Shape 4590"/>
          <p:cNvSpPr txBox="1"/>
          <p:nvPr/>
        </p:nvSpPr>
        <p:spPr>
          <a:xfrm>
            <a:off x="2302400" y="1479762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1</a:t>
            </a:r>
          </a:p>
        </p:txBody>
      </p:sp>
      <p:cxnSp>
        <p:nvCxnSpPr>
          <p:cNvPr id="4591" name="Shape 4591"/>
          <p:cNvCxnSpPr/>
          <p:nvPr/>
        </p:nvCxnSpPr>
        <p:spPr>
          <a:xfrm>
            <a:off x="2302400" y="28602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2" name="Shape 4592"/>
          <p:cNvSpPr txBox="1"/>
          <p:nvPr/>
        </p:nvSpPr>
        <p:spPr>
          <a:xfrm>
            <a:off x="2302400" y="26004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2</a:t>
            </a:r>
          </a:p>
        </p:txBody>
      </p:sp>
      <p:cxnSp>
        <p:nvCxnSpPr>
          <p:cNvPr id="4593" name="Shape 4593"/>
          <p:cNvCxnSpPr/>
          <p:nvPr/>
        </p:nvCxnSpPr>
        <p:spPr>
          <a:xfrm>
            <a:off x="2302400" y="39118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94" name="Shape 4594"/>
          <p:cNvSpPr txBox="1"/>
          <p:nvPr/>
        </p:nvSpPr>
        <p:spPr>
          <a:xfrm>
            <a:off x="2302400" y="36520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Chương trình học KID 3</a:t>
            </a:r>
          </a:p>
        </p:txBody>
      </p:sp>
      <p:sp>
        <p:nvSpPr>
          <p:cNvPr id="4595" name="Shape 4595"/>
          <p:cNvSpPr txBox="1"/>
          <p:nvPr/>
        </p:nvSpPr>
        <p:spPr>
          <a:xfrm>
            <a:off x="162875" y="2549701"/>
            <a:ext cx="1228800" cy="9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Thao tác cho tất cả các chương trình học đang sale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đỏ nếu trùng với CT mà KH quan tâm</a:t>
            </a:r>
          </a:p>
        </p:txBody>
      </p:sp>
      <p:cxnSp>
        <p:nvCxnSpPr>
          <p:cNvPr id="4596" name="Shape 4596"/>
          <p:cNvCxnSpPr>
            <a:stCxn id="4590" idx="1"/>
            <a:endCxn id="4595" idx="3"/>
          </p:cNvCxnSpPr>
          <p:nvPr/>
        </p:nvCxnSpPr>
        <p:spPr>
          <a:xfrm flipH="1">
            <a:off x="1391600" y="1609662"/>
            <a:ext cx="910800" cy="1406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7" name="Shape 4597"/>
          <p:cNvCxnSpPr>
            <a:stCxn id="4592" idx="1"/>
            <a:endCxn id="4595" idx="3"/>
          </p:cNvCxnSpPr>
          <p:nvPr/>
        </p:nvCxnSpPr>
        <p:spPr>
          <a:xfrm flipH="1">
            <a:off x="1391600" y="2730387"/>
            <a:ext cx="910800" cy="28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8" name="Shape 4598"/>
          <p:cNvCxnSpPr>
            <a:stCxn id="4594" idx="1"/>
            <a:endCxn id="4595" idx="3"/>
          </p:cNvCxnSpPr>
          <p:nvPr/>
        </p:nvCxnSpPr>
        <p:spPr>
          <a:xfrm rot="10800000">
            <a:off x="1391600" y="3016087"/>
            <a:ext cx="910800" cy="76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599" name="Shape 45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2119" y="2873968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0" name="Shape 46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4631" y="3911893"/>
            <a:ext cx="2985705" cy="253558"/>
          </a:xfrm>
          <a:prstGeom prst="rect">
            <a:avLst/>
          </a:prstGeom>
          <a:noFill/>
          <a:ln>
            <a:noFill/>
          </a:ln>
        </p:spPr>
      </p:pic>
      <p:sp>
        <p:nvSpPr>
          <p:cNvPr id="4601" name="Shape 4601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98</a:t>
            </a:r>
          </a:p>
        </p:txBody>
      </p:sp>
      <p:cxnSp>
        <p:nvCxnSpPr>
          <p:cNvPr id="4602" name="Shape 4602"/>
          <p:cNvCxnSpPr>
            <a:endCxn id="4601" idx="1"/>
          </p:cNvCxnSpPr>
          <p:nvPr/>
        </p:nvCxnSpPr>
        <p:spPr>
          <a:xfrm>
            <a:off x="5762925" y="1912024"/>
            <a:ext cx="2012100" cy="27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(9/10)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01" name="Shape 301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02" name="Shape 302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303" name="Shape 303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304" name="Shape 304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05" name="Shape 305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06" name="Shape 306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307" name="Shape 30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2404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Tác vụ nhân viên sale</a:t>
            </a:r>
          </a:p>
        </p:txBody>
      </p:sp>
      <p:sp>
        <p:nvSpPr>
          <p:cNvPr id="312" name="Shape 312"/>
          <p:cNvSpPr/>
          <p:nvPr/>
        </p:nvSpPr>
        <p:spPr>
          <a:xfrm>
            <a:off x="4658400" y="1524512"/>
            <a:ext cx="1428000" cy="5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4658362" y="1519612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KPIs nhân viên sale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658362" y="1746716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 theo tác vụ sale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42187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163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Shape 460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(4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8" name="Shape 460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609" name="Shape 460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10" name="Shape 46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1" name="Shape 46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2" name="Shape 4612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613" name="Shape 461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4" name="Shape 4614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615" name="Shape 4615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616" name="Shape 4616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617" name="Shape 4617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618" name="Shape 4618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19" name="Shape 4619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620" name="Shape 46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1" name="Shape 4621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22" name="Shape 4622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623" name="Shape 4623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24" name="Shape 4624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625" name="Shape 4625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26" name="Shape 4626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627" name="Shape 46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8" name="Shape 4628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29" name="Shape 4629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630" name="Shape 46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1" name="Shape 4631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32" name="Shape 4632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633" name="Shape 46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4" name="Shape 46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5" name="Shape 46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6" name="Shape 46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637" name="Shape 4637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638" name="Shape 4638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639" name="Shape 4639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0" name="Shape 4640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641" name="Shape 4641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42" name="Shape 4642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4643" name="Shape 4643"/>
          <p:cNvSpPr txBox="1"/>
          <p:nvPr/>
        </p:nvSpPr>
        <p:spPr>
          <a:xfrm>
            <a:off x="2261175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/ điện thoại</a:t>
            </a:r>
          </a:p>
        </p:txBody>
      </p:sp>
      <p:cxnSp>
        <p:nvCxnSpPr>
          <p:cNvPr id="4644" name="Shape 4644"/>
          <p:cNvCxnSpPr/>
          <p:nvPr/>
        </p:nvCxnSpPr>
        <p:spPr>
          <a:xfrm>
            <a:off x="2332050" y="1831650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45" name="Shape 4645"/>
          <p:cNvSpPr txBox="1"/>
          <p:nvPr/>
        </p:nvSpPr>
        <p:spPr>
          <a:xfrm>
            <a:off x="2332050" y="1674200"/>
            <a:ext cx="904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 - 09174989</a:t>
            </a:r>
          </a:p>
        </p:txBody>
      </p:sp>
      <p:sp>
        <p:nvSpPr>
          <p:cNvPr id="4646" name="Shape 4646"/>
          <p:cNvSpPr txBox="1"/>
          <p:nvPr/>
        </p:nvSpPr>
        <p:spPr>
          <a:xfrm>
            <a:off x="33075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4647" name="Shape 4647"/>
          <p:cNvCxnSpPr/>
          <p:nvPr/>
        </p:nvCxnSpPr>
        <p:spPr>
          <a:xfrm>
            <a:off x="3378476" y="1831650"/>
            <a:ext cx="1018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48" name="Shape 4648"/>
          <p:cNvSpPr txBox="1"/>
          <p:nvPr/>
        </p:nvSpPr>
        <p:spPr>
          <a:xfrm>
            <a:off x="3378481" y="1674200"/>
            <a:ext cx="82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4649" name="Shape 4649"/>
          <p:cNvSpPr txBox="1"/>
          <p:nvPr/>
        </p:nvSpPr>
        <p:spPr>
          <a:xfrm>
            <a:off x="44302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</a:t>
            </a:r>
          </a:p>
        </p:txBody>
      </p:sp>
      <p:cxnSp>
        <p:nvCxnSpPr>
          <p:cNvPr id="4650" name="Shape 4650"/>
          <p:cNvCxnSpPr/>
          <p:nvPr/>
        </p:nvCxnSpPr>
        <p:spPr>
          <a:xfrm>
            <a:off x="4501171" y="1831650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51" name="Shape 4651"/>
          <p:cNvSpPr txBox="1"/>
          <p:nvPr/>
        </p:nvSpPr>
        <p:spPr>
          <a:xfrm>
            <a:off x="4501171" y="1674200"/>
            <a:ext cx="904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01/01/2001</a:t>
            </a:r>
          </a:p>
        </p:txBody>
      </p:sp>
      <p:cxnSp>
        <p:nvCxnSpPr>
          <p:cNvPr id="4652" name="Shape 4652"/>
          <p:cNvCxnSpPr/>
          <p:nvPr/>
        </p:nvCxnSpPr>
        <p:spPr>
          <a:xfrm>
            <a:off x="2261175" y="22097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53" name="Shape 4653"/>
          <p:cNvSpPr txBox="1"/>
          <p:nvPr/>
        </p:nvSpPr>
        <p:spPr>
          <a:xfrm>
            <a:off x="2261175" y="19499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cuộc gọi</a:t>
            </a:r>
          </a:p>
        </p:txBody>
      </p:sp>
      <p:sp>
        <p:nvSpPr>
          <p:cNvPr id="4654" name="Shape 4654"/>
          <p:cNvSpPr txBox="1"/>
          <p:nvPr/>
        </p:nvSpPr>
        <p:spPr>
          <a:xfrm>
            <a:off x="3246450" y="2253600"/>
            <a:ext cx="9534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Ngày báo cáo: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Họ tên người gặp: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Kết quả: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55" name="Shape 4655"/>
          <p:cNvSpPr txBox="1"/>
          <p:nvPr/>
        </p:nvSpPr>
        <p:spPr>
          <a:xfrm>
            <a:off x="4283575" y="2253600"/>
            <a:ext cx="14922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22/05/2017 13:38:21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hẹn thứ 6 gặp trao đổi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Liên lạc được và hẹn gặp được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56" name="Shape 4656"/>
          <p:cNvSpPr/>
          <p:nvPr/>
        </p:nvSpPr>
        <p:spPr>
          <a:xfrm>
            <a:off x="5637087" y="1212937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Lưu</a:t>
            </a:r>
          </a:p>
        </p:txBody>
      </p:sp>
      <p:sp>
        <p:nvSpPr>
          <p:cNvPr id="4657" name="Shape 4657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99</a:t>
            </a:r>
          </a:p>
        </p:txBody>
      </p:sp>
      <p:cxnSp>
        <p:nvCxnSpPr>
          <p:cNvPr id="4658" name="Shape 4658"/>
          <p:cNvCxnSpPr>
            <a:endCxn id="4657" idx="1"/>
          </p:cNvCxnSpPr>
          <p:nvPr/>
        </p:nvCxnSpPr>
        <p:spPr>
          <a:xfrm>
            <a:off x="5879625" y="1337524"/>
            <a:ext cx="1895400" cy="8522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9" name="Shape 4659"/>
          <p:cNvCxnSpPr/>
          <p:nvPr/>
        </p:nvCxnSpPr>
        <p:spPr>
          <a:xfrm>
            <a:off x="4368025" y="247750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60" name="Shape 4660"/>
          <p:cNvCxnSpPr/>
          <p:nvPr/>
        </p:nvCxnSpPr>
        <p:spPr>
          <a:xfrm>
            <a:off x="4368025" y="2692928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61" name="Shape 4661"/>
          <p:cNvCxnSpPr/>
          <p:nvPr/>
        </p:nvCxnSpPr>
        <p:spPr>
          <a:xfrm>
            <a:off x="4368025" y="2899381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62" name="Shape 4662"/>
          <p:cNvCxnSpPr/>
          <p:nvPr/>
        </p:nvCxnSpPr>
        <p:spPr>
          <a:xfrm>
            <a:off x="4368025" y="3114796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63" name="Shape 4663"/>
          <p:cNvCxnSpPr/>
          <p:nvPr/>
        </p:nvCxnSpPr>
        <p:spPr>
          <a:xfrm>
            <a:off x="4368025" y="33270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664" name="Shape 46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79612" y="317611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5" name="Shape 4665"/>
          <p:cNvSpPr txBox="1"/>
          <p:nvPr/>
        </p:nvSpPr>
        <p:spPr>
          <a:xfrm>
            <a:off x="7775025" y="2822226"/>
            <a:ext cx="1228800" cy="6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Liên lạc được nhưng chưa hẹn gặp được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Liên lạc được và hẹn gặp được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cxnSp>
        <p:nvCxnSpPr>
          <p:cNvPr id="4666" name="Shape 4666"/>
          <p:cNvCxnSpPr>
            <a:endCxn id="4665" idx="1"/>
          </p:cNvCxnSpPr>
          <p:nvPr/>
        </p:nvCxnSpPr>
        <p:spPr>
          <a:xfrm flipH="1" rot="10800000">
            <a:off x="5278125" y="3154926"/>
            <a:ext cx="2496900" cy="112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7" name="Shape 4667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pic>
        <p:nvPicPr>
          <p:cNvPr id="4668" name="Shape 46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7975" y="1992012"/>
            <a:ext cx="202024" cy="2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9" name="Shape 46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47969" y="3333024"/>
            <a:ext cx="202024" cy="202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0" name="Shape 4670"/>
          <p:cNvCxnSpPr/>
          <p:nvPr/>
        </p:nvCxnSpPr>
        <p:spPr>
          <a:xfrm>
            <a:off x="2269050" y="35857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71" name="Shape 4671"/>
          <p:cNvSpPr txBox="1"/>
          <p:nvPr/>
        </p:nvSpPr>
        <p:spPr>
          <a:xfrm>
            <a:off x="3254325" y="3553400"/>
            <a:ext cx="9534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Ngày báo cáo: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Họ tên người gặp: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Kết quả: 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672" name="Shape 4672"/>
          <p:cNvSpPr txBox="1"/>
          <p:nvPr/>
        </p:nvSpPr>
        <p:spPr>
          <a:xfrm>
            <a:off x="4291450" y="3553400"/>
            <a:ext cx="14922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23/05/2017 13:38:21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hẹn thứ 6 gặp trao đổi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Liên lạc được và hẹn gặp được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4673" name="Shape 4673"/>
          <p:cNvCxnSpPr/>
          <p:nvPr/>
        </p:nvCxnSpPr>
        <p:spPr>
          <a:xfrm>
            <a:off x="4375900" y="377730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74" name="Shape 4674"/>
          <p:cNvCxnSpPr/>
          <p:nvPr/>
        </p:nvCxnSpPr>
        <p:spPr>
          <a:xfrm>
            <a:off x="4375900" y="3992728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5" name="Shape 4675"/>
          <p:cNvCxnSpPr/>
          <p:nvPr/>
        </p:nvCxnSpPr>
        <p:spPr>
          <a:xfrm>
            <a:off x="4375900" y="4199181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6" name="Shape 4676"/>
          <p:cNvCxnSpPr/>
          <p:nvPr/>
        </p:nvCxnSpPr>
        <p:spPr>
          <a:xfrm>
            <a:off x="4375900" y="4414596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7" name="Shape 4677"/>
          <p:cNvCxnSpPr/>
          <p:nvPr/>
        </p:nvCxnSpPr>
        <p:spPr>
          <a:xfrm>
            <a:off x="4375900" y="46268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678" name="Shape 46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7487" y="447591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9" name="Shape 4679"/>
          <p:cNvSpPr txBox="1"/>
          <p:nvPr/>
        </p:nvSpPr>
        <p:spPr>
          <a:xfrm>
            <a:off x="5679612" y="1512312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Tiềm năng</a:t>
            </a:r>
          </a:p>
        </p:txBody>
      </p:sp>
      <p:cxnSp>
        <p:nvCxnSpPr>
          <p:cNvPr id="4680" name="Shape 4680"/>
          <p:cNvCxnSpPr/>
          <p:nvPr/>
        </p:nvCxnSpPr>
        <p:spPr>
          <a:xfrm>
            <a:off x="5750496" y="1835062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1" name="Shape 4681"/>
          <p:cNvSpPr txBox="1"/>
          <p:nvPr/>
        </p:nvSpPr>
        <p:spPr>
          <a:xfrm>
            <a:off x="5750498" y="1677625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</a:t>
            </a:r>
          </a:p>
        </p:txBody>
      </p:sp>
      <p:pic>
        <p:nvPicPr>
          <p:cNvPr id="4682" name="Shape 46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1812" y="16684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3" name="Shape 4683"/>
          <p:cNvSpPr txBox="1"/>
          <p:nvPr/>
        </p:nvSpPr>
        <p:spPr>
          <a:xfrm>
            <a:off x="4507649" y="1990150"/>
            <a:ext cx="1181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hẹn thao tác tiếp:</a:t>
            </a:r>
          </a:p>
        </p:txBody>
      </p:sp>
      <p:cxnSp>
        <p:nvCxnSpPr>
          <p:cNvPr id="4684" name="Shape 4684"/>
          <p:cNvCxnSpPr/>
          <p:nvPr/>
        </p:nvCxnSpPr>
        <p:spPr>
          <a:xfrm>
            <a:off x="5551471" y="2125762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5" name="Shape 4685"/>
          <p:cNvSpPr txBox="1"/>
          <p:nvPr/>
        </p:nvSpPr>
        <p:spPr>
          <a:xfrm>
            <a:off x="5551473" y="1968325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23/05/2017</a:t>
            </a:r>
          </a:p>
        </p:txBody>
      </p:sp>
      <p:sp>
        <p:nvSpPr>
          <p:cNvPr id="4686" name="Shape 4686"/>
          <p:cNvSpPr txBox="1"/>
          <p:nvPr/>
        </p:nvSpPr>
        <p:spPr>
          <a:xfrm>
            <a:off x="4640724" y="3384475"/>
            <a:ext cx="1181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hẹn thao tác tiếp:</a:t>
            </a:r>
          </a:p>
        </p:txBody>
      </p:sp>
      <p:cxnSp>
        <p:nvCxnSpPr>
          <p:cNvPr id="4687" name="Shape 4687"/>
          <p:cNvCxnSpPr/>
          <p:nvPr/>
        </p:nvCxnSpPr>
        <p:spPr>
          <a:xfrm>
            <a:off x="5684546" y="3520087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8" name="Shape 4688"/>
          <p:cNvSpPr txBox="1"/>
          <p:nvPr/>
        </p:nvSpPr>
        <p:spPr>
          <a:xfrm>
            <a:off x="5684548" y="3362650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25/05/2017</a:t>
            </a:r>
          </a:p>
        </p:txBody>
      </p:sp>
      <p:cxnSp>
        <p:nvCxnSpPr>
          <p:cNvPr id="4689" name="Shape 4689"/>
          <p:cNvCxnSpPr>
            <a:endCxn id="4690" idx="1"/>
          </p:cNvCxnSpPr>
          <p:nvPr/>
        </p:nvCxnSpPr>
        <p:spPr>
          <a:xfrm flipH="1" rot="10800000">
            <a:off x="5233125" y="4244775"/>
            <a:ext cx="2541900" cy="333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90" name="Shape 4690"/>
          <p:cNvSpPr txBox="1"/>
          <p:nvPr/>
        </p:nvSpPr>
        <p:spPr>
          <a:xfrm>
            <a:off x="7775025" y="3950925"/>
            <a:ext cx="12288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Load từ grid matrix excel, chọn sẽ tự động xổ xuống mới</a:t>
            </a:r>
          </a:p>
        </p:txBody>
      </p:sp>
      <p:cxnSp>
        <p:nvCxnSpPr>
          <p:cNvPr id="4691" name="Shape 4691"/>
          <p:cNvCxnSpPr>
            <a:endCxn id="4690" idx="1"/>
          </p:cNvCxnSpPr>
          <p:nvPr/>
        </p:nvCxnSpPr>
        <p:spPr>
          <a:xfrm>
            <a:off x="4892025" y="3267375"/>
            <a:ext cx="2883000" cy="977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5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Shape 469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7" name="Shape 469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8" name="Shape 469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99" name="Shape 4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0" name="Shape 47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1" name="Shape 4701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702" name="Shape 470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3" name="Shape 4703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704" name="Shape 4704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705" name="Shape 4705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706" name="Shape 4706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707" name="Shape 4707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08" name="Shape 4708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09" name="Shape 47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0" name="Shape 4710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11" name="Shape 4711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712" name="Shape 4712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13" name="Shape 4713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714" name="Shape 4714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15" name="Shape 4715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16" name="Shape 47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7" name="Shape 4717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18" name="Shape 4718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19" name="Shape 47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0" name="Shape 4720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21" name="Shape 4721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22" name="Shape 47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3" name="Shape 47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4" name="Shape 47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5" name="Shape 47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26" name="Shape 4726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727" name="Shape 4727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728" name="Shape 4728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9" name="Shape 4729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730" name="Shape 4730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31" name="Shape 4731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pic>
        <p:nvPicPr>
          <p:cNvPr id="4732" name="Shape 47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1760937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3" name="Shape 47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2859975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4" name="Shape 47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222" y="3923725"/>
            <a:ext cx="2978530" cy="868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5" name="Shape 4735"/>
          <p:cNvCxnSpPr/>
          <p:nvPr/>
        </p:nvCxnSpPr>
        <p:spPr>
          <a:xfrm>
            <a:off x="2302400" y="1739562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36" name="Shape 4736"/>
          <p:cNvSpPr txBox="1"/>
          <p:nvPr/>
        </p:nvSpPr>
        <p:spPr>
          <a:xfrm>
            <a:off x="2302400" y="1479762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1</a:t>
            </a:r>
          </a:p>
        </p:txBody>
      </p:sp>
      <p:cxnSp>
        <p:nvCxnSpPr>
          <p:cNvPr id="4737" name="Shape 4737"/>
          <p:cNvCxnSpPr/>
          <p:nvPr/>
        </p:nvCxnSpPr>
        <p:spPr>
          <a:xfrm>
            <a:off x="2302400" y="28602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38" name="Shape 4738"/>
          <p:cNvSpPr txBox="1"/>
          <p:nvPr/>
        </p:nvSpPr>
        <p:spPr>
          <a:xfrm>
            <a:off x="2302400" y="26004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2</a:t>
            </a:r>
          </a:p>
        </p:txBody>
      </p:sp>
      <p:cxnSp>
        <p:nvCxnSpPr>
          <p:cNvPr id="4739" name="Shape 4739"/>
          <p:cNvCxnSpPr/>
          <p:nvPr/>
        </p:nvCxnSpPr>
        <p:spPr>
          <a:xfrm>
            <a:off x="2302400" y="39118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40" name="Shape 4740"/>
          <p:cNvSpPr txBox="1"/>
          <p:nvPr/>
        </p:nvSpPr>
        <p:spPr>
          <a:xfrm>
            <a:off x="2302400" y="36520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Chương trình học KID 3</a:t>
            </a:r>
          </a:p>
        </p:txBody>
      </p:sp>
      <p:pic>
        <p:nvPicPr>
          <p:cNvPr id="4741" name="Shape 47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2119" y="2873968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2" name="Shape 47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4631" y="3911893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3" name="Shape 47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5412" y="2081312"/>
            <a:ext cx="2959124" cy="2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4" name="Shape 4744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100</a:t>
            </a:r>
          </a:p>
        </p:txBody>
      </p:sp>
      <p:cxnSp>
        <p:nvCxnSpPr>
          <p:cNvPr id="4745" name="Shape 4745"/>
          <p:cNvCxnSpPr>
            <a:endCxn id="4744" idx="1"/>
          </p:cNvCxnSpPr>
          <p:nvPr/>
        </p:nvCxnSpPr>
        <p:spPr>
          <a:xfrm flipH="1" rot="10800000">
            <a:off x="5780925" y="2189824"/>
            <a:ext cx="1994100" cy="27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6" name="Shape 4746"/>
          <p:cNvSpPr txBox="1"/>
          <p:nvPr/>
        </p:nvSpPr>
        <p:spPr>
          <a:xfrm>
            <a:off x="162875" y="2549701"/>
            <a:ext cx="1228800" cy="9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Thao tác cho tất cả các chương trình học đang sale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đỏ nếu trùng với CT mà KH quan tâm</a:t>
            </a:r>
          </a:p>
        </p:txBody>
      </p:sp>
      <p:cxnSp>
        <p:nvCxnSpPr>
          <p:cNvPr id="4747" name="Shape 4747"/>
          <p:cNvCxnSpPr>
            <a:endCxn id="4746" idx="3"/>
          </p:cNvCxnSpPr>
          <p:nvPr/>
        </p:nvCxnSpPr>
        <p:spPr>
          <a:xfrm flipH="1">
            <a:off x="1391675" y="1609801"/>
            <a:ext cx="910800" cy="1406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48" name="Shape 4748"/>
          <p:cNvCxnSpPr>
            <a:endCxn id="4746" idx="3"/>
          </p:cNvCxnSpPr>
          <p:nvPr/>
        </p:nvCxnSpPr>
        <p:spPr>
          <a:xfrm flipH="1">
            <a:off x="1391675" y="2730301"/>
            <a:ext cx="910800" cy="28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49" name="Shape 4749"/>
          <p:cNvCxnSpPr>
            <a:endCxn id="4746" idx="3"/>
          </p:cNvCxnSpPr>
          <p:nvPr/>
        </p:nvCxnSpPr>
        <p:spPr>
          <a:xfrm rot="10800000">
            <a:off x="1391675" y="3016201"/>
            <a:ext cx="910800" cy="76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3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Shape 475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(6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5" name="Shape 475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56" name="Shape 475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57" name="Shape 47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8" name="Shape 47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9" name="Shape 4759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760" name="Shape 476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1" name="Shape 4761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762" name="Shape 4762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763" name="Shape 4763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764" name="Shape 4764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765" name="Shape 4765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66" name="Shape 4766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67" name="Shape 47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8" name="Shape 4768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69" name="Shape 4769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770" name="Shape 4770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71" name="Shape 4771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772" name="Shape 4772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73" name="Shape 4773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74" name="Shape 47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5" name="Shape 4775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76" name="Shape 4776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77" name="Shape 47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8" name="Shape 4778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779" name="Shape 4779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780" name="Shape 47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1" name="Shape 47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2" name="Shape 47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3" name="Shape 47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4" name="Shape 4784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785" name="Shape 4785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786" name="Shape 4786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7" name="Shape 4787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788" name="Shape 4788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89" name="Shape 4789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cxnSp>
        <p:nvCxnSpPr>
          <p:cNvPr id="4790" name="Shape 4790"/>
          <p:cNvCxnSpPr/>
          <p:nvPr/>
        </p:nvCxnSpPr>
        <p:spPr>
          <a:xfrm>
            <a:off x="2261175" y="21461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91" name="Shape 4791"/>
          <p:cNvSpPr txBox="1"/>
          <p:nvPr/>
        </p:nvSpPr>
        <p:spPr>
          <a:xfrm>
            <a:off x="2261175" y="18863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lần gặp</a:t>
            </a:r>
          </a:p>
        </p:txBody>
      </p:sp>
      <p:sp>
        <p:nvSpPr>
          <p:cNvPr id="4792" name="Shape 4792"/>
          <p:cNvSpPr txBox="1"/>
          <p:nvPr/>
        </p:nvSpPr>
        <p:spPr>
          <a:xfrm>
            <a:off x="3246450" y="2113800"/>
            <a:ext cx="953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Ngày báo cáo: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Họ tên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Nhu cầu của KH: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93" name="Shape 4793"/>
          <p:cNvSpPr txBox="1"/>
          <p:nvPr/>
        </p:nvSpPr>
        <p:spPr>
          <a:xfrm>
            <a:off x="4283575" y="2113800"/>
            <a:ext cx="14922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22/05/2017 13:39:09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Muốn học chương trình KID 1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Sẽ đăng ký học thử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794" name="Shape 4794"/>
          <p:cNvSpPr/>
          <p:nvPr/>
        </p:nvSpPr>
        <p:spPr>
          <a:xfrm>
            <a:off x="5637087" y="1212937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Lưu</a:t>
            </a:r>
          </a:p>
        </p:txBody>
      </p:sp>
      <p:sp>
        <p:nvSpPr>
          <p:cNvPr id="4795" name="Shape 4795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101</a:t>
            </a:r>
          </a:p>
        </p:txBody>
      </p:sp>
      <p:cxnSp>
        <p:nvCxnSpPr>
          <p:cNvPr id="4796" name="Shape 4796"/>
          <p:cNvCxnSpPr>
            <a:endCxn id="4795" idx="1"/>
          </p:cNvCxnSpPr>
          <p:nvPr/>
        </p:nvCxnSpPr>
        <p:spPr>
          <a:xfrm>
            <a:off x="5879625" y="1337524"/>
            <a:ext cx="1895400" cy="8522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7" name="Shape 4797"/>
          <p:cNvCxnSpPr/>
          <p:nvPr/>
        </p:nvCxnSpPr>
        <p:spPr>
          <a:xfrm>
            <a:off x="4350325" y="2347987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798" name="Shape 4798"/>
          <p:cNvCxnSpPr/>
          <p:nvPr/>
        </p:nvCxnSpPr>
        <p:spPr>
          <a:xfrm>
            <a:off x="4350325" y="2563415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99" name="Shape 4799"/>
          <p:cNvCxnSpPr/>
          <p:nvPr/>
        </p:nvCxnSpPr>
        <p:spPr>
          <a:xfrm>
            <a:off x="4350325" y="2769868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00" name="Shape 4800"/>
          <p:cNvCxnSpPr/>
          <p:nvPr/>
        </p:nvCxnSpPr>
        <p:spPr>
          <a:xfrm>
            <a:off x="4350325" y="2985284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01" name="Shape 4801"/>
          <p:cNvCxnSpPr/>
          <p:nvPr/>
        </p:nvCxnSpPr>
        <p:spPr>
          <a:xfrm>
            <a:off x="4350325" y="3197537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02" name="Shape 4802"/>
          <p:cNvSpPr txBox="1"/>
          <p:nvPr/>
        </p:nvSpPr>
        <p:spPr>
          <a:xfrm>
            <a:off x="2261175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/ điện thoại</a:t>
            </a:r>
          </a:p>
        </p:txBody>
      </p:sp>
      <p:cxnSp>
        <p:nvCxnSpPr>
          <p:cNvPr id="4803" name="Shape 4803"/>
          <p:cNvCxnSpPr/>
          <p:nvPr/>
        </p:nvCxnSpPr>
        <p:spPr>
          <a:xfrm>
            <a:off x="2332050" y="1831650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04" name="Shape 4804"/>
          <p:cNvSpPr txBox="1"/>
          <p:nvPr/>
        </p:nvSpPr>
        <p:spPr>
          <a:xfrm>
            <a:off x="2332050" y="1674200"/>
            <a:ext cx="904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 - 09174989</a:t>
            </a:r>
          </a:p>
        </p:txBody>
      </p:sp>
      <p:sp>
        <p:nvSpPr>
          <p:cNvPr id="4805" name="Shape 4805"/>
          <p:cNvSpPr txBox="1"/>
          <p:nvPr/>
        </p:nvSpPr>
        <p:spPr>
          <a:xfrm>
            <a:off x="33075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4806" name="Shape 4806"/>
          <p:cNvCxnSpPr/>
          <p:nvPr/>
        </p:nvCxnSpPr>
        <p:spPr>
          <a:xfrm>
            <a:off x="3378476" y="1831650"/>
            <a:ext cx="1018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07" name="Shape 4807"/>
          <p:cNvSpPr txBox="1"/>
          <p:nvPr/>
        </p:nvSpPr>
        <p:spPr>
          <a:xfrm>
            <a:off x="3378481" y="1674200"/>
            <a:ext cx="82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4808" name="Shape 4808"/>
          <p:cNvSpPr txBox="1"/>
          <p:nvPr/>
        </p:nvSpPr>
        <p:spPr>
          <a:xfrm>
            <a:off x="44302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</a:t>
            </a:r>
          </a:p>
        </p:txBody>
      </p:sp>
      <p:cxnSp>
        <p:nvCxnSpPr>
          <p:cNvPr id="4809" name="Shape 4809"/>
          <p:cNvCxnSpPr/>
          <p:nvPr/>
        </p:nvCxnSpPr>
        <p:spPr>
          <a:xfrm>
            <a:off x="4501171" y="1831650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10" name="Shape 4810"/>
          <p:cNvSpPr txBox="1"/>
          <p:nvPr/>
        </p:nvSpPr>
        <p:spPr>
          <a:xfrm>
            <a:off x="4501171" y="1674200"/>
            <a:ext cx="904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01/01/2001</a:t>
            </a:r>
          </a:p>
        </p:txBody>
      </p:sp>
      <p:pic>
        <p:nvPicPr>
          <p:cNvPr id="4811" name="Shape 48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7975" y="1992012"/>
            <a:ext cx="202024" cy="2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2" name="Shape 48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7969" y="3409224"/>
            <a:ext cx="202024" cy="202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3" name="Shape 4813"/>
          <p:cNvCxnSpPr/>
          <p:nvPr/>
        </p:nvCxnSpPr>
        <p:spPr>
          <a:xfrm>
            <a:off x="2269050" y="36619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14" name="Shape 4814"/>
          <p:cNvSpPr txBox="1"/>
          <p:nvPr/>
        </p:nvSpPr>
        <p:spPr>
          <a:xfrm>
            <a:off x="5679612" y="1512312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Tiềm năng</a:t>
            </a:r>
          </a:p>
        </p:txBody>
      </p:sp>
      <p:cxnSp>
        <p:nvCxnSpPr>
          <p:cNvPr id="4815" name="Shape 4815"/>
          <p:cNvCxnSpPr/>
          <p:nvPr/>
        </p:nvCxnSpPr>
        <p:spPr>
          <a:xfrm>
            <a:off x="5750496" y="1835062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16" name="Shape 4816"/>
          <p:cNvSpPr txBox="1"/>
          <p:nvPr/>
        </p:nvSpPr>
        <p:spPr>
          <a:xfrm>
            <a:off x="5750498" y="1677625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</a:t>
            </a:r>
          </a:p>
        </p:txBody>
      </p:sp>
      <p:pic>
        <p:nvPicPr>
          <p:cNvPr id="4817" name="Shape 48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51812" y="16684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8" name="Shape 4818"/>
          <p:cNvSpPr txBox="1"/>
          <p:nvPr/>
        </p:nvSpPr>
        <p:spPr>
          <a:xfrm>
            <a:off x="4507649" y="1990150"/>
            <a:ext cx="1181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hẹn thao tác tiếp:</a:t>
            </a:r>
          </a:p>
        </p:txBody>
      </p:sp>
      <p:cxnSp>
        <p:nvCxnSpPr>
          <p:cNvPr id="4819" name="Shape 4819"/>
          <p:cNvCxnSpPr/>
          <p:nvPr/>
        </p:nvCxnSpPr>
        <p:spPr>
          <a:xfrm>
            <a:off x="5551471" y="2125762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20" name="Shape 4820"/>
          <p:cNvSpPr txBox="1"/>
          <p:nvPr/>
        </p:nvSpPr>
        <p:spPr>
          <a:xfrm>
            <a:off x="5551473" y="1968325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23/05/2017</a:t>
            </a:r>
          </a:p>
        </p:txBody>
      </p:sp>
      <p:sp>
        <p:nvSpPr>
          <p:cNvPr id="4821" name="Shape 4821"/>
          <p:cNvSpPr txBox="1"/>
          <p:nvPr/>
        </p:nvSpPr>
        <p:spPr>
          <a:xfrm>
            <a:off x="4640724" y="3460675"/>
            <a:ext cx="1181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hẹn thao tác tiếp:</a:t>
            </a:r>
          </a:p>
        </p:txBody>
      </p:sp>
      <p:cxnSp>
        <p:nvCxnSpPr>
          <p:cNvPr id="4822" name="Shape 4822"/>
          <p:cNvCxnSpPr/>
          <p:nvPr/>
        </p:nvCxnSpPr>
        <p:spPr>
          <a:xfrm>
            <a:off x="5684546" y="3596287"/>
            <a:ext cx="953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23" name="Shape 4823"/>
          <p:cNvSpPr txBox="1"/>
          <p:nvPr/>
        </p:nvSpPr>
        <p:spPr>
          <a:xfrm>
            <a:off x="5684548" y="3438850"/>
            <a:ext cx="64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25/05/2017</a:t>
            </a:r>
          </a:p>
        </p:txBody>
      </p:sp>
      <p:sp>
        <p:nvSpPr>
          <p:cNvPr id="4824" name="Shape 4824"/>
          <p:cNvSpPr txBox="1"/>
          <p:nvPr/>
        </p:nvSpPr>
        <p:spPr>
          <a:xfrm>
            <a:off x="3246450" y="3667200"/>
            <a:ext cx="953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Ngày báo cáo: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Họ tên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SĐT người gặp: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Nhu cầu của KH: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Nội dung trao đổi: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4825" name="Shape 4825"/>
          <p:cNvSpPr txBox="1"/>
          <p:nvPr/>
        </p:nvSpPr>
        <p:spPr>
          <a:xfrm>
            <a:off x="4283575" y="3667200"/>
            <a:ext cx="14922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23/05/2017 13:39:09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Nguyễn Văn 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018392134124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Muốn học chương trình KID 1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Sẽ đăng ký học thử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4826" name="Shape 4826"/>
          <p:cNvCxnSpPr/>
          <p:nvPr/>
        </p:nvCxnSpPr>
        <p:spPr>
          <a:xfrm>
            <a:off x="4350325" y="3901387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827" name="Shape 4827"/>
          <p:cNvCxnSpPr/>
          <p:nvPr/>
        </p:nvCxnSpPr>
        <p:spPr>
          <a:xfrm>
            <a:off x="4350325" y="4116815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8" name="Shape 4828"/>
          <p:cNvCxnSpPr/>
          <p:nvPr/>
        </p:nvCxnSpPr>
        <p:spPr>
          <a:xfrm>
            <a:off x="4350325" y="4323268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9" name="Shape 4829"/>
          <p:cNvCxnSpPr/>
          <p:nvPr/>
        </p:nvCxnSpPr>
        <p:spPr>
          <a:xfrm>
            <a:off x="4350325" y="4538684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0" name="Shape 4830"/>
          <p:cNvCxnSpPr/>
          <p:nvPr/>
        </p:nvCxnSpPr>
        <p:spPr>
          <a:xfrm>
            <a:off x="4350325" y="4750937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31" name="Shape 4831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pic>
        <p:nvPicPr>
          <p:cNvPr id="4832" name="Shape 48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37087" y="3033725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3" name="Shape 48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37087" y="4602925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4" name="Shape 4834"/>
          <p:cNvCxnSpPr>
            <a:endCxn id="4835" idx="1"/>
          </p:cNvCxnSpPr>
          <p:nvPr/>
        </p:nvCxnSpPr>
        <p:spPr>
          <a:xfrm flipH="1" rot="10800000">
            <a:off x="5332125" y="4244775"/>
            <a:ext cx="2442900" cy="45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35" name="Shape 4835"/>
          <p:cNvSpPr txBox="1"/>
          <p:nvPr/>
        </p:nvSpPr>
        <p:spPr>
          <a:xfrm>
            <a:off x="7775025" y="3950925"/>
            <a:ext cx="12288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Load từ grid matrix excel, chọn sẽ tự động xổ xuống mới</a:t>
            </a:r>
          </a:p>
        </p:txBody>
      </p:sp>
      <p:cxnSp>
        <p:nvCxnSpPr>
          <p:cNvPr id="4836" name="Shape 4836"/>
          <p:cNvCxnSpPr>
            <a:endCxn id="4835" idx="1"/>
          </p:cNvCxnSpPr>
          <p:nvPr/>
        </p:nvCxnSpPr>
        <p:spPr>
          <a:xfrm>
            <a:off x="5233125" y="3141675"/>
            <a:ext cx="2541900" cy="1103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0" name="Shape 4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1" name="Shape 484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(7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2" name="Shape 484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43" name="Shape 484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44" name="Shape 48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5" name="Shape 48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6" name="Shape 4846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847" name="Shape 484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8" name="Shape 4848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849" name="Shape 4849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850" name="Shape 4850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851" name="Shape 4851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852" name="Shape 4852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53" name="Shape 4853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854" name="Shape 48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5" name="Shape 4855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56" name="Shape 4856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857" name="Shape 4857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58" name="Shape 4858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859" name="Shape 4859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60" name="Shape 4860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861" name="Shape 48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2" name="Shape 4862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63" name="Shape 4863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864" name="Shape 48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5" name="Shape 4865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866" name="Shape 4866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867" name="Shape 48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8" name="Shape 48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9" name="Shape 48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0" name="Shape 48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1" name="Shape 4871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872" name="Shape 4872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873" name="Shape 4873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4" name="Shape 4874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875" name="Shape 4875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76" name="Shape 4876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pic>
        <p:nvPicPr>
          <p:cNvPr id="4877" name="Shape 48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1760937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8" name="Shape 48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2859975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9" name="Shape 48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222" y="3923725"/>
            <a:ext cx="2978530" cy="868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0" name="Shape 4880"/>
          <p:cNvCxnSpPr/>
          <p:nvPr/>
        </p:nvCxnSpPr>
        <p:spPr>
          <a:xfrm>
            <a:off x="2302400" y="1739562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81" name="Shape 4881"/>
          <p:cNvSpPr txBox="1"/>
          <p:nvPr/>
        </p:nvSpPr>
        <p:spPr>
          <a:xfrm>
            <a:off x="2302400" y="1479762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1</a:t>
            </a:r>
          </a:p>
        </p:txBody>
      </p:sp>
      <p:cxnSp>
        <p:nvCxnSpPr>
          <p:cNvPr id="4882" name="Shape 4882"/>
          <p:cNvCxnSpPr/>
          <p:nvPr/>
        </p:nvCxnSpPr>
        <p:spPr>
          <a:xfrm>
            <a:off x="2302400" y="28602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83" name="Shape 4883"/>
          <p:cNvSpPr txBox="1"/>
          <p:nvPr/>
        </p:nvSpPr>
        <p:spPr>
          <a:xfrm>
            <a:off x="2302400" y="26004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2</a:t>
            </a:r>
          </a:p>
        </p:txBody>
      </p:sp>
      <p:cxnSp>
        <p:nvCxnSpPr>
          <p:cNvPr id="4884" name="Shape 4884"/>
          <p:cNvCxnSpPr/>
          <p:nvPr/>
        </p:nvCxnSpPr>
        <p:spPr>
          <a:xfrm>
            <a:off x="2302400" y="39118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85" name="Shape 4885"/>
          <p:cNvSpPr txBox="1"/>
          <p:nvPr/>
        </p:nvSpPr>
        <p:spPr>
          <a:xfrm>
            <a:off x="2302400" y="36520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Chương trình học KID 3</a:t>
            </a:r>
          </a:p>
        </p:txBody>
      </p:sp>
      <p:pic>
        <p:nvPicPr>
          <p:cNvPr id="4886" name="Shape 48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2119" y="2873968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7" name="Shape 48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4631" y="3911893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8" name="Shape 48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0912" y="2392075"/>
            <a:ext cx="2973125" cy="197174"/>
          </a:xfrm>
          <a:prstGeom prst="rect">
            <a:avLst/>
          </a:prstGeom>
          <a:noFill/>
          <a:ln>
            <a:noFill/>
          </a:ln>
        </p:spPr>
      </p:pic>
      <p:sp>
        <p:nvSpPr>
          <p:cNvPr id="4889" name="Shape 4889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102</a:t>
            </a:r>
          </a:p>
        </p:txBody>
      </p:sp>
      <p:cxnSp>
        <p:nvCxnSpPr>
          <p:cNvPr id="4890" name="Shape 4890"/>
          <p:cNvCxnSpPr>
            <a:endCxn id="4889" idx="1"/>
          </p:cNvCxnSpPr>
          <p:nvPr/>
        </p:nvCxnSpPr>
        <p:spPr>
          <a:xfrm flipH="1" rot="10800000">
            <a:off x="5807625" y="2189824"/>
            <a:ext cx="1967400" cy="305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91" name="Shape 4891"/>
          <p:cNvSpPr txBox="1"/>
          <p:nvPr/>
        </p:nvSpPr>
        <p:spPr>
          <a:xfrm>
            <a:off x="162875" y="2549701"/>
            <a:ext cx="1228800" cy="9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Thao tác cho tất cả các chương trình học đang sale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đỏ nếu trùng với CT mà KH quan tâm</a:t>
            </a:r>
          </a:p>
        </p:txBody>
      </p:sp>
      <p:cxnSp>
        <p:nvCxnSpPr>
          <p:cNvPr id="4892" name="Shape 4892"/>
          <p:cNvCxnSpPr>
            <a:endCxn id="4891" idx="3"/>
          </p:cNvCxnSpPr>
          <p:nvPr/>
        </p:nvCxnSpPr>
        <p:spPr>
          <a:xfrm flipH="1">
            <a:off x="1391675" y="1609801"/>
            <a:ext cx="910800" cy="1406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93" name="Shape 4893"/>
          <p:cNvCxnSpPr>
            <a:endCxn id="4891" idx="3"/>
          </p:cNvCxnSpPr>
          <p:nvPr/>
        </p:nvCxnSpPr>
        <p:spPr>
          <a:xfrm flipH="1">
            <a:off x="1391675" y="2730301"/>
            <a:ext cx="910800" cy="28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94" name="Shape 4894"/>
          <p:cNvCxnSpPr>
            <a:endCxn id="4891" idx="3"/>
          </p:cNvCxnSpPr>
          <p:nvPr/>
        </p:nvCxnSpPr>
        <p:spPr>
          <a:xfrm rot="10800000">
            <a:off x="1391675" y="3016201"/>
            <a:ext cx="910800" cy="76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8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Shape 489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(8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0" name="Shape 490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1" name="Shape 490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02" name="Shape 49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3" name="Shape 49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4" name="Shape 4904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905" name="Shape 490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6" name="Shape 4906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907" name="Shape 4907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908" name="Shape 4908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909" name="Shape 4909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910" name="Shape 4910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11" name="Shape 4911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12" name="Shape 49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3" name="Shape 4913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14" name="Shape 4914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915" name="Shape 4915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16" name="Shape 4916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917" name="Shape 4917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18" name="Shape 4918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19" name="Shape 49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0" name="Shape 4920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21" name="Shape 4921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22" name="Shape 49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3" name="Shape 4923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24" name="Shape 4924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25" name="Shape 49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6" name="Shape 49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7" name="Shape 49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8" name="Shape 49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29" name="Shape 4929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930" name="Shape 4930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931" name="Shape 4931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2" name="Shape 4932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4933" name="Shape 4933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34" name="Shape 4934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4935" name="Shape 4935"/>
          <p:cNvSpPr txBox="1"/>
          <p:nvPr/>
        </p:nvSpPr>
        <p:spPr>
          <a:xfrm>
            <a:off x="2261175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/ điện thoại</a:t>
            </a:r>
          </a:p>
        </p:txBody>
      </p:sp>
      <p:cxnSp>
        <p:nvCxnSpPr>
          <p:cNvPr id="4936" name="Shape 4936"/>
          <p:cNvCxnSpPr/>
          <p:nvPr/>
        </p:nvCxnSpPr>
        <p:spPr>
          <a:xfrm>
            <a:off x="2332050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37" name="Shape 4937"/>
          <p:cNvSpPr txBox="1"/>
          <p:nvPr/>
        </p:nvSpPr>
        <p:spPr>
          <a:xfrm>
            <a:off x="2332050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 - 09174989</a:t>
            </a:r>
          </a:p>
        </p:txBody>
      </p:sp>
      <p:sp>
        <p:nvSpPr>
          <p:cNvPr id="4938" name="Shape 4938"/>
          <p:cNvSpPr txBox="1"/>
          <p:nvPr/>
        </p:nvSpPr>
        <p:spPr>
          <a:xfrm>
            <a:off x="37647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4939" name="Shape 4939"/>
          <p:cNvCxnSpPr/>
          <p:nvPr/>
        </p:nvCxnSpPr>
        <p:spPr>
          <a:xfrm>
            <a:off x="3835662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40" name="Shape 4940"/>
          <p:cNvSpPr txBox="1"/>
          <p:nvPr/>
        </p:nvSpPr>
        <p:spPr>
          <a:xfrm>
            <a:off x="3835662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4941" name="Shape 4941"/>
          <p:cNvSpPr txBox="1"/>
          <p:nvPr/>
        </p:nvSpPr>
        <p:spPr>
          <a:xfrm>
            <a:off x="5268487" y="1508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</a:t>
            </a:r>
          </a:p>
        </p:txBody>
      </p:sp>
      <p:cxnSp>
        <p:nvCxnSpPr>
          <p:cNvPr id="4942" name="Shape 4942"/>
          <p:cNvCxnSpPr/>
          <p:nvPr/>
        </p:nvCxnSpPr>
        <p:spPr>
          <a:xfrm>
            <a:off x="5339362" y="1831650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43" name="Shape 4943"/>
          <p:cNvSpPr txBox="1"/>
          <p:nvPr/>
        </p:nvSpPr>
        <p:spPr>
          <a:xfrm>
            <a:off x="5339362" y="1674200"/>
            <a:ext cx="1308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01/01/2001</a:t>
            </a:r>
          </a:p>
        </p:txBody>
      </p:sp>
      <p:cxnSp>
        <p:nvCxnSpPr>
          <p:cNvPr id="4944" name="Shape 4944"/>
          <p:cNvCxnSpPr/>
          <p:nvPr/>
        </p:nvCxnSpPr>
        <p:spPr>
          <a:xfrm>
            <a:off x="2269050" y="2125725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45" name="Shape 4945"/>
          <p:cNvSpPr txBox="1"/>
          <p:nvPr/>
        </p:nvSpPr>
        <p:spPr>
          <a:xfrm>
            <a:off x="2269050" y="18659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Khách hàng trả lời</a:t>
            </a:r>
          </a:p>
        </p:txBody>
      </p:sp>
      <p:sp>
        <p:nvSpPr>
          <p:cNvPr id="4946" name="Shape 4946"/>
          <p:cNvSpPr txBox="1"/>
          <p:nvPr/>
        </p:nvSpPr>
        <p:spPr>
          <a:xfrm>
            <a:off x="3254325" y="2169600"/>
            <a:ext cx="9534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Ngày báo cáo: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Kết quả: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Lý do: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Tiềm năng:</a:t>
            </a:r>
          </a:p>
        </p:txBody>
      </p:sp>
      <p:sp>
        <p:nvSpPr>
          <p:cNvPr id="4947" name="Shape 4947"/>
          <p:cNvSpPr txBox="1"/>
          <p:nvPr/>
        </p:nvSpPr>
        <p:spPr>
          <a:xfrm>
            <a:off x="4283575" y="2179208"/>
            <a:ext cx="1492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04/06/2017 11:43:12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Khách hàng gặp khó khăn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Học phí cao quá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700"/>
              <a:t>3</a:t>
            </a:r>
          </a:p>
        </p:txBody>
      </p:sp>
      <p:sp>
        <p:nvSpPr>
          <p:cNvPr id="4948" name="Shape 4948"/>
          <p:cNvSpPr/>
          <p:nvPr/>
        </p:nvSpPr>
        <p:spPr>
          <a:xfrm>
            <a:off x="5637087" y="1212937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Lưu</a:t>
            </a:r>
          </a:p>
        </p:txBody>
      </p:sp>
      <p:sp>
        <p:nvSpPr>
          <p:cNvPr id="4949" name="Shape 4949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103</a:t>
            </a:r>
          </a:p>
        </p:txBody>
      </p:sp>
      <p:cxnSp>
        <p:nvCxnSpPr>
          <p:cNvPr id="4950" name="Shape 4950"/>
          <p:cNvCxnSpPr>
            <a:endCxn id="4949" idx="1"/>
          </p:cNvCxnSpPr>
          <p:nvPr/>
        </p:nvCxnSpPr>
        <p:spPr>
          <a:xfrm>
            <a:off x="5879625" y="1337524"/>
            <a:ext cx="1895400" cy="8522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51" name="Shape 4951"/>
          <p:cNvCxnSpPr/>
          <p:nvPr/>
        </p:nvCxnSpPr>
        <p:spPr>
          <a:xfrm>
            <a:off x="4357050" y="2360506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2" name="Shape 4952"/>
          <p:cNvCxnSpPr/>
          <p:nvPr/>
        </p:nvCxnSpPr>
        <p:spPr>
          <a:xfrm>
            <a:off x="4357050" y="2575921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3" name="Shape 4953"/>
          <p:cNvCxnSpPr/>
          <p:nvPr/>
        </p:nvCxnSpPr>
        <p:spPr>
          <a:xfrm>
            <a:off x="4357050" y="2788175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954" name="Shape 49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7087" y="2430125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5" name="Shape 4955"/>
          <p:cNvSpPr txBox="1"/>
          <p:nvPr/>
        </p:nvSpPr>
        <p:spPr>
          <a:xfrm>
            <a:off x="7775025" y="2822226"/>
            <a:ext cx="1228800" cy="6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Khách hàng gặp khó khăn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Khách hàng phản đối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Khách hàng xác nhận</a:t>
            </a:r>
          </a:p>
        </p:txBody>
      </p:sp>
      <p:cxnSp>
        <p:nvCxnSpPr>
          <p:cNvPr id="4956" name="Shape 4956"/>
          <p:cNvCxnSpPr>
            <a:endCxn id="4955" idx="1"/>
          </p:cNvCxnSpPr>
          <p:nvPr/>
        </p:nvCxnSpPr>
        <p:spPr>
          <a:xfrm>
            <a:off x="5367825" y="2504526"/>
            <a:ext cx="2407200" cy="6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57" name="Shape 4957"/>
          <p:cNvCxnSpPr/>
          <p:nvPr/>
        </p:nvCxnSpPr>
        <p:spPr>
          <a:xfrm>
            <a:off x="4343775" y="3009725"/>
            <a:ext cx="137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958" name="Shape 49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5362" y="28587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9" name="Shape 4959"/>
          <p:cNvSpPr txBox="1"/>
          <p:nvPr/>
        </p:nvSpPr>
        <p:spPr>
          <a:xfrm>
            <a:off x="7775025" y="3950925"/>
            <a:ext cx="12288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Load từ grid matrix excel, chọn sẽ tự động xổ xuống mới</a:t>
            </a:r>
          </a:p>
        </p:txBody>
      </p:sp>
      <p:cxnSp>
        <p:nvCxnSpPr>
          <p:cNvPr id="4960" name="Shape 4960"/>
          <p:cNvCxnSpPr>
            <a:endCxn id="4959" idx="1"/>
          </p:cNvCxnSpPr>
          <p:nvPr/>
        </p:nvCxnSpPr>
        <p:spPr>
          <a:xfrm>
            <a:off x="5188425" y="2746875"/>
            <a:ext cx="2586600" cy="1497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961" name="Shape 49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5362" y="2635812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5" name="Shape 4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" name="Shape 496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Nhóm chức năng phân quyền cho nhân viên “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” (9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7" name="Shape 496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68" name="Shape 496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69" name="Shape 49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0" name="Shape 49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1" name="Shape 4971"/>
          <p:cNvSpPr/>
          <p:nvPr/>
        </p:nvSpPr>
        <p:spPr>
          <a:xfrm>
            <a:off x="16845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972" name="Shape 497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3" name="Shape 4973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4974" name="Shape 4974"/>
          <p:cNvSpPr txBox="1"/>
          <p:nvPr/>
        </p:nvSpPr>
        <p:spPr>
          <a:xfrm>
            <a:off x="23260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Tác vụ nhân viên sale</a:t>
            </a:r>
          </a:p>
        </p:txBody>
      </p:sp>
      <p:sp>
        <p:nvSpPr>
          <p:cNvPr id="4975" name="Shape 4975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Tác vụ nhân viên sale</a:t>
            </a:r>
          </a:p>
        </p:txBody>
      </p:sp>
      <p:graphicFrame>
        <p:nvGraphicFramePr>
          <p:cNvPr id="4976" name="Shape 4976"/>
          <p:cNvGraphicFramePr/>
          <p:nvPr/>
        </p:nvGraphicFramePr>
        <p:xfrm>
          <a:off x="1881037" y="1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500"/>
                <a:gridCol w="782450"/>
                <a:gridCol w="656775"/>
                <a:gridCol w="656775"/>
                <a:gridCol w="656775"/>
                <a:gridCol w="656775"/>
                <a:gridCol w="656775"/>
                <a:gridCol w="656775"/>
              </a:tblGrid>
              <a:tr h="51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Activity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Cuộc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Gọi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Tư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Vấn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Xác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Nhận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Gặp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Khó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Từ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Chối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981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KPIs</a:t>
                      </a:r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Mục tiêu: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đạt: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Tối đa: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gặp:</a:t>
                      </a:r>
                    </a:p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977" name="Shape 4977"/>
          <p:cNvCxnSpPr/>
          <p:nvPr/>
        </p:nvCxnSpPr>
        <p:spPr>
          <a:xfrm>
            <a:off x="538899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78" name="Shape 4978"/>
          <p:cNvSpPr txBox="1"/>
          <p:nvPr/>
        </p:nvSpPr>
        <p:spPr>
          <a:xfrm>
            <a:off x="546519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79" name="Shape 49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4490525"/>
            <a:ext cx="6002049" cy="205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0" name="Shape 4980"/>
          <p:cNvCxnSpPr/>
          <p:nvPr/>
        </p:nvCxnSpPr>
        <p:spPr>
          <a:xfrm>
            <a:off x="4126649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81" name="Shape 4981"/>
          <p:cNvSpPr txBox="1"/>
          <p:nvPr/>
        </p:nvSpPr>
        <p:spPr>
          <a:xfrm>
            <a:off x="4202849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982" name="Shape 4982"/>
          <p:cNvCxnSpPr/>
          <p:nvPr/>
        </p:nvCxnSpPr>
        <p:spPr>
          <a:xfrm>
            <a:off x="475782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83" name="Shape 4983"/>
          <p:cNvSpPr txBox="1"/>
          <p:nvPr/>
        </p:nvSpPr>
        <p:spPr>
          <a:xfrm>
            <a:off x="483402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cxnSp>
        <p:nvCxnSpPr>
          <p:cNvPr id="4984" name="Shape 4984"/>
          <p:cNvCxnSpPr/>
          <p:nvPr/>
        </p:nvCxnSpPr>
        <p:spPr>
          <a:xfrm>
            <a:off x="3425574" y="28827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85" name="Shape 4985"/>
          <p:cNvSpPr txBox="1"/>
          <p:nvPr/>
        </p:nvSpPr>
        <p:spPr>
          <a:xfrm>
            <a:off x="3501774" y="27252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86" name="Shape 49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412" y="3109237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7" name="Shape 4987"/>
          <p:cNvCxnSpPr/>
          <p:nvPr/>
        </p:nvCxnSpPr>
        <p:spPr>
          <a:xfrm>
            <a:off x="6049774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88" name="Shape 4988"/>
          <p:cNvSpPr txBox="1"/>
          <p:nvPr/>
        </p:nvSpPr>
        <p:spPr>
          <a:xfrm>
            <a:off x="6125974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89" name="Shape 49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150" y="3109250"/>
            <a:ext cx="421987" cy="2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0" name="Shape 4990"/>
          <p:cNvCxnSpPr/>
          <p:nvPr/>
        </p:nvCxnSpPr>
        <p:spPr>
          <a:xfrm>
            <a:off x="6710549" y="2897625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991" name="Shape 4991"/>
          <p:cNvSpPr txBox="1"/>
          <p:nvPr/>
        </p:nvSpPr>
        <p:spPr>
          <a:xfrm>
            <a:off x="6786749" y="2740175"/>
            <a:ext cx="33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50</a:t>
            </a:r>
          </a:p>
        </p:txBody>
      </p:sp>
      <p:pic>
        <p:nvPicPr>
          <p:cNvPr id="4992" name="Shape 49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5024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3" name="Shape 49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449" y="3121272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4" name="Shape 49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737" y="3121297"/>
            <a:ext cx="421999" cy="1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5" name="Shape 49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187" y="3121285"/>
            <a:ext cx="421999" cy="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96" name="Shape 4996"/>
          <p:cNvSpPr/>
          <p:nvPr/>
        </p:nvSpPr>
        <p:spPr>
          <a:xfrm>
            <a:off x="1925550" y="37212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997" name="Shape 4997"/>
          <p:cNvSpPr/>
          <p:nvPr/>
        </p:nvSpPr>
        <p:spPr>
          <a:xfrm>
            <a:off x="1925550" y="4249025"/>
            <a:ext cx="565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Thao tác</a:t>
            </a:r>
          </a:p>
        </p:txBody>
      </p:sp>
      <p:sp>
        <p:nvSpPr>
          <p:cNvPr id="4998" name="Shape 4998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9" name="Shape 4999"/>
          <p:cNvSpPr txBox="1"/>
          <p:nvPr/>
        </p:nvSpPr>
        <p:spPr>
          <a:xfrm>
            <a:off x="2184950" y="1147025"/>
            <a:ext cx="4840800" cy="3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Thao tác</a:t>
            </a:r>
          </a:p>
        </p:txBody>
      </p:sp>
      <p:cxnSp>
        <p:nvCxnSpPr>
          <p:cNvPr id="5000" name="Shape 5000"/>
          <p:cNvCxnSpPr/>
          <p:nvPr/>
        </p:nvCxnSpPr>
        <p:spPr>
          <a:xfrm>
            <a:off x="2253537" y="1445862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1" name="Shape 5001"/>
          <p:cNvSpPr/>
          <p:nvPr/>
        </p:nvSpPr>
        <p:spPr>
          <a:xfrm>
            <a:off x="6283387" y="1214350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pic>
        <p:nvPicPr>
          <p:cNvPr id="5002" name="Shape 50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1760937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3" name="Shape 50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2560" y="2859975"/>
            <a:ext cx="2978530" cy="86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4" name="Shape 50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222" y="3923725"/>
            <a:ext cx="2978530" cy="868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5" name="Shape 5005"/>
          <p:cNvCxnSpPr/>
          <p:nvPr/>
        </p:nvCxnSpPr>
        <p:spPr>
          <a:xfrm>
            <a:off x="2302400" y="1739562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6" name="Shape 5006"/>
          <p:cNvSpPr txBox="1"/>
          <p:nvPr/>
        </p:nvSpPr>
        <p:spPr>
          <a:xfrm>
            <a:off x="2302400" y="1479762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1 (tất cả cấp độ)</a:t>
            </a:r>
          </a:p>
        </p:txBody>
      </p:sp>
      <p:cxnSp>
        <p:nvCxnSpPr>
          <p:cNvPr id="5007" name="Shape 5007"/>
          <p:cNvCxnSpPr/>
          <p:nvPr/>
        </p:nvCxnSpPr>
        <p:spPr>
          <a:xfrm>
            <a:off x="2302400" y="28602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8" name="Shape 5008"/>
          <p:cNvSpPr txBox="1"/>
          <p:nvPr/>
        </p:nvSpPr>
        <p:spPr>
          <a:xfrm>
            <a:off x="2302400" y="26004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0000"/>
                </a:solidFill>
              </a:rPr>
              <a:t>Chương trình học KID 2 </a:t>
            </a:r>
            <a:r>
              <a:rPr b="1" lang="en" sz="1000">
                <a:solidFill>
                  <a:srgbClr val="FF0000"/>
                </a:solidFill>
              </a:rPr>
              <a:t>(tất cả cấp độ)</a:t>
            </a:r>
          </a:p>
        </p:txBody>
      </p:sp>
      <p:cxnSp>
        <p:nvCxnSpPr>
          <p:cNvPr id="5009" name="Shape 5009"/>
          <p:cNvCxnSpPr/>
          <p:nvPr/>
        </p:nvCxnSpPr>
        <p:spPr>
          <a:xfrm>
            <a:off x="2302400" y="3911887"/>
            <a:ext cx="460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10" name="Shape 5010"/>
          <p:cNvSpPr txBox="1"/>
          <p:nvPr/>
        </p:nvSpPr>
        <p:spPr>
          <a:xfrm>
            <a:off x="2302400" y="365208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Chương trình học KID 3 </a:t>
            </a:r>
            <a:r>
              <a:rPr b="1" lang="en" sz="1000"/>
              <a:t>(tất cả cấp độ)</a:t>
            </a:r>
          </a:p>
        </p:txBody>
      </p:sp>
      <p:pic>
        <p:nvPicPr>
          <p:cNvPr id="5011" name="Shape 50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2119" y="2873968"/>
            <a:ext cx="2985705" cy="25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2" name="Shape 50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4631" y="3911893"/>
            <a:ext cx="2985705" cy="253558"/>
          </a:xfrm>
          <a:prstGeom prst="rect">
            <a:avLst/>
          </a:prstGeom>
          <a:noFill/>
          <a:ln>
            <a:noFill/>
          </a:ln>
        </p:spPr>
      </p:pic>
      <p:sp>
        <p:nvSpPr>
          <p:cNvPr id="5013" name="Shape 5013"/>
          <p:cNvSpPr txBox="1"/>
          <p:nvPr/>
        </p:nvSpPr>
        <p:spPr>
          <a:xfrm>
            <a:off x="7775025" y="202392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98</a:t>
            </a:r>
          </a:p>
        </p:txBody>
      </p:sp>
      <p:cxnSp>
        <p:nvCxnSpPr>
          <p:cNvPr id="5014" name="Shape 5014"/>
          <p:cNvCxnSpPr>
            <a:endCxn id="5013" idx="1"/>
          </p:cNvCxnSpPr>
          <p:nvPr/>
        </p:nvCxnSpPr>
        <p:spPr>
          <a:xfrm flipH="1" rot="10800000">
            <a:off x="5655225" y="2189824"/>
            <a:ext cx="2119800" cy="862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15" name="Shape 5015"/>
          <p:cNvSpPr txBox="1"/>
          <p:nvPr/>
        </p:nvSpPr>
        <p:spPr>
          <a:xfrm>
            <a:off x="162875" y="2549701"/>
            <a:ext cx="1228800" cy="9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Thao tác cho tất cả các chương trình học đang sale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đỏ nếu trùng với CT mà KH quan tâm</a:t>
            </a:r>
          </a:p>
        </p:txBody>
      </p:sp>
      <p:cxnSp>
        <p:nvCxnSpPr>
          <p:cNvPr id="5016" name="Shape 5016"/>
          <p:cNvCxnSpPr>
            <a:endCxn id="5015" idx="3"/>
          </p:cNvCxnSpPr>
          <p:nvPr/>
        </p:nvCxnSpPr>
        <p:spPr>
          <a:xfrm flipH="1">
            <a:off x="1391675" y="1609801"/>
            <a:ext cx="910800" cy="1406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17" name="Shape 5017"/>
          <p:cNvCxnSpPr>
            <a:endCxn id="5015" idx="3"/>
          </p:cNvCxnSpPr>
          <p:nvPr/>
        </p:nvCxnSpPr>
        <p:spPr>
          <a:xfrm flipH="1">
            <a:off x="1391675" y="2730301"/>
            <a:ext cx="910800" cy="28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18" name="Shape 5018"/>
          <p:cNvCxnSpPr>
            <a:endCxn id="5015" idx="3"/>
          </p:cNvCxnSpPr>
          <p:nvPr/>
        </p:nvCxnSpPr>
        <p:spPr>
          <a:xfrm rot="10800000">
            <a:off x="1391675" y="3016201"/>
            <a:ext cx="910800" cy="76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19" name="Shape 5019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3" name="Shape 5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4" name="Shape 50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Các chức năng còn lại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8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Các chức năng còn lại (1/3)</a:t>
            </a:r>
          </a:p>
        </p:txBody>
      </p:sp>
      <p:pic>
        <p:nvPicPr>
          <p:cNvPr id="5030" name="Shape 503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1" name="Shape 503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32" name="Shape 50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3" name="Shape 50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4" name="Shape 503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5" name="Shape 5035"/>
          <p:cNvSpPr/>
          <p:nvPr/>
        </p:nvSpPr>
        <p:spPr>
          <a:xfrm>
            <a:off x="7656900" y="1220875"/>
            <a:ext cx="1450200" cy="142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6" name="Shape 5036"/>
          <p:cNvSpPr txBox="1"/>
          <p:nvPr/>
        </p:nvSpPr>
        <p:spPr>
          <a:xfrm>
            <a:off x="7656875" y="212377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Thông tin cá nhân</a:t>
            </a:r>
          </a:p>
        </p:txBody>
      </p:sp>
      <p:sp>
        <p:nvSpPr>
          <p:cNvPr id="5037" name="Shape 5037"/>
          <p:cNvSpPr txBox="1"/>
          <p:nvPr/>
        </p:nvSpPr>
        <p:spPr>
          <a:xfrm>
            <a:off x="7656875" y="2324702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Đăng xuất</a:t>
            </a:r>
          </a:p>
        </p:txBody>
      </p:sp>
      <p:sp>
        <p:nvSpPr>
          <p:cNvPr id="5038" name="Shape 5038"/>
          <p:cNvSpPr txBox="1"/>
          <p:nvPr/>
        </p:nvSpPr>
        <p:spPr>
          <a:xfrm>
            <a:off x="7656921" y="122132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Chuyển tư cách “Sale”</a:t>
            </a:r>
          </a:p>
        </p:txBody>
      </p:sp>
      <p:sp>
        <p:nvSpPr>
          <p:cNvPr id="5039" name="Shape 5039"/>
          <p:cNvSpPr txBox="1"/>
          <p:nvPr/>
        </p:nvSpPr>
        <p:spPr>
          <a:xfrm>
            <a:off x="7656894" y="139199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“Operation”</a:t>
            </a:r>
          </a:p>
        </p:txBody>
      </p:sp>
      <p:sp>
        <p:nvSpPr>
          <p:cNvPr id="5040" name="Shape 5040"/>
          <p:cNvSpPr txBox="1"/>
          <p:nvPr/>
        </p:nvSpPr>
        <p:spPr>
          <a:xfrm>
            <a:off x="7656889" y="1567412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“Central”</a:t>
            </a:r>
          </a:p>
        </p:txBody>
      </p:sp>
      <p:cxnSp>
        <p:nvCxnSpPr>
          <p:cNvPr id="5041" name="Shape 5041"/>
          <p:cNvCxnSpPr/>
          <p:nvPr/>
        </p:nvCxnSpPr>
        <p:spPr>
          <a:xfrm>
            <a:off x="7879212" y="1841625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42" name="Shape 5042"/>
          <p:cNvSpPr txBox="1"/>
          <p:nvPr/>
        </p:nvSpPr>
        <p:spPr>
          <a:xfrm>
            <a:off x="7656875" y="185035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Thông báo từ hệ thống    .</a:t>
            </a:r>
          </a:p>
        </p:txBody>
      </p:sp>
      <p:cxnSp>
        <p:nvCxnSpPr>
          <p:cNvPr id="5043" name="Shape 5043"/>
          <p:cNvCxnSpPr/>
          <p:nvPr/>
        </p:nvCxnSpPr>
        <p:spPr>
          <a:xfrm>
            <a:off x="7879212" y="2123775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44" name="Shape 5044"/>
          <p:cNvSpPr/>
          <p:nvPr/>
        </p:nvSpPr>
        <p:spPr>
          <a:xfrm>
            <a:off x="8901000" y="1895060"/>
            <a:ext cx="163200" cy="16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5" name="Shape 5045"/>
          <p:cNvSpPr txBox="1"/>
          <p:nvPr/>
        </p:nvSpPr>
        <p:spPr>
          <a:xfrm>
            <a:off x="8868627" y="1832050"/>
            <a:ext cx="209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46" name="Shape 504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5047" name="Shape 5047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5048" name="Shape 5048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5049" name="Shape 5049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5050" name="Shape 5050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5051" name="Shape 5051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5052" name="Shape 5052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5053" name="Shape 5053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</a:t>
            </a:r>
          </a:p>
        </p:txBody>
      </p:sp>
      <p:sp>
        <p:nvSpPr>
          <p:cNvPr id="5054" name="Shape 5054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pic>
        <p:nvPicPr>
          <p:cNvPr id="5055" name="Shape 50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56" name="Shape 5056"/>
          <p:cNvGraphicFramePr/>
          <p:nvPr/>
        </p:nvGraphicFramePr>
        <p:xfrm>
          <a:off x="1639787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1051550"/>
                <a:gridCol w="47132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thông báo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Tác vụ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2017-12-30 08:20:00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Bạn được phân công sale cho 15 học viên mới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2017-12-29 08:20:00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Có 20 học viên đã quá 20 giờ chưa được chăm sóc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2017-12-28 08:20:00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Có 10 học viên đã kết thúc khóa học quá 1 tuần cần chăm sóc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057" name="Shape 5057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báo từ hệ thống</a:t>
            </a:r>
          </a:p>
        </p:txBody>
      </p:sp>
      <p:pic>
        <p:nvPicPr>
          <p:cNvPr id="5058" name="Shape 50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423725"/>
            <a:ext cx="6002049" cy="20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9" name="Shape 50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4825" y="1874087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5060" name="Shape 5060"/>
          <p:cNvSpPr txBox="1"/>
          <p:nvPr/>
        </p:nvSpPr>
        <p:spPr>
          <a:xfrm>
            <a:off x="162875" y="2549701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Bold nếu chưa đọc</a:t>
            </a:r>
          </a:p>
        </p:txBody>
      </p:sp>
      <p:cxnSp>
        <p:nvCxnSpPr>
          <p:cNvPr id="5061" name="Shape 5061"/>
          <p:cNvCxnSpPr>
            <a:endCxn id="5060" idx="3"/>
          </p:cNvCxnSpPr>
          <p:nvPr/>
        </p:nvCxnSpPr>
        <p:spPr>
          <a:xfrm flipH="1">
            <a:off x="1391675" y="2594101"/>
            <a:ext cx="780600" cy="12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5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Shape 506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Các chức năng còn lại (2/3)</a:t>
            </a:r>
          </a:p>
        </p:txBody>
      </p:sp>
      <p:pic>
        <p:nvPicPr>
          <p:cNvPr id="5067" name="Shape 506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068" name="Shape 506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69" name="Shape 50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0" name="Shape 50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1" name="Shape 507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72" name="Shape 5072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73" name="Shape 5073"/>
          <p:cNvSpPr/>
          <p:nvPr/>
        </p:nvSpPr>
        <p:spPr>
          <a:xfrm>
            <a:off x="67647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5074" name="Shape 5074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cá nhân</a:t>
            </a:r>
          </a:p>
        </p:txBody>
      </p:sp>
      <p:sp>
        <p:nvSpPr>
          <p:cNvPr id="5075" name="Shape 5075"/>
          <p:cNvSpPr txBox="1"/>
          <p:nvPr/>
        </p:nvSpPr>
        <p:spPr>
          <a:xfrm>
            <a:off x="3015375" y="204286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đăng nhập</a:t>
            </a:r>
          </a:p>
        </p:txBody>
      </p:sp>
      <p:cxnSp>
        <p:nvCxnSpPr>
          <p:cNvPr id="5076" name="Shape 5076"/>
          <p:cNvCxnSpPr/>
          <p:nvPr/>
        </p:nvCxnSpPr>
        <p:spPr>
          <a:xfrm>
            <a:off x="3086273" y="2365625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077" name="Shape 5077"/>
          <p:cNvSpPr txBox="1"/>
          <p:nvPr/>
        </p:nvSpPr>
        <p:spPr>
          <a:xfrm>
            <a:off x="3086273" y="2208175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nhanvien</a:t>
            </a:r>
          </a:p>
        </p:txBody>
      </p:sp>
      <p:sp>
        <p:nvSpPr>
          <p:cNvPr id="5078" name="Shape 5078"/>
          <p:cNvSpPr txBox="1"/>
          <p:nvPr/>
        </p:nvSpPr>
        <p:spPr>
          <a:xfrm>
            <a:off x="3015375" y="25400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Mật khẩu</a:t>
            </a:r>
          </a:p>
        </p:txBody>
      </p:sp>
      <p:cxnSp>
        <p:nvCxnSpPr>
          <p:cNvPr id="5079" name="Shape 5079"/>
          <p:cNvCxnSpPr/>
          <p:nvPr/>
        </p:nvCxnSpPr>
        <p:spPr>
          <a:xfrm>
            <a:off x="3086273" y="2862762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80" name="Shape 5080"/>
          <p:cNvSpPr txBox="1"/>
          <p:nvPr/>
        </p:nvSpPr>
        <p:spPr>
          <a:xfrm>
            <a:off x="3086273" y="2705312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********</a:t>
            </a:r>
          </a:p>
        </p:txBody>
      </p:sp>
      <p:sp>
        <p:nvSpPr>
          <p:cNvPr id="5081" name="Shape 5081"/>
          <p:cNvSpPr txBox="1"/>
          <p:nvPr/>
        </p:nvSpPr>
        <p:spPr>
          <a:xfrm>
            <a:off x="3005950" y="302025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Họ và tên</a:t>
            </a:r>
          </a:p>
        </p:txBody>
      </p:sp>
      <p:cxnSp>
        <p:nvCxnSpPr>
          <p:cNvPr id="5082" name="Shape 5082"/>
          <p:cNvCxnSpPr/>
          <p:nvPr/>
        </p:nvCxnSpPr>
        <p:spPr>
          <a:xfrm>
            <a:off x="3076848" y="3343012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83" name="Shape 5083"/>
          <p:cNvSpPr txBox="1"/>
          <p:nvPr/>
        </p:nvSpPr>
        <p:spPr>
          <a:xfrm>
            <a:off x="3076848" y="3185562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Nguyễn Văn A</a:t>
            </a:r>
          </a:p>
        </p:txBody>
      </p:sp>
      <p:sp>
        <p:nvSpPr>
          <p:cNvPr id="5084" name="Shape 5084"/>
          <p:cNvSpPr txBox="1"/>
          <p:nvPr/>
        </p:nvSpPr>
        <p:spPr>
          <a:xfrm>
            <a:off x="2990375" y="356085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điện thoại</a:t>
            </a:r>
          </a:p>
        </p:txBody>
      </p:sp>
      <p:cxnSp>
        <p:nvCxnSpPr>
          <p:cNvPr id="5085" name="Shape 5085"/>
          <p:cNvCxnSpPr/>
          <p:nvPr/>
        </p:nvCxnSpPr>
        <p:spPr>
          <a:xfrm>
            <a:off x="3061273" y="3883612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86" name="Shape 5086"/>
          <p:cNvSpPr txBox="1"/>
          <p:nvPr/>
        </p:nvSpPr>
        <p:spPr>
          <a:xfrm>
            <a:off x="3061273" y="3690237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0123456789</a:t>
            </a:r>
          </a:p>
        </p:txBody>
      </p:sp>
      <p:pic>
        <p:nvPicPr>
          <p:cNvPr id="5087" name="Shape 50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9499" y="4041099"/>
            <a:ext cx="804900" cy="8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8" name="Shape 5088"/>
          <p:cNvSpPr txBox="1"/>
          <p:nvPr/>
        </p:nvSpPr>
        <p:spPr>
          <a:xfrm>
            <a:off x="2990375" y="40411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Hình đại diện</a:t>
            </a:r>
          </a:p>
        </p:txBody>
      </p:sp>
      <p:sp>
        <p:nvSpPr>
          <p:cNvPr id="5089" name="Shape 5089"/>
          <p:cNvSpPr txBox="1"/>
          <p:nvPr/>
        </p:nvSpPr>
        <p:spPr>
          <a:xfrm>
            <a:off x="3076849" y="4194925"/>
            <a:ext cx="804899" cy="21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Browser File...</a:t>
            </a:r>
          </a:p>
        </p:txBody>
      </p:sp>
      <p:sp>
        <p:nvSpPr>
          <p:cNvPr id="5090" name="Shape 5090"/>
          <p:cNvSpPr/>
          <p:nvPr/>
        </p:nvSpPr>
        <p:spPr>
          <a:xfrm>
            <a:off x="7656900" y="1220875"/>
            <a:ext cx="1450200" cy="142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1" name="Shape 5091"/>
          <p:cNvSpPr txBox="1"/>
          <p:nvPr/>
        </p:nvSpPr>
        <p:spPr>
          <a:xfrm>
            <a:off x="7656875" y="212377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Thông tin cá nhân</a:t>
            </a:r>
          </a:p>
        </p:txBody>
      </p:sp>
      <p:sp>
        <p:nvSpPr>
          <p:cNvPr id="5092" name="Shape 5092"/>
          <p:cNvSpPr txBox="1"/>
          <p:nvPr/>
        </p:nvSpPr>
        <p:spPr>
          <a:xfrm>
            <a:off x="7656875" y="2324702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Đăng xuất</a:t>
            </a:r>
          </a:p>
        </p:txBody>
      </p:sp>
      <p:sp>
        <p:nvSpPr>
          <p:cNvPr id="5093" name="Shape 5093"/>
          <p:cNvSpPr txBox="1"/>
          <p:nvPr/>
        </p:nvSpPr>
        <p:spPr>
          <a:xfrm>
            <a:off x="7656921" y="122132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Chuyển tư cách “Sale”</a:t>
            </a:r>
          </a:p>
        </p:txBody>
      </p:sp>
      <p:sp>
        <p:nvSpPr>
          <p:cNvPr id="5094" name="Shape 5094"/>
          <p:cNvSpPr txBox="1"/>
          <p:nvPr/>
        </p:nvSpPr>
        <p:spPr>
          <a:xfrm>
            <a:off x="7656894" y="139199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“Operation”</a:t>
            </a:r>
          </a:p>
        </p:txBody>
      </p:sp>
      <p:sp>
        <p:nvSpPr>
          <p:cNvPr id="5095" name="Shape 5095"/>
          <p:cNvSpPr txBox="1"/>
          <p:nvPr/>
        </p:nvSpPr>
        <p:spPr>
          <a:xfrm>
            <a:off x="7656889" y="1567412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“Central”</a:t>
            </a:r>
          </a:p>
        </p:txBody>
      </p:sp>
      <p:cxnSp>
        <p:nvCxnSpPr>
          <p:cNvPr id="5096" name="Shape 5096"/>
          <p:cNvCxnSpPr/>
          <p:nvPr/>
        </p:nvCxnSpPr>
        <p:spPr>
          <a:xfrm>
            <a:off x="7879212" y="1841625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97" name="Shape 5097"/>
          <p:cNvSpPr txBox="1"/>
          <p:nvPr/>
        </p:nvSpPr>
        <p:spPr>
          <a:xfrm>
            <a:off x="7656875" y="185035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Thông báo từ hệ thống    .</a:t>
            </a:r>
          </a:p>
        </p:txBody>
      </p:sp>
      <p:cxnSp>
        <p:nvCxnSpPr>
          <p:cNvPr id="5098" name="Shape 5098"/>
          <p:cNvCxnSpPr/>
          <p:nvPr/>
        </p:nvCxnSpPr>
        <p:spPr>
          <a:xfrm>
            <a:off x="7879212" y="2123775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99" name="Shape 5099"/>
          <p:cNvSpPr/>
          <p:nvPr/>
        </p:nvSpPr>
        <p:spPr>
          <a:xfrm>
            <a:off x="8901000" y="1895060"/>
            <a:ext cx="163200" cy="16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0" name="Shape 5100"/>
          <p:cNvSpPr txBox="1"/>
          <p:nvPr/>
        </p:nvSpPr>
        <p:spPr>
          <a:xfrm>
            <a:off x="8868627" y="1832050"/>
            <a:ext cx="209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101" name="Shape 510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5102" name="Shape 5102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5103" name="Shape 5103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5104" name="Shape 5104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5105" name="Shape 5105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5106" name="Shape 510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5107" name="Shape 5107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5108" name="Shape 5108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</a:t>
            </a:r>
          </a:p>
        </p:txBody>
      </p:sp>
      <p:sp>
        <p:nvSpPr>
          <p:cNvPr id="5109" name="Shape 5109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pic>
        <p:nvPicPr>
          <p:cNvPr id="5110" name="Shape 5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4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5" name="Shape 511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Các chức năng còn lại (3/3)</a:t>
            </a:r>
          </a:p>
        </p:txBody>
      </p:sp>
      <p:pic>
        <p:nvPicPr>
          <p:cNvPr id="5116" name="Shape 511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17" name="Shape 511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8" name="Shape 511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9" name="Shape 5119"/>
          <p:cNvSpPr/>
          <p:nvPr/>
        </p:nvSpPr>
        <p:spPr>
          <a:xfrm>
            <a:off x="4061950" y="3569350"/>
            <a:ext cx="10278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5120" name="Shape 5120"/>
          <p:cNvSpPr txBox="1"/>
          <p:nvPr/>
        </p:nvSpPr>
        <p:spPr>
          <a:xfrm>
            <a:off x="3336775" y="255626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đăng nhập</a:t>
            </a:r>
          </a:p>
        </p:txBody>
      </p:sp>
      <p:cxnSp>
        <p:nvCxnSpPr>
          <p:cNvPr id="5121" name="Shape 5121"/>
          <p:cNvCxnSpPr/>
          <p:nvPr/>
        </p:nvCxnSpPr>
        <p:spPr>
          <a:xfrm>
            <a:off x="3407673" y="2879025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22" name="Shape 5122"/>
          <p:cNvSpPr txBox="1"/>
          <p:nvPr/>
        </p:nvSpPr>
        <p:spPr>
          <a:xfrm>
            <a:off x="3407673" y="2721575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nhanvien</a:t>
            </a:r>
          </a:p>
        </p:txBody>
      </p:sp>
      <p:sp>
        <p:nvSpPr>
          <p:cNvPr id="5123" name="Shape 5123"/>
          <p:cNvSpPr txBox="1"/>
          <p:nvPr/>
        </p:nvSpPr>
        <p:spPr>
          <a:xfrm>
            <a:off x="3336775" y="30534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Mật khẩu</a:t>
            </a:r>
          </a:p>
        </p:txBody>
      </p:sp>
      <p:cxnSp>
        <p:nvCxnSpPr>
          <p:cNvPr id="5124" name="Shape 5124"/>
          <p:cNvCxnSpPr/>
          <p:nvPr/>
        </p:nvCxnSpPr>
        <p:spPr>
          <a:xfrm>
            <a:off x="3407673" y="3376162"/>
            <a:ext cx="235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25" name="Shape 5125"/>
          <p:cNvSpPr txBox="1"/>
          <p:nvPr/>
        </p:nvSpPr>
        <p:spPr>
          <a:xfrm>
            <a:off x="3407673" y="3218712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********</a:t>
            </a:r>
          </a:p>
        </p:txBody>
      </p:sp>
      <p:cxnSp>
        <p:nvCxnSpPr>
          <p:cNvPr id="5126" name="Shape 5126"/>
          <p:cNvCxnSpPr>
            <a:endCxn id="5127" idx="1"/>
          </p:cNvCxnSpPr>
          <p:nvPr/>
        </p:nvCxnSpPr>
        <p:spPr>
          <a:xfrm flipH="1" rot="10800000">
            <a:off x="4892050" y="2941800"/>
            <a:ext cx="3048900" cy="729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27" name="Shape 5127"/>
          <p:cNvSpPr txBox="1"/>
          <p:nvPr/>
        </p:nvSpPr>
        <p:spPr>
          <a:xfrm>
            <a:off x="7940950" y="2803500"/>
            <a:ext cx="1143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106</a:t>
            </a:r>
          </a:p>
        </p:txBody>
      </p:sp>
      <p:pic>
        <p:nvPicPr>
          <p:cNvPr id="5128" name="Shape 5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350" y="1598746"/>
            <a:ext cx="1073349" cy="8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(10/10)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25" name="Shape 325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26" name="Shape 326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327" name="Shape 327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328" name="Shape 328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29" name="Shape 32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30" name="Shape 330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331" name="Shape 33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Học viên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46575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công sale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926275" y="1231300"/>
            <a:ext cx="1181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Tác vụ nhân viên sale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10767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43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5996275" y="1231300"/>
            <a:ext cx="1450200" cy="142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5996250" y="213420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Thông tin cá nhân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996250" y="2335127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Đăng xuất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996296" y="1231750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Chuyển tư cách “Sale”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5996269" y="140241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“Operation”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996264" y="1577837"/>
            <a:ext cx="1450199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800"/>
              <a:t>Chuyển tư cách “Central”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6218587" y="1852050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5996250" y="1860775"/>
            <a:ext cx="1450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Thông báo từ hệ thống    .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6218587" y="2134200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0" name="Shape 350"/>
          <p:cNvSpPr/>
          <p:nvPr/>
        </p:nvSpPr>
        <p:spPr>
          <a:xfrm>
            <a:off x="7100750" y="1080850"/>
            <a:ext cx="96300" cy="96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240375" y="1905485"/>
            <a:ext cx="163200" cy="16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7208002" y="1842475"/>
            <a:ext cx="209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2" name="Shape 5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Shape 513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5134" name="Shape 5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750" y="2836050"/>
            <a:ext cx="1753225" cy="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Shape 5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349" y="2568575"/>
            <a:ext cx="2740368" cy="17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Shape 5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087" y="2491550"/>
            <a:ext cx="1533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Nhóm chức năng phân quyền cho nhân viên “Operation”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(2/44)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368" name="Shape 36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369" name="Shape 36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370" name="Shape 37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372" name="Shape 372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ngày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</a:t>
            </a:r>
            <a:r>
              <a:rPr lang="en" sz="800"/>
              <a:t>theo giáo viên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ngày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84" name="Shape 384"/>
          <p:cNvCxnSpPr/>
          <p:nvPr/>
        </p:nvCxnSpPr>
        <p:spPr>
          <a:xfrm>
            <a:off x="2000124" y="2165500"/>
            <a:ext cx="1679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5" name="Shape 385"/>
          <p:cNvSpPr txBox="1"/>
          <p:nvPr/>
        </p:nvSpPr>
        <p:spPr>
          <a:xfrm>
            <a:off x="2000124" y="2008050"/>
            <a:ext cx="1593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13-02-2017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4545449" y="2157200"/>
            <a:ext cx="1525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8" name="Shape 388"/>
          <p:cNvSpPr txBox="1"/>
          <p:nvPr/>
        </p:nvSpPr>
        <p:spPr>
          <a:xfrm>
            <a:off x="4545449" y="1999750"/>
            <a:ext cx="1446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17-02-2017</a:t>
            </a:r>
          </a:p>
        </p:txBody>
      </p:sp>
      <p:sp>
        <p:nvSpPr>
          <p:cNvPr id="389" name="Shape 389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graphicFrame>
        <p:nvGraphicFramePr>
          <p:cNvPr id="391" name="Shape 391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21150"/>
                <a:gridCol w="821150"/>
                <a:gridCol w="821150"/>
                <a:gridCol w="821150"/>
                <a:gridCol w="821150"/>
                <a:gridCol w="821150"/>
                <a:gridCol w="8211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Nghỉ có phép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Nghỉ không phép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Tạm ngưng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Bảo lưu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Hết khóa chưa đóng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Hết khóa đã đóng (tái đăng ký)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16/02/2017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15/02/2017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14/02/2017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13/02/2017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92" name="Shape 392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tình trạng học viên </a:t>
            </a:r>
            <a:r>
              <a:rPr lang="en" sz="700">
                <a:solidFill>
                  <a:srgbClr val="666666"/>
                </a:solidFill>
              </a:rPr>
              <a:t>| Theo thuộc tính học viên</a:t>
            </a:r>
          </a:p>
        </p:txBody>
      </p:sp>
      <p:sp>
        <p:nvSpPr>
          <p:cNvPr id="393" name="Shape 393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(2/44)</a:t>
            </a:r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404" name="Shape 40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405" name="Shape 40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406" name="Shape 4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408" name="Shape 408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ngày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ngày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2000124" y="2165500"/>
            <a:ext cx="1335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1" name="Shape 421"/>
          <p:cNvSpPr txBox="1"/>
          <p:nvPr/>
        </p:nvSpPr>
        <p:spPr>
          <a:xfrm>
            <a:off x="2000124" y="2008050"/>
            <a:ext cx="1267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12-02-2017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4077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423" name="Shape 423"/>
          <p:cNvCxnSpPr/>
          <p:nvPr/>
        </p:nvCxnSpPr>
        <p:spPr>
          <a:xfrm>
            <a:off x="3478650" y="2157200"/>
            <a:ext cx="1116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4" name="Shape 424"/>
          <p:cNvSpPr txBox="1"/>
          <p:nvPr/>
        </p:nvSpPr>
        <p:spPr>
          <a:xfrm>
            <a:off x="3478651" y="1999750"/>
            <a:ext cx="92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17-02-2017</a:t>
            </a:r>
          </a:p>
        </p:txBody>
      </p:sp>
      <p:sp>
        <p:nvSpPr>
          <p:cNvPr id="425" name="Shape 425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426" name="Shape 426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pic>
        <p:nvPicPr>
          <p:cNvPr id="428" name="Shape 428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1050" y="2246774"/>
            <a:ext cx="2597649" cy="16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975" y="2320225"/>
            <a:ext cx="2355600" cy="145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124" y="3776774"/>
            <a:ext cx="4790648" cy="101400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Theo tình trạng học viên | </a:t>
            </a:r>
            <a:r>
              <a:rPr lang="en" sz="700">
                <a:solidFill>
                  <a:schemeClr val="accent2"/>
                </a:solidFill>
              </a:rPr>
              <a:t>Theo thuộc tính học viên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723475" y="18566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trạng thái</a:t>
            </a:r>
          </a:p>
        </p:txBody>
      </p:sp>
      <p:cxnSp>
        <p:nvCxnSpPr>
          <p:cNvPr id="433" name="Shape 433"/>
          <p:cNvCxnSpPr/>
          <p:nvPr/>
        </p:nvCxnSpPr>
        <p:spPr>
          <a:xfrm>
            <a:off x="4794373" y="2179400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" name="Shape 434"/>
          <p:cNvSpPr txBox="1"/>
          <p:nvPr/>
        </p:nvSpPr>
        <p:spPr>
          <a:xfrm>
            <a:off x="4794374" y="2021950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512" y="19762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(3/44)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4" name="Shape 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447" name="Shape 447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448" name="Shape 448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449" name="Shape 44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451" name="Shape 451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463" name="Shape 463"/>
          <p:cNvCxnSpPr/>
          <p:nvPr/>
        </p:nvCxnSpPr>
        <p:spPr>
          <a:xfrm>
            <a:off x="2000124" y="2165500"/>
            <a:ext cx="1614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4" name="Shape 464"/>
          <p:cNvSpPr txBox="1"/>
          <p:nvPr/>
        </p:nvSpPr>
        <p:spPr>
          <a:xfrm>
            <a:off x="2000124" y="2008050"/>
            <a:ext cx="1531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466" name="Shape 466"/>
          <p:cNvCxnSpPr/>
          <p:nvPr/>
        </p:nvCxnSpPr>
        <p:spPr>
          <a:xfrm>
            <a:off x="4545449" y="2157200"/>
            <a:ext cx="1497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7" name="Shape 467"/>
          <p:cNvSpPr txBox="1"/>
          <p:nvPr/>
        </p:nvSpPr>
        <p:spPr>
          <a:xfrm>
            <a:off x="4545449" y="1999750"/>
            <a:ext cx="1420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468" name="Shape 468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graphicFrame>
        <p:nvGraphicFramePr>
          <p:cNvPr id="470" name="Shape 470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21150"/>
                <a:gridCol w="821150"/>
                <a:gridCol w="821150"/>
                <a:gridCol w="821150"/>
                <a:gridCol w="821150"/>
                <a:gridCol w="821150"/>
                <a:gridCol w="8211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Tháng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 mới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Tạm ngưng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Bảo lưu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Tái đăng ký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Tăng trường (= mới - tạm ngưng)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% tái đăng ký (= tái đăng ký / hết khóa)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07/2017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</a:t>
                      </a: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</a:t>
                      </a: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</a:t>
                      </a: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05/2017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04/2017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03\/2017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</a:t>
                      </a: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</a:t>
                      </a: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</a:t>
                      </a: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71" name="Shape 471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tình trạng HV</a:t>
            </a:r>
            <a:r>
              <a:rPr lang="en" sz="700"/>
              <a:t> | Theo buổi học | Theo chương trình học | Theo thuộc tính </a:t>
            </a:r>
            <a:r>
              <a:rPr lang="en" sz="700"/>
              <a:t>HV</a:t>
            </a:r>
          </a:p>
        </p:txBody>
      </p:sp>
      <p:sp>
        <p:nvSpPr>
          <p:cNvPr id="472" name="Shape 472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(3/44)</a:t>
            </a: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483" name="Shape 483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484" name="Shape 484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485" name="Shape 48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487" name="Shape 487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x="2000124" y="2165500"/>
            <a:ext cx="17903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" name="Shape 500"/>
          <p:cNvSpPr txBox="1"/>
          <p:nvPr/>
        </p:nvSpPr>
        <p:spPr>
          <a:xfrm>
            <a:off x="2000124" y="2008050"/>
            <a:ext cx="16982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4545449" y="2157200"/>
            <a:ext cx="1580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3" name="Shape 503"/>
          <p:cNvSpPr txBox="1"/>
          <p:nvPr/>
        </p:nvSpPr>
        <p:spPr>
          <a:xfrm>
            <a:off x="4545449" y="1999750"/>
            <a:ext cx="1499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504" name="Shape 504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505" name="Shape 505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graphicFrame>
        <p:nvGraphicFramePr>
          <p:cNvPr id="507" name="Shape 50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</a:tblGrid>
              <a:tr h="2457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245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7/</a:t>
                      </a:r>
                      <a:r>
                        <a:rPr lang="en" sz="700"/>
                        <a:t>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08" name="Shape 508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</a:t>
            </a:r>
            <a:r>
              <a:rPr lang="en" sz="700">
                <a:solidFill>
                  <a:schemeClr val="accent2"/>
                </a:solidFill>
              </a:rPr>
              <a:t>Theo buổi học</a:t>
            </a:r>
            <a:r>
              <a:rPr lang="en" sz="700"/>
              <a:t> | Theo chương trình học | Theo thuộc tính HV</a:t>
            </a:r>
          </a:p>
        </p:txBody>
      </p:sp>
      <p:sp>
        <p:nvSpPr>
          <p:cNvPr id="509" name="Shape 509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(3/44)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520" name="Shape 520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521" name="Shape 521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522" name="Shape 52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524" name="Shape 524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536" name="Shape 536"/>
          <p:cNvCxnSpPr/>
          <p:nvPr/>
        </p:nvCxnSpPr>
        <p:spPr>
          <a:xfrm>
            <a:off x="2000124" y="2165500"/>
            <a:ext cx="1494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7" name="Shape 537"/>
          <p:cNvSpPr txBox="1"/>
          <p:nvPr/>
        </p:nvSpPr>
        <p:spPr>
          <a:xfrm>
            <a:off x="2000124" y="2008050"/>
            <a:ext cx="1417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539" name="Shape 539"/>
          <p:cNvCxnSpPr/>
          <p:nvPr/>
        </p:nvCxnSpPr>
        <p:spPr>
          <a:xfrm>
            <a:off x="4545449" y="2157200"/>
            <a:ext cx="1494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0" name="Shape 540"/>
          <p:cNvSpPr txBox="1"/>
          <p:nvPr/>
        </p:nvSpPr>
        <p:spPr>
          <a:xfrm>
            <a:off x="4545449" y="1999750"/>
            <a:ext cx="1417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541" name="Shape 541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542" name="Shape 542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graphicFrame>
        <p:nvGraphicFramePr>
          <p:cNvPr id="544" name="Shape 544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</a:tblGrid>
              <a:tr h="2457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245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45" name="Shape 545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Theo buổi học | </a:t>
            </a:r>
            <a:r>
              <a:rPr lang="en" sz="700">
                <a:solidFill>
                  <a:schemeClr val="accent2"/>
                </a:solidFill>
              </a:rPr>
              <a:t>Theo chương trình học</a:t>
            </a:r>
            <a:r>
              <a:rPr lang="en" sz="700"/>
              <a:t> | Theo thuộc tính HV</a:t>
            </a:r>
          </a:p>
        </p:txBody>
      </p:sp>
      <p:sp>
        <p:nvSpPr>
          <p:cNvPr id="546" name="Shape 546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547" name="Shape 547"/>
          <p:cNvSpPr/>
          <p:nvPr/>
        </p:nvSpPr>
        <p:spPr>
          <a:xfrm>
            <a:off x="184550" y="6619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06075" y="3660474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M: mới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T: tái đăng ký</a:t>
            </a:r>
          </a:p>
        </p:txBody>
      </p:sp>
      <p:cxnSp>
        <p:nvCxnSpPr>
          <p:cNvPr id="549" name="Shape 549"/>
          <p:cNvCxnSpPr>
            <a:endCxn id="548" idx="3"/>
          </p:cNvCxnSpPr>
          <p:nvPr/>
        </p:nvCxnSpPr>
        <p:spPr>
          <a:xfrm flipH="1">
            <a:off x="1141375" y="2813574"/>
            <a:ext cx="1097700" cy="118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>
            <a:endCxn id="548" idx="3"/>
          </p:cNvCxnSpPr>
          <p:nvPr/>
        </p:nvCxnSpPr>
        <p:spPr>
          <a:xfrm flipH="1">
            <a:off x="1141375" y="2825274"/>
            <a:ext cx="1461300" cy="1173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(2/44)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8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561" name="Shape 561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562" name="Shape 562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563" name="Shape 56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565" name="Shape 565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50762" y="1231291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0762" y="1466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pic>
        <p:nvPicPr>
          <p:cNvPr id="568" name="Shape 5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 txBox="1"/>
          <p:nvPr/>
        </p:nvSpPr>
        <p:spPr>
          <a:xfrm>
            <a:off x="50787" y="19277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50787" y="17010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0762" y="21601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1929225" y="1842725"/>
            <a:ext cx="738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577" name="Shape 577"/>
          <p:cNvCxnSpPr/>
          <p:nvPr/>
        </p:nvCxnSpPr>
        <p:spPr>
          <a:xfrm>
            <a:off x="1971840" y="2165500"/>
            <a:ext cx="97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8" name="Shape 578"/>
          <p:cNvSpPr txBox="1"/>
          <p:nvPr/>
        </p:nvSpPr>
        <p:spPr>
          <a:xfrm>
            <a:off x="1971840" y="2008050"/>
            <a:ext cx="925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02-2017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255350" y="1834450"/>
            <a:ext cx="738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tha`ng</a:t>
            </a:r>
          </a:p>
        </p:txBody>
      </p:sp>
      <p:cxnSp>
        <p:nvCxnSpPr>
          <p:cNvPr id="580" name="Shape 580"/>
          <p:cNvCxnSpPr/>
          <p:nvPr/>
        </p:nvCxnSpPr>
        <p:spPr>
          <a:xfrm>
            <a:off x="3297965" y="2157201"/>
            <a:ext cx="975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1" name="Shape 581"/>
          <p:cNvSpPr txBox="1"/>
          <p:nvPr/>
        </p:nvSpPr>
        <p:spPr>
          <a:xfrm>
            <a:off x="3297965" y="1999757"/>
            <a:ext cx="925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582" name="Shape 582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583" name="Shape 583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50787" y="239252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pic>
        <p:nvPicPr>
          <p:cNvPr id="585" name="Shape 585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1050" y="2246774"/>
            <a:ext cx="2597649" cy="16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975" y="2320225"/>
            <a:ext cx="2355600" cy="145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124" y="3776774"/>
            <a:ext cx="4790648" cy="1014008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Theo buổi học | Theo chương trình học | </a:t>
            </a:r>
            <a:r>
              <a:rPr lang="en" sz="700">
                <a:solidFill>
                  <a:schemeClr val="accent2"/>
                </a:solidFill>
              </a:rPr>
              <a:t>Theo thuộc tính HV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4723475" y="18566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trạng thái</a:t>
            </a:r>
          </a:p>
        </p:txBody>
      </p:sp>
      <p:cxnSp>
        <p:nvCxnSpPr>
          <p:cNvPr id="590" name="Shape 590"/>
          <p:cNvCxnSpPr/>
          <p:nvPr/>
        </p:nvCxnSpPr>
        <p:spPr>
          <a:xfrm>
            <a:off x="4794373" y="2179400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1" name="Shape 591"/>
          <p:cNvSpPr txBox="1"/>
          <p:nvPr/>
        </p:nvSpPr>
        <p:spPr>
          <a:xfrm>
            <a:off x="4794374" y="2021950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592" name="Shape 5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512" y="19762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Menu dẫn đến tất cả chức năng của hệ thống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(5/44)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1" name="Shape 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604" name="Shape 60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605" name="Shape 60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606" name="Shape 6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608" name="Shape 608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9" name="Shape 6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giáo viên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615" name="Shape 615"/>
          <p:cNvCxnSpPr/>
          <p:nvPr/>
        </p:nvCxnSpPr>
        <p:spPr>
          <a:xfrm>
            <a:off x="2000124" y="2165500"/>
            <a:ext cx="1577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6" name="Shape 616"/>
          <p:cNvSpPr txBox="1"/>
          <p:nvPr/>
        </p:nvSpPr>
        <p:spPr>
          <a:xfrm>
            <a:off x="2000124" y="2008050"/>
            <a:ext cx="14960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4545449" y="2157200"/>
            <a:ext cx="1577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9" name="Shape 619"/>
          <p:cNvSpPr txBox="1"/>
          <p:nvPr/>
        </p:nvSpPr>
        <p:spPr>
          <a:xfrm>
            <a:off x="4545449" y="1999750"/>
            <a:ext cx="1496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pic>
        <p:nvPicPr>
          <p:cNvPr id="620" name="Shape 620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6524" y="2313818"/>
            <a:ext cx="3930375" cy="233858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63925" y="125265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3925" y="1488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63950" y="1949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3950" y="17223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giáo viên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63925" y="21814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63950" y="24138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tỉ lệ chuyển đổi </a:t>
            </a:r>
            <a:r>
              <a:rPr lang="en" sz="700"/>
              <a:t>| Theo tỉ lệ tái đăng ký</a:t>
            </a:r>
          </a:p>
        </p:txBody>
      </p:sp>
      <p:sp>
        <p:nvSpPr>
          <p:cNvPr id="629" name="Shape 629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(5/44)</a:t>
            </a: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7" name="Shape 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640" name="Shape 640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641" name="Shape 641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642" name="Shape 64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644" name="Shape 644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5" name="Shape 6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giáo viên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2000124" y="2165500"/>
            <a:ext cx="14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2" name="Shape 652"/>
          <p:cNvSpPr txBox="1"/>
          <p:nvPr/>
        </p:nvSpPr>
        <p:spPr>
          <a:xfrm>
            <a:off x="2000124" y="2008050"/>
            <a:ext cx="135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654" name="Shape 654"/>
          <p:cNvCxnSpPr/>
          <p:nvPr/>
        </p:nvCxnSpPr>
        <p:spPr>
          <a:xfrm>
            <a:off x="4545449" y="2157200"/>
            <a:ext cx="14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5" name="Shape 655"/>
          <p:cNvSpPr txBox="1"/>
          <p:nvPr/>
        </p:nvSpPr>
        <p:spPr>
          <a:xfrm>
            <a:off x="4545449" y="1999750"/>
            <a:ext cx="135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656" name="Shape 656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657" name="Shape 657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3925" y="125265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63925" y="1488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3950" y="1949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63950" y="17223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giáo viên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3925" y="21814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3950" y="24138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pic>
        <p:nvPicPr>
          <p:cNvPr id="664" name="Shape 664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3749" y="2246774"/>
            <a:ext cx="4103475" cy="2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tỉ lệ chuyển đổi | </a:t>
            </a:r>
            <a:r>
              <a:rPr lang="en" sz="700">
                <a:solidFill>
                  <a:schemeClr val="accent2"/>
                </a:solidFill>
              </a:rPr>
              <a:t>Theo tỉ lệ tái đăng ký</a:t>
            </a:r>
          </a:p>
        </p:txBody>
      </p:sp>
      <p:sp>
        <p:nvSpPr>
          <p:cNvPr id="666" name="Shape 666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(5/44)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4" name="Shape 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Shape 6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677" name="Shape 677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678" name="Shape 678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679" name="Shape 67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681" name="Shape 681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2" name="Shape 6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sale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688" name="Shape 688"/>
          <p:cNvCxnSpPr/>
          <p:nvPr/>
        </p:nvCxnSpPr>
        <p:spPr>
          <a:xfrm>
            <a:off x="2000124" y="2165500"/>
            <a:ext cx="15464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9" name="Shape 689"/>
          <p:cNvSpPr txBox="1"/>
          <p:nvPr/>
        </p:nvSpPr>
        <p:spPr>
          <a:xfrm>
            <a:off x="2000124" y="2008050"/>
            <a:ext cx="14673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4545449" y="2157200"/>
            <a:ext cx="1467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2" name="Shape 692"/>
          <p:cNvSpPr txBox="1"/>
          <p:nvPr/>
        </p:nvSpPr>
        <p:spPr>
          <a:xfrm>
            <a:off x="4545449" y="1999750"/>
            <a:ext cx="1392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693" name="Shape 693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694" name="Shape 694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63925" y="125265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63925" y="1488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63950" y="1949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sale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63950" y="17223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63925" y="21814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63950" y="24138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pic>
        <p:nvPicPr>
          <p:cNvPr id="701" name="Shape 701" title="Points scored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9525" y="2322974"/>
            <a:ext cx="4062711" cy="2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Shape 702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(6/44)</a:t>
            </a: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0" name="Shape 7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Shape 7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713" name="Shape 713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714" name="Shape 714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715" name="Shape 71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717" name="Shape 717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8" name="Shape 7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Thời khóa biểu theo phòng</a:t>
            </a:r>
          </a:p>
        </p:txBody>
      </p:sp>
      <p:graphicFrame>
        <p:nvGraphicFramePr>
          <p:cNvPr id="723" name="Shape 723"/>
          <p:cNvGraphicFramePr/>
          <p:nvPr/>
        </p:nvGraphicFramePr>
        <p:xfrm>
          <a:off x="1639787" y="18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</a:tblGrid>
              <a:tr h="312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Phòng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T2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T3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T4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ST2.1, ST2.2: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ST4.1: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highlight>
                            <a:srgbClr val="FFFF00"/>
                          </a:highlight>
                        </a:rPr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highlight>
                            <a:srgbClr val="FFFF00"/>
                          </a:highlight>
                        </a:rPr>
                        <a:t>ST6.1: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SCN.2: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ST3.1: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ST5.1: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ST7.1: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SCN.3: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SCN.4: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724" name="Shape 724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63925" y="125265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63925" y="1488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63950" y="1949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63950" y="17223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63925" y="21814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Thời khóa biểu theo phòng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63950" y="24138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36471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12/2/2017 - 19/2/2017 |</a:t>
            </a:r>
            <a:r>
              <a:rPr lang="en" sz="700"/>
              <a:t>   &lt;&lt; Tuần trước</a:t>
            </a:r>
            <a:r>
              <a:rPr lang="en" sz="700"/>
              <a:t> | Tuần kế &gt;&gt;</a:t>
            </a:r>
          </a:p>
        </p:txBody>
      </p:sp>
      <p:cxnSp>
        <p:nvCxnSpPr>
          <p:cNvPr id="732" name="Shape 732"/>
          <p:cNvCxnSpPr>
            <a:endCxn id="733" idx="1"/>
          </p:cNvCxnSpPr>
          <p:nvPr/>
        </p:nvCxnSpPr>
        <p:spPr>
          <a:xfrm flipH="1" rot="10800000">
            <a:off x="5580100" y="1835124"/>
            <a:ext cx="2213400" cy="715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3" name="Shape 733"/>
          <p:cNvSpPr txBox="1"/>
          <p:nvPr/>
        </p:nvSpPr>
        <p:spPr>
          <a:xfrm>
            <a:off x="7793500" y="1554024"/>
            <a:ext cx="1228800" cy="562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vàng nếu có học viên học thử</a:t>
            </a:r>
          </a:p>
        </p:txBody>
      </p:sp>
      <p:sp>
        <p:nvSpPr>
          <p:cNvPr id="734" name="Shape 734"/>
          <p:cNvSpPr/>
          <p:nvPr/>
        </p:nvSpPr>
        <p:spPr>
          <a:xfrm>
            <a:off x="3465450" y="1611750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735" name="Shape 735"/>
          <p:cNvSpPr/>
          <p:nvPr/>
        </p:nvSpPr>
        <p:spPr>
          <a:xfrm>
            <a:off x="184550" y="4333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87250" y="4724450"/>
            <a:ext cx="581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Tổng                      1                       20                       5                         10                     20                       45                       55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(6/44)</a:t>
            </a:r>
          </a:p>
        </p:txBody>
      </p:sp>
      <p:pic>
        <p:nvPicPr>
          <p:cNvPr id="742" name="Shape 74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4" name="Shape 7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Shape 7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747" name="Shape 747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748" name="Shape 748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749" name="Shape 74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thống kê</a:t>
            </a:r>
          </a:p>
        </p:txBody>
      </p:sp>
      <p:sp>
        <p:nvSpPr>
          <p:cNvPr id="751" name="Shape 751"/>
          <p:cNvSpPr/>
          <p:nvPr/>
        </p:nvSpPr>
        <p:spPr>
          <a:xfrm>
            <a:off x="50775" y="1236176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Thời khóa biểu theo giáo viên</a:t>
            </a:r>
          </a:p>
        </p:txBody>
      </p:sp>
      <p:graphicFrame>
        <p:nvGraphicFramePr>
          <p:cNvPr id="757" name="Shape 757"/>
          <p:cNvGraphicFramePr/>
          <p:nvPr/>
        </p:nvGraphicFramePr>
        <p:xfrm>
          <a:off x="1639787" y="18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</a:tblGrid>
              <a:tr h="312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Giáo viên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T2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T3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T4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Nguyễn A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3: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(2/8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>
                          <a:highlight>
                            <a:srgbClr val="00FFFF"/>
                          </a:highlight>
                        </a:rPr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highlight>
                            <a:srgbClr val="00FFFF"/>
                          </a:highlight>
                        </a:rPr>
                        <a:t>Phòng 4: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highlight>
                            <a:srgbClr val="00FFFF"/>
                          </a:highlight>
                        </a:rPr>
                        <a:t>KID 2 (1/8 buổi)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3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>
                          <a:highlight>
                            <a:srgbClr val="FFFF00"/>
                          </a:highlight>
                        </a:rPr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highlight>
                            <a:srgbClr val="FFFF00"/>
                          </a:highlight>
                        </a:rPr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highlight>
                            <a:srgbClr val="FFFF00"/>
                          </a:highlight>
                        </a:rPr>
                        <a:t>KID 1 (1/8 buổi)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4: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(3/8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Nguyễn 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2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1: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3 (1/8 buổi)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1 (1/8 buổi)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2 (1/8 buổi)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Phòng 3: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KID 2 (1/8 buổi)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758" name="Shape 758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759" name="Shape 759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3925" y="125265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3925" y="1488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3950" y="19490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63950" y="17223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63925" y="21814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63950" y="241388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Thời khóa biểu theo GV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3647150" y="15123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12/2/2017 - 19/2/2017 |</a:t>
            </a:r>
            <a:r>
              <a:rPr lang="en" sz="700"/>
              <a:t>   &lt;&lt; Tuần trước | Tuần kế &gt;&gt;</a:t>
            </a:r>
          </a:p>
        </p:txBody>
      </p:sp>
      <p:cxnSp>
        <p:nvCxnSpPr>
          <p:cNvPr id="767" name="Shape 767"/>
          <p:cNvCxnSpPr>
            <a:endCxn id="768" idx="1"/>
          </p:cNvCxnSpPr>
          <p:nvPr/>
        </p:nvCxnSpPr>
        <p:spPr>
          <a:xfrm flipH="1" rot="10800000">
            <a:off x="5566300" y="1835124"/>
            <a:ext cx="2227200" cy="1335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8" name="Shape 768"/>
          <p:cNvSpPr txBox="1"/>
          <p:nvPr/>
        </p:nvSpPr>
        <p:spPr>
          <a:xfrm>
            <a:off x="7793500" y="1554024"/>
            <a:ext cx="1228800" cy="562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vàng nếu có học viên học thử</a:t>
            </a:r>
          </a:p>
        </p:txBody>
      </p:sp>
      <p:sp>
        <p:nvSpPr>
          <p:cNvPr id="769" name="Shape 769"/>
          <p:cNvSpPr/>
          <p:nvPr/>
        </p:nvSpPr>
        <p:spPr>
          <a:xfrm>
            <a:off x="3557900" y="161176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770" name="Shape 770"/>
          <p:cNvSpPr/>
          <p:nvPr/>
        </p:nvSpPr>
        <p:spPr>
          <a:xfrm>
            <a:off x="184550" y="67257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5501075" y="167201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giáo viên:</a:t>
            </a:r>
          </a:p>
        </p:txBody>
      </p:sp>
      <p:cxnSp>
        <p:nvCxnSpPr>
          <p:cNvPr id="772" name="Shape 772"/>
          <p:cNvCxnSpPr/>
          <p:nvPr/>
        </p:nvCxnSpPr>
        <p:spPr>
          <a:xfrm>
            <a:off x="6410173" y="1842375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3" name="Shape 773"/>
          <p:cNvSpPr txBox="1"/>
          <p:nvPr/>
        </p:nvSpPr>
        <p:spPr>
          <a:xfrm>
            <a:off x="6410174" y="1684925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0312" y="163926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/>
        </p:nvSpPr>
        <p:spPr>
          <a:xfrm>
            <a:off x="1675525" y="4747900"/>
            <a:ext cx="581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Tổng                      1                       20                       5                         10                     20                       45                       55</a:t>
            </a:r>
          </a:p>
        </p:txBody>
      </p:sp>
      <p:cxnSp>
        <p:nvCxnSpPr>
          <p:cNvPr id="776" name="Shape 776"/>
          <p:cNvCxnSpPr>
            <a:endCxn id="777" idx="1"/>
          </p:cNvCxnSpPr>
          <p:nvPr/>
        </p:nvCxnSpPr>
        <p:spPr>
          <a:xfrm>
            <a:off x="4093300" y="3218399"/>
            <a:ext cx="3700200" cy="8501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7" name="Shape 777"/>
          <p:cNvSpPr txBox="1"/>
          <p:nvPr/>
        </p:nvSpPr>
        <p:spPr>
          <a:xfrm>
            <a:off x="7793500" y="3787499"/>
            <a:ext cx="1228800" cy="5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</a:t>
            </a:r>
            <a:r>
              <a:rPr lang="en" sz="800"/>
              <a:t>xanh lớp chuyển bị khai giảng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(7/44)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5" name="Shape 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Shape 7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788" name="Shape 78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789" name="Shape 78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790" name="Shape 79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792" name="Shape 7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Shape 79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phòng học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pic>
        <p:nvPicPr>
          <p:cNvPr id="796" name="Shape 7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Shape 7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phòng học</a:t>
            </a:r>
          </a:p>
        </p:txBody>
      </p:sp>
      <p:graphicFrame>
        <p:nvGraphicFramePr>
          <p:cNvPr id="799" name="Shape 799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54700"/>
                <a:gridCol w="633200"/>
                <a:gridCol w="1126025"/>
                <a:gridCol w="1644400"/>
                <a:gridCol w="625225"/>
                <a:gridCol w="665500"/>
                <a:gridCol w="6251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phòng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Các lớp đang sử dụng / số lượng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sửa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- chọn lớp -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 (cô Dung)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thứ 7 &amp; chủ nhật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SCN.3: 5/10 học viên</a:t>
                      </a:r>
                    </a:p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ST6.3: 1/10 học viên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thứ 7 &amp; chủ nhật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SCN.3: 5/5 học viên</a:t>
                      </a:r>
                    </a:p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ST6.3: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800" name="Shape 8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994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Shape 8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592" y="3130225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Shape 8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592" y="3572312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Shape 803"/>
          <p:cNvCxnSpPr/>
          <p:nvPr/>
        </p:nvCxnSpPr>
        <p:spPr>
          <a:xfrm>
            <a:off x="2310450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4" name="Shape 804"/>
          <p:cNvCxnSpPr/>
          <p:nvPr/>
        </p:nvCxnSpPr>
        <p:spPr>
          <a:xfrm>
            <a:off x="3059125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/>
          <p:nvPr/>
        </p:nvCxnSpPr>
        <p:spPr>
          <a:xfrm>
            <a:off x="5690275" y="2941800"/>
            <a:ext cx="401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06" name="Shape 8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1302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57231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Shape 809"/>
          <p:cNvCxnSpPr/>
          <p:nvPr/>
        </p:nvCxnSpPr>
        <p:spPr>
          <a:xfrm>
            <a:off x="6376387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0" name="Shape 810"/>
          <p:cNvCxnSpPr/>
          <p:nvPr/>
        </p:nvCxnSpPr>
        <p:spPr>
          <a:xfrm>
            <a:off x="4371525" y="29418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11" name="Shape 8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7087" y="278903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Shape 8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02121" y="3272621"/>
            <a:ext cx="128849" cy="12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Shape 8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02121" y="3732296"/>
            <a:ext cx="128849" cy="1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>
            <a:off x="7991650" y="306311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21</a:t>
            </a:r>
          </a:p>
        </p:txBody>
      </p:sp>
      <p:cxnSp>
        <p:nvCxnSpPr>
          <p:cNvPr id="815" name="Shape 815"/>
          <p:cNvCxnSpPr>
            <a:stCxn id="813" idx="0"/>
            <a:endCxn id="814" idx="1"/>
          </p:cNvCxnSpPr>
          <p:nvPr/>
        </p:nvCxnSpPr>
        <p:spPr>
          <a:xfrm flipH="1" rot="10800000">
            <a:off x="7266546" y="3201296"/>
            <a:ext cx="725100" cy="531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6" name="Shape 816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22</a:t>
            </a:r>
          </a:p>
        </p:txBody>
      </p:sp>
      <p:cxnSp>
        <p:nvCxnSpPr>
          <p:cNvPr id="817" name="Shape 817"/>
          <p:cNvCxnSpPr>
            <a:endCxn id="816" idx="1"/>
          </p:cNvCxnSpPr>
          <p:nvPr/>
        </p:nvCxnSpPr>
        <p:spPr>
          <a:xfrm flipH="1" rot="10800000">
            <a:off x="7172050" y="2256362"/>
            <a:ext cx="819600" cy="930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8" name="Shape 818"/>
          <p:cNvCxnSpPr>
            <a:endCxn id="816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(8/44)</a:t>
            </a:r>
          </a:p>
        </p:txBody>
      </p:sp>
      <p:pic>
        <p:nvPicPr>
          <p:cNvPr id="824" name="Shape 82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Shape 82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6" name="Shape 8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Shape 8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829" name="Shape 82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830" name="Shape 83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831" name="Shape 83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833" name="Shape 8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phòng học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pic>
        <p:nvPicPr>
          <p:cNvPr id="837" name="Shape 8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Shape 8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phòng học</a:t>
            </a:r>
          </a:p>
        </p:txBody>
      </p:sp>
      <p:graphicFrame>
        <p:nvGraphicFramePr>
          <p:cNvPr id="840" name="Shape 840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54700"/>
                <a:gridCol w="633200"/>
                <a:gridCol w="1126025"/>
                <a:gridCol w="1644400"/>
                <a:gridCol w="625225"/>
                <a:gridCol w="665500"/>
                <a:gridCol w="6251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phòng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Các lớp đang sử dụng / số lượng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sửa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- chọn lớp -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 (cô Dung)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thứ 7 &amp; chủ nhật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A1: 5/10 học viên</a:t>
                      </a:r>
                    </a:p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A2: 1/10 học viên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thứ 7 &amp; chủ nhật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A2: 5/5 học viên</a:t>
                      </a:r>
                    </a:p>
                    <a:p>
                      <a:pPr indent="-2730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700"/>
                        <a:t>B1: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841" name="Shape 8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994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592" y="3130225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Shape 8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8592" y="3572312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Shape 844"/>
          <p:cNvCxnSpPr/>
          <p:nvPr/>
        </p:nvCxnSpPr>
        <p:spPr>
          <a:xfrm>
            <a:off x="2310450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5" name="Shape 845"/>
          <p:cNvCxnSpPr/>
          <p:nvPr/>
        </p:nvCxnSpPr>
        <p:spPr>
          <a:xfrm>
            <a:off x="3059125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6" name="Shape 846"/>
          <p:cNvCxnSpPr/>
          <p:nvPr/>
        </p:nvCxnSpPr>
        <p:spPr>
          <a:xfrm>
            <a:off x="5690275" y="2941800"/>
            <a:ext cx="401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47" name="Shape 8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Shape 8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1302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57231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Shape 850"/>
          <p:cNvCxnSpPr/>
          <p:nvPr/>
        </p:nvCxnSpPr>
        <p:spPr>
          <a:xfrm>
            <a:off x="6376387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1" name="Shape 851"/>
          <p:cNvCxnSpPr/>
          <p:nvPr/>
        </p:nvCxnSpPr>
        <p:spPr>
          <a:xfrm>
            <a:off x="4371525" y="29418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52" name="Shape 8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7087" y="278903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02121" y="3272621"/>
            <a:ext cx="128849" cy="12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02121" y="3732296"/>
            <a:ext cx="128849" cy="12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 txBox="1"/>
          <p:nvPr/>
        </p:nvSpPr>
        <p:spPr>
          <a:xfrm>
            <a:off x="3095600" y="1720825"/>
            <a:ext cx="2976900" cy="23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Sơ đồ phòng học</a:t>
            </a:r>
          </a:p>
        </p:txBody>
      </p:sp>
      <p:pic>
        <p:nvPicPr>
          <p:cNvPr id="857" name="Shape 8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26625" y="2015600"/>
            <a:ext cx="2845873" cy="20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(9/44)</a:t>
            </a: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5" name="Shape 8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868" name="Shape 86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869" name="Shape 86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870" name="Shape 87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872" name="Shape 8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phòng học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cxnSp>
        <p:nvCxnSpPr>
          <p:cNvPr id="876" name="Shape 876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7" name="Shape 877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phòng học</a:t>
            </a:r>
          </a:p>
        </p:txBody>
      </p:sp>
      <p:sp>
        <p:nvSpPr>
          <p:cNvPr id="878" name="Shape 878"/>
          <p:cNvSpPr/>
          <p:nvPr/>
        </p:nvSpPr>
        <p:spPr>
          <a:xfrm>
            <a:off x="61551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879" name="Shape 879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phòng</a:t>
            </a:r>
          </a:p>
        </p:txBody>
      </p:sp>
      <p:cxnSp>
        <p:nvCxnSpPr>
          <p:cNvPr id="881" name="Shape 881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2" name="Shape 882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Phòng 2 (cô Dung)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884" name="Shape 884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5" name="Shape 885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Ngày thứ 7 &amp; chủ nhật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3470725" y="29586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lượng học viên tối đa</a:t>
            </a:r>
          </a:p>
        </p:txBody>
      </p:sp>
      <p:cxnSp>
        <p:nvCxnSpPr>
          <p:cNvPr id="887" name="Shape 887"/>
          <p:cNvCxnSpPr/>
          <p:nvPr/>
        </p:nvCxnSpPr>
        <p:spPr>
          <a:xfrm>
            <a:off x="3541600" y="32813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8" name="Shape 888"/>
          <p:cNvSpPr txBox="1"/>
          <p:nvPr/>
        </p:nvSpPr>
        <p:spPr>
          <a:xfrm>
            <a:off x="3541600" y="31239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10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3470725" y="34223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Sơ đồ phòng học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3541599" y="3604100"/>
            <a:ext cx="804900" cy="21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Browser File...</a:t>
            </a:r>
          </a:p>
        </p:txBody>
      </p:sp>
      <p:pic>
        <p:nvPicPr>
          <p:cNvPr id="891" name="Shape 8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474" y="3604101"/>
            <a:ext cx="1070424" cy="77131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(10/44)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9" name="Shape 8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902" name="Shape 902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903" name="Shape 903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904" name="Shape 90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906" name="Shape 9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lớp học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pic>
        <p:nvPicPr>
          <p:cNvPr id="910" name="Shape 9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lớp học</a:t>
            </a:r>
          </a:p>
        </p:txBody>
      </p:sp>
      <p:graphicFrame>
        <p:nvGraphicFramePr>
          <p:cNvPr id="913" name="Shape 913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465475"/>
                <a:gridCol w="531350"/>
                <a:gridCol w="846150"/>
                <a:gridCol w="935925"/>
                <a:gridCol w="1182400"/>
                <a:gridCol w="641350"/>
                <a:gridCol w="666150"/>
                <a:gridCol w="6053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lớp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Giáo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Phòng học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Tình trạng / số lượng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sửa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Lê Thị Mỹ Dung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 (cô Dung)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Chờ khai giảng (5/10 hv)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Lê Thị Mỹ Dung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Đa</a:t>
                      </a:r>
                      <a:r>
                        <a:rPr lang="en" sz="700"/>
                        <a:t>ng học (</a:t>
                      </a:r>
                      <a:r>
                        <a:rPr lang="en" sz="700"/>
                        <a:t>1/5 hv</a:t>
                      </a:r>
                      <a:r>
                        <a:rPr lang="en" sz="700"/>
                        <a:t>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ST5.3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Lê Thị Mỹ Dung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 (cô Dung)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</a:t>
                      </a:r>
                      <a:r>
                        <a:rPr lang="en" sz="700"/>
                        <a:t>ã nghỉ (2/10</a:t>
                      </a:r>
                      <a:r>
                        <a:rPr lang="en" sz="700"/>
                        <a:t> hv</a:t>
                      </a:r>
                      <a:r>
                        <a:rPr lang="en" sz="700"/>
                        <a:t>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02-04-2014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914" name="Shape 9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Shape 9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Shape 9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7" name="Shape 917"/>
          <p:cNvCxnSpPr/>
          <p:nvPr/>
        </p:nvCxnSpPr>
        <p:spPr>
          <a:xfrm>
            <a:off x="28744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8" name="Shape 918"/>
          <p:cNvCxnSpPr/>
          <p:nvPr/>
        </p:nvCxnSpPr>
        <p:spPr>
          <a:xfrm>
            <a:off x="37862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9" name="Shape 919"/>
          <p:cNvCxnSpPr/>
          <p:nvPr/>
        </p:nvCxnSpPr>
        <p:spPr>
          <a:xfrm>
            <a:off x="5690275" y="2865600"/>
            <a:ext cx="401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0" name="Shape 9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Shape 9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Shape 9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3" name="Shape 923"/>
          <p:cNvCxnSpPr/>
          <p:nvPr/>
        </p:nvCxnSpPr>
        <p:spPr>
          <a:xfrm>
            <a:off x="6376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4" name="Shape 924"/>
          <p:cNvCxnSpPr/>
          <p:nvPr/>
        </p:nvCxnSpPr>
        <p:spPr>
          <a:xfrm>
            <a:off x="45955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5" name="Shape 9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6104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6" name="Shape 926"/>
          <p:cNvCxnSpPr/>
          <p:nvPr/>
        </p:nvCxnSpPr>
        <p:spPr>
          <a:xfrm>
            <a:off x="21689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7" name="Shape 9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337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Shape 9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Shape 9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Shape 930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24</a:t>
            </a:r>
          </a:p>
        </p:txBody>
      </p:sp>
      <p:cxnSp>
        <p:nvCxnSpPr>
          <p:cNvPr id="931" name="Shape 931"/>
          <p:cNvCxnSpPr>
            <a:endCxn id="930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2" name="Shape 932"/>
          <p:cNvCxnSpPr>
            <a:endCxn id="930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933" name="Shape 9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912" y="2712837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(11/44)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9" name="Shape 93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1" name="Shape 9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Shape 9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944" name="Shape 94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945" name="Shape 94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946" name="Shape 94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948" name="Shape 9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Shape 94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lớp học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cxnSp>
        <p:nvCxnSpPr>
          <p:cNvPr id="952" name="Shape 952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3" name="Shape 953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lớp học</a:t>
            </a:r>
          </a:p>
        </p:txBody>
      </p:sp>
      <p:sp>
        <p:nvSpPr>
          <p:cNvPr id="954" name="Shape 954"/>
          <p:cNvSpPr/>
          <p:nvPr/>
        </p:nvSpPr>
        <p:spPr>
          <a:xfrm>
            <a:off x="61551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955" name="Shape 955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2232900" y="21998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lớp</a:t>
            </a:r>
          </a:p>
        </p:txBody>
      </p:sp>
      <p:cxnSp>
        <p:nvCxnSpPr>
          <p:cNvPr id="957" name="Shape 957"/>
          <p:cNvCxnSpPr/>
          <p:nvPr/>
        </p:nvCxnSpPr>
        <p:spPr>
          <a:xfrm>
            <a:off x="2303775" y="25226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8" name="Shape 958"/>
          <p:cNvSpPr txBox="1"/>
          <p:nvPr/>
        </p:nvSpPr>
        <p:spPr>
          <a:xfrm>
            <a:off x="2303775" y="23651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SCN.3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2250387" y="26800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Giáo viên</a:t>
            </a:r>
          </a:p>
        </p:txBody>
      </p:sp>
      <p:cxnSp>
        <p:nvCxnSpPr>
          <p:cNvPr id="960" name="Shape 960"/>
          <p:cNvCxnSpPr/>
          <p:nvPr/>
        </p:nvCxnSpPr>
        <p:spPr>
          <a:xfrm>
            <a:off x="2321262" y="30028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1" name="Shape 961"/>
          <p:cNvSpPr txBox="1"/>
          <p:nvPr/>
        </p:nvSpPr>
        <p:spPr>
          <a:xfrm>
            <a:off x="2321262" y="28453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Lê Thị Mỹ Dung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2268325" y="31602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Tình trạng</a:t>
            </a:r>
          </a:p>
        </p:txBody>
      </p:sp>
      <p:cxnSp>
        <p:nvCxnSpPr>
          <p:cNvPr id="963" name="Shape 963"/>
          <p:cNvCxnSpPr/>
          <p:nvPr/>
        </p:nvCxnSpPr>
        <p:spPr>
          <a:xfrm>
            <a:off x="2339200" y="34830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4" name="Shape 964"/>
          <p:cNvSpPr txBox="1"/>
          <p:nvPr/>
        </p:nvSpPr>
        <p:spPr>
          <a:xfrm>
            <a:off x="2339200" y="33255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965" name="Shape 9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5362" y="2872712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5362" y="3308737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7" name="Shape 967"/>
          <p:cNvCxnSpPr>
            <a:endCxn id="968" idx="3"/>
          </p:cNvCxnSpPr>
          <p:nvPr/>
        </p:nvCxnSpPr>
        <p:spPr>
          <a:xfrm rot="10800000">
            <a:off x="1436325" y="3046800"/>
            <a:ext cx="1301700" cy="373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8" name="Shape 968"/>
          <p:cNvSpPr txBox="1"/>
          <p:nvPr/>
        </p:nvSpPr>
        <p:spPr>
          <a:xfrm>
            <a:off x="207525" y="2778750"/>
            <a:ext cx="1228800" cy="53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Lớp chờ khai giảng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Lớp đang học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Lớp đã nghỉ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969" name="Shape 969"/>
          <p:cNvSpPr txBox="1"/>
          <p:nvPr/>
        </p:nvSpPr>
        <p:spPr>
          <a:xfrm>
            <a:off x="2280350" y="3685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giờ vàng</a:t>
            </a:r>
          </a:p>
        </p:txBody>
      </p:sp>
      <p:cxnSp>
        <p:nvCxnSpPr>
          <p:cNvPr id="970" name="Shape 970"/>
          <p:cNvCxnSpPr/>
          <p:nvPr/>
        </p:nvCxnSpPr>
        <p:spPr>
          <a:xfrm>
            <a:off x="2351225" y="4008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1" name="Shape 971"/>
          <p:cNvSpPr txBox="1"/>
          <p:nvPr/>
        </p:nvSpPr>
        <p:spPr>
          <a:xfrm>
            <a:off x="2351225" y="3851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972" name="Shape 9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387" y="3834237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Shape 973"/>
          <p:cNvCxnSpPr>
            <a:endCxn id="974" idx="3"/>
          </p:cNvCxnSpPr>
          <p:nvPr/>
        </p:nvCxnSpPr>
        <p:spPr>
          <a:xfrm rot="10800000">
            <a:off x="1448350" y="3641000"/>
            <a:ext cx="1289700" cy="281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4" name="Shape 974"/>
          <p:cNvSpPr txBox="1"/>
          <p:nvPr/>
        </p:nvSpPr>
        <p:spPr>
          <a:xfrm>
            <a:off x="219550" y="3441650"/>
            <a:ext cx="1228800" cy="3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Có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Không</a:t>
            </a:r>
          </a:p>
        </p:txBody>
      </p:sp>
      <p:sp>
        <p:nvSpPr>
          <p:cNvPr id="975" name="Shape 975"/>
          <p:cNvSpPr txBox="1"/>
          <p:nvPr/>
        </p:nvSpPr>
        <p:spPr>
          <a:xfrm>
            <a:off x="4687475" y="21867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Phòng học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4758350" y="25094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7" name="Shape 977"/>
          <p:cNvSpPr txBox="1"/>
          <p:nvPr/>
        </p:nvSpPr>
        <p:spPr>
          <a:xfrm>
            <a:off x="4758350" y="23520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Phòng 2 (cô Dung)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4704962" y="26669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trong tuần</a:t>
            </a:r>
          </a:p>
        </p:txBody>
      </p:sp>
      <p:cxnSp>
        <p:nvCxnSpPr>
          <p:cNvPr id="979" name="Shape 979"/>
          <p:cNvCxnSpPr/>
          <p:nvPr/>
        </p:nvCxnSpPr>
        <p:spPr>
          <a:xfrm>
            <a:off x="4775837" y="29896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0" name="Shape 980"/>
          <p:cNvSpPr txBox="1"/>
          <p:nvPr/>
        </p:nvSpPr>
        <p:spPr>
          <a:xfrm>
            <a:off x="4775837" y="28322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Thứ 7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4722900" y="31471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Khung giờ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4793775" y="3469875"/>
            <a:ext cx="852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3" name="Shape 983"/>
          <p:cNvSpPr txBox="1"/>
          <p:nvPr/>
        </p:nvSpPr>
        <p:spPr>
          <a:xfrm>
            <a:off x="4793775" y="3312425"/>
            <a:ext cx="698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10:00 AM</a:t>
            </a:r>
          </a:p>
        </p:txBody>
      </p:sp>
      <p:pic>
        <p:nvPicPr>
          <p:cNvPr id="984" name="Shape 9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937" y="285956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4734925" y="36726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986" name="Shape 986"/>
          <p:cNvCxnSpPr/>
          <p:nvPr/>
        </p:nvCxnSpPr>
        <p:spPr>
          <a:xfrm>
            <a:off x="4805800" y="39953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7" name="Shape 987"/>
          <p:cNvSpPr txBox="1"/>
          <p:nvPr/>
        </p:nvSpPr>
        <p:spPr>
          <a:xfrm>
            <a:off x="4805800" y="38379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988" name="Shape 9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937" y="2333512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Shape 989"/>
          <p:cNvCxnSpPr/>
          <p:nvPr/>
        </p:nvCxnSpPr>
        <p:spPr>
          <a:xfrm>
            <a:off x="5728950" y="3462350"/>
            <a:ext cx="852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0" name="Shape 990"/>
          <p:cNvSpPr txBox="1"/>
          <p:nvPr/>
        </p:nvSpPr>
        <p:spPr>
          <a:xfrm>
            <a:off x="5728950" y="3304900"/>
            <a:ext cx="698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12:00 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(1/10)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84" name="Shape 84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85" name="Shape 85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86" name="Shape 86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87" name="Shape 87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88" name="Shape 88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89" name="Shape 89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90" name="Shape 9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94" name="Shape 94"/>
          <p:cNvSpPr/>
          <p:nvPr/>
        </p:nvSpPr>
        <p:spPr>
          <a:xfrm>
            <a:off x="1663425" y="1524522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663399" y="1519625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Nhóm người dùng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63399" y="1746729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Người dùng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63399" y="1982158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 chức năng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67750" y="2386899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Đồng bộ 1 chiều: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Trung tâm chính →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Chi nhánh</a:t>
            </a:r>
          </a:p>
        </p:txBody>
      </p:sp>
      <p:cxnSp>
        <p:nvCxnSpPr>
          <p:cNvPr id="100" name="Shape 100"/>
          <p:cNvCxnSpPr>
            <a:endCxn id="99" idx="3"/>
          </p:cNvCxnSpPr>
          <p:nvPr/>
        </p:nvCxnSpPr>
        <p:spPr>
          <a:xfrm flipH="1">
            <a:off x="1203050" y="1137399"/>
            <a:ext cx="800100" cy="158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(12/44)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Shape 99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8" name="Shape 9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Shape 1000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002" name="Shape 1002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003" name="Shape 100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005" name="Shape 10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Shape 1006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009" name="Shape 10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012" name="Shape 1012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91975"/>
                <a:gridCol w="2023225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Học: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Thanh toán: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2.000.000đ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5.000.000đ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013" name="Shape 10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Shape 10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Shape 1015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16" name="Shape 10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Shape 10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8" name="Shape 1018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9" name="Shape 1019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20" name="Shape 10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Shape 10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Shape 10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3" name="Shape 1023"/>
          <p:cNvCxnSpPr>
            <a:endCxn id="1024" idx="3"/>
          </p:cNvCxnSpPr>
          <p:nvPr/>
        </p:nvCxnSpPr>
        <p:spPr>
          <a:xfrm rot="10800000">
            <a:off x="1284825" y="2293774"/>
            <a:ext cx="3194400" cy="48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4" name="Shape 1024"/>
          <p:cNvSpPr txBox="1"/>
          <p:nvPr/>
        </p:nvSpPr>
        <p:spPr>
          <a:xfrm>
            <a:off x="56025" y="1721974"/>
            <a:ext cx="1228800" cy="114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Xác nhận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Đặt cọc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Thanh toán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Tạm ngưng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Bảo lưu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Bỏ học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học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chờ lớp</a:t>
            </a:r>
          </a:p>
        </p:txBody>
      </p:sp>
      <p:cxnSp>
        <p:nvCxnSpPr>
          <p:cNvPr id="1025" name="Shape 1025"/>
          <p:cNvCxnSpPr>
            <a:endCxn id="1026" idx="1"/>
          </p:cNvCxnSpPr>
          <p:nvPr/>
        </p:nvCxnSpPr>
        <p:spPr>
          <a:xfrm flipH="1" rot="10800000">
            <a:off x="5978200" y="539724"/>
            <a:ext cx="1815300" cy="1201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6" name="Shape 1026"/>
          <p:cNvSpPr txBox="1"/>
          <p:nvPr/>
        </p:nvSpPr>
        <p:spPr>
          <a:xfrm>
            <a:off x="7793500" y="258624"/>
            <a:ext cx="1228800" cy="5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Tất cả học viên của tất cả các chi nhánh.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26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7793500" y="969000"/>
            <a:ext cx="1228800" cy="63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Tất cả các yêu cầu chuyển học viên đến chi nhánh này</a:t>
            </a:r>
            <a:r>
              <a:rPr lang="en" sz="800"/>
              <a:t>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27</a:t>
            </a:r>
          </a:p>
        </p:txBody>
      </p:sp>
      <p:cxnSp>
        <p:nvCxnSpPr>
          <p:cNvPr id="1028" name="Shape 1028"/>
          <p:cNvCxnSpPr>
            <a:endCxn id="1027" idx="1"/>
          </p:cNvCxnSpPr>
          <p:nvPr/>
        </p:nvCxnSpPr>
        <p:spPr>
          <a:xfrm flipH="1" rot="10800000">
            <a:off x="6633700" y="1288050"/>
            <a:ext cx="1159800" cy="471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9" name="Shape 1029"/>
          <p:cNvCxnSpPr>
            <a:endCxn id="1030" idx="1"/>
          </p:cNvCxnSpPr>
          <p:nvPr/>
        </p:nvCxnSpPr>
        <p:spPr>
          <a:xfrm flipH="1" rot="10800000">
            <a:off x="7145200" y="1921175"/>
            <a:ext cx="648300" cy="1166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0" name="Shape 1030"/>
          <p:cNvSpPr txBox="1"/>
          <p:nvPr/>
        </p:nvSpPr>
        <p:spPr>
          <a:xfrm>
            <a:off x="7793500" y="175527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28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56025" y="3250225"/>
            <a:ext cx="1228800" cy="331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29</a:t>
            </a:r>
          </a:p>
        </p:txBody>
      </p:sp>
      <p:cxnSp>
        <p:nvCxnSpPr>
          <p:cNvPr id="1032" name="Shape 1032"/>
          <p:cNvCxnSpPr>
            <a:endCxn id="1031" idx="3"/>
          </p:cNvCxnSpPr>
          <p:nvPr/>
        </p:nvCxnSpPr>
        <p:spPr>
          <a:xfrm flipH="1">
            <a:off x="1284825" y="3069925"/>
            <a:ext cx="3795900" cy="3461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3" name="Shape 1033"/>
          <p:cNvSpPr/>
          <p:nvPr/>
        </p:nvSpPr>
        <p:spPr>
          <a:xfrm>
            <a:off x="7045600" y="3191962"/>
            <a:ext cx="336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949000" y="3398175"/>
            <a:ext cx="5292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666666"/>
                </a:solidFill>
              </a:rPr>
              <a:t>Xem Note</a:t>
            </a:r>
          </a:p>
        </p:txBody>
      </p:sp>
      <p:cxnSp>
        <p:nvCxnSpPr>
          <p:cNvPr id="1035" name="Shape 1035"/>
          <p:cNvCxnSpPr>
            <a:endCxn id="1036" idx="1"/>
          </p:cNvCxnSpPr>
          <p:nvPr/>
        </p:nvCxnSpPr>
        <p:spPr>
          <a:xfrm flipH="1" rot="10800000">
            <a:off x="7252900" y="2401150"/>
            <a:ext cx="540600" cy="866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6" name="Shape 1036"/>
          <p:cNvSpPr txBox="1"/>
          <p:nvPr/>
        </p:nvSpPr>
        <p:spPr>
          <a:xfrm>
            <a:off x="7793500" y="223525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30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7793500" y="271522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31</a:t>
            </a:r>
          </a:p>
        </p:txBody>
      </p:sp>
      <p:cxnSp>
        <p:nvCxnSpPr>
          <p:cNvPr id="1038" name="Shape 1038"/>
          <p:cNvCxnSpPr>
            <a:endCxn id="1037" idx="1"/>
          </p:cNvCxnSpPr>
          <p:nvPr/>
        </p:nvCxnSpPr>
        <p:spPr>
          <a:xfrm flipH="1" rot="10800000">
            <a:off x="7252900" y="2881125"/>
            <a:ext cx="540600" cy="601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9" name="Shape 1039"/>
          <p:cNvSpPr txBox="1"/>
          <p:nvPr/>
        </p:nvSpPr>
        <p:spPr>
          <a:xfrm>
            <a:off x="56025" y="365755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32</a:t>
            </a:r>
          </a:p>
        </p:txBody>
      </p:sp>
      <p:cxnSp>
        <p:nvCxnSpPr>
          <p:cNvPr id="1040" name="Shape 1040"/>
          <p:cNvCxnSpPr>
            <a:endCxn id="1039" idx="3"/>
          </p:cNvCxnSpPr>
          <p:nvPr/>
        </p:nvCxnSpPr>
        <p:spPr>
          <a:xfrm flipH="1">
            <a:off x="1284825" y="3087850"/>
            <a:ext cx="4137000" cy="7355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1" name="Shape 1041"/>
          <p:cNvSpPr txBox="1"/>
          <p:nvPr/>
        </p:nvSpPr>
        <p:spPr>
          <a:xfrm>
            <a:off x="56025" y="406487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33</a:t>
            </a:r>
          </a:p>
        </p:txBody>
      </p:sp>
      <p:cxnSp>
        <p:nvCxnSpPr>
          <p:cNvPr id="1042" name="Shape 1042"/>
          <p:cNvCxnSpPr>
            <a:endCxn id="1041" idx="3"/>
          </p:cNvCxnSpPr>
          <p:nvPr/>
        </p:nvCxnSpPr>
        <p:spPr>
          <a:xfrm flipH="1">
            <a:off x="1284825" y="3070075"/>
            <a:ext cx="4397400" cy="11606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3" name="Shape 1043"/>
          <p:cNvSpPr txBox="1"/>
          <p:nvPr/>
        </p:nvSpPr>
        <p:spPr>
          <a:xfrm>
            <a:off x="7793500" y="454607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34</a:t>
            </a:r>
          </a:p>
        </p:txBody>
      </p:sp>
      <p:cxnSp>
        <p:nvCxnSpPr>
          <p:cNvPr id="1044" name="Shape 1044"/>
          <p:cNvCxnSpPr>
            <a:endCxn id="1043" idx="1"/>
          </p:cNvCxnSpPr>
          <p:nvPr/>
        </p:nvCxnSpPr>
        <p:spPr>
          <a:xfrm>
            <a:off x="6032200" y="3096775"/>
            <a:ext cx="1761300" cy="16151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5" name="Shape 1045"/>
          <p:cNvSpPr txBox="1"/>
          <p:nvPr/>
        </p:nvSpPr>
        <p:spPr>
          <a:xfrm>
            <a:off x="7793500" y="415515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35</a:t>
            </a:r>
          </a:p>
        </p:txBody>
      </p:sp>
      <p:cxnSp>
        <p:nvCxnSpPr>
          <p:cNvPr id="1046" name="Shape 1046"/>
          <p:cNvCxnSpPr>
            <a:endCxn id="1045" idx="1"/>
          </p:cNvCxnSpPr>
          <p:nvPr/>
        </p:nvCxnSpPr>
        <p:spPr>
          <a:xfrm>
            <a:off x="6642700" y="3087750"/>
            <a:ext cx="1150800" cy="12332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7" name="Shape 1047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735201" y="1646125"/>
            <a:ext cx="8568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cxnSp>
        <p:nvCxnSpPr>
          <p:cNvPr id="1049" name="Shape 1049"/>
          <p:cNvCxnSpPr>
            <a:endCxn id="1050" idx="3"/>
          </p:cNvCxnSpPr>
          <p:nvPr/>
        </p:nvCxnSpPr>
        <p:spPr>
          <a:xfrm rot="10800000">
            <a:off x="1228800" y="1288049"/>
            <a:ext cx="3985200" cy="459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0" name="Shape 1050"/>
          <p:cNvSpPr txBox="1"/>
          <p:nvPr/>
        </p:nvSpPr>
        <p:spPr>
          <a:xfrm>
            <a:off x="0" y="1006949"/>
            <a:ext cx="1228800" cy="5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Tất cả học viên học thử của chi nhánh.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24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895825" y="3708800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56025" y="447220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31</a:t>
            </a:r>
          </a:p>
        </p:txBody>
      </p:sp>
      <p:cxnSp>
        <p:nvCxnSpPr>
          <p:cNvPr id="1053" name="Shape 1053"/>
          <p:cNvCxnSpPr>
            <a:endCxn id="1052" idx="3"/>
          </p:cNvCxnSpPr>
          <p:nvPr/>
        </p:nvCxnSpPr>
        <p:spPr>
          <a:xfrm flipH="1">
            <a:off x="1284825" y="3784300"/>
            <a:ext cx="4115400" cy="853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4" name="Shape 1054"/>
          <p:cNvSpPr/>
          <p:nvPr/>
        </p:nvSpPr>
        <p:spPr>
          <a:xfrm>
            <a:off x="3823617" y="1650256"/>
            <a:ext cx="8568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(13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0" name="Shape 106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Shape 106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2" name="Shape 10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Shape 10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065" name="Shape 106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066" name="Shape 106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069" name="Shape 10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071" name="Shape 107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073" name="Shape 10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Shape 10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076" name="Shape 107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077" name="Shape 10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Shape 10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9" name="Shape 1079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80" name="Shape 10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Shape 10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2" name="Shape 1082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3" name="Shape 1083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84" name="Shape 10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Shape 108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Shape 108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 txBox="1"/>
          <p:nvPr/>
        </p:nvSpPr>
        <p:spPr>
          <a:xfrm>
            <a:off x="2184950" y="1400325"/>
            <a:ext cx="4840800" cy="33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Thực hiện thanh toán tiếp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3435300" y="1998200"/>
            <a:ext cx="140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Tổng tiền cần thanh toán</a:t>
            </a:r>
          </a:p>
        </p:txBody>
      </p:sp>
      <p:cxnSp>
        <p:nvCxnSpPr>
          <p:cNvPr id="1090" name="Shape 1090"/>
          <p:cNvCxnSpPr/>
          <p:nvPr/>
        </p:nvCxnSpPr>
        <p:spPr>
          <a:xfrm>
            <a:off x="3506032" y="2320950"/>
            <a:ext cx="1925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91" name="Shape 1091"/>
          <p:cNvSpPr txBox="1"/>
          <p:nvPr/>
        </p:nvSpPr>
        <p:spPr>
          <a:xfrm>
            <a:off x="3506032" y="2163500"/>
            <a:ext cx="1826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5.000.000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Đã thanh toán</a:t>
            </a:r>
          </a:p>
        </p:txBody>
      </p:sp>
      <p:cxnSp>
        <p:nvCxnSpPr>
          <p:cNvPr id="1093" name="Shape 1093"/>
          <p:cNvCxnSpPr/>
          <p:nvPr/>
        </p:nvCxnSpPr>
        <p:spPr>
          <a:xfrm>
            <a:off x="3500924" y="2742325"/>
            <a:ext cx="1925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94" name="Shape 1094"/>
          <p:cNvSpPr txBox="1"/>
          <p:nvPr/>
        </p:nvSpPr>
        <p:spPr>
          <a:xfrm>
            <a:off x="3500924" y="2584875"/>
            <a:ext cx="1826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2.000.000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3433617" y="2889350"/>
            <a:ext cx="1405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Thu tiền mặt</a:t>
            </a:r>
          </a:p>
        </p:txBody>
      </p:sp>
      <p:cxnSp>
        <p:nvCxnSpPr>
          <p:cNvPr id="1096" name="Shape 1096"/>
          <p:cNvCxnSpPr/>
          <p:nvPr/>
        </p:nvCxnSpPr>
        <p:spPr>
          <a:xfrm>
            <a:off x="3498549" y="3212103"/>
            <a:ext cx="193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7" name="Shape 1097"/>
          <p:cNvSpPr txBox="1"/>
          <p:nvPr/>
        </p:nvSpPr>
        <p:spPr>
          <a:xfrm>
            <a:off x="3498549" y="3054651"/>
            <a:ext cx="1831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3421524" y="3360542"/>
            <a:ext cx="1405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Thẻ ngân hàng</a:t>
            </a:r>
          </a:p>
        </p:txBody>
      </p:sp>
      <p:cxnSp>
        <p:nvCxnSpPr>
          <p:cNvPr id="1099" name="Shape 1099"/>
          <p:cNvCxnSpPr/>
          <p:nvPr/>
        </p:nvCxnSpPr>
        <p:spPr>
          <a:xfrm>
            <a:off x="3486453" y="3683301"/>
            <a:ext cx="945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0" name="Shape 1100"/>
          <p:cNvSpPr txBox="1"/>
          <p:nvPr/>
        </p:nvSpPr>
        <p:spPr>
          <a:xfrm>
            <a:off x="3486453" y="3525850"/>
            <a:ext cx="89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4.300.000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3416625" y="3759946"/>
            <a:ext cx="1405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Ngân hàng</a:t>
            </a:r>
          </a:p>
        </p:txBody>
      </p:sp>
      <p:cxnSp>
        <p:nvCxnSpPr>
          <p:cNvPr id="1102" name="Shape 1102"/>
          <p:cNvCxnSpPr/>
          <p:nvPr/>
        </p:nvCxnSpPr>
        <p:spPr>
          <a:xfrm>
            <a:off x="3481558" y="4082699"/>
            <a:ext cx="193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3" name="Shape 1103"/>
          <p:cNvSpPr txBox="1"/>
          <p:nvPr/>
        </p:nvSpPr>
        <p:spPr>
          <a:xfrm>
            <a:off x="3481558" y="3925247"/>
            <a:ext cx="1831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104" name="Shape 1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9675" y="3925250"/>
            <a:ext cx="96149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/>
          <p:nvPr/>
        </p:nvSpPr>
        <p:spPr>
          <a:xfrm>
            <a:off x="5787950" y="1464937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1106" name="Shape 1106"/>
          <p:cNvSpPr/>
          <p:nvPr/>
        </p:nvSpPr>
        <p:spPr>
          <a:xfrm>
            <a:off x="6386600" y="1464937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107" name="Shape 1107"/>
          <p:cNvSpPr/>
          <p:nvPr/>
        </p:nvSpPr>
        <p:spPr>
          <a:xfrm>
            <a:off x="4200200" y="1467317"/>
            <a:ext cx="15561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Chốt thanh toán (bỏ cọc)</a:t>
            </a:r>
          </a:p>
        </p:txBody>
      </p:sp>
      <p:sp>
        <p:nvSpPr>
          <p:cNvPr id="1108" name="Shape 1108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pic>
        <p:nvPicPr>
          <p:cNvPr id="1109" name="Shape 11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02450" y="3540362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Shape 1110"/>
          <p:cNvSpPr txBox="1"/>
          <p:nvPr/>
        </p:nvSpPr>
        <p:spPr>
          <a:xfrm>
            <a:off x="4571174" y="3548550"/>
            <a:ext cx="5670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Cà thẻ </a:t>
            </a:r>
          </a:p>
        </p:txBody>
      </p:sp>
      <p:pic>
        <p:nvPicPr>
          <p:cNvPr id="1111" name="Shape 11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3600" y="3531462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Shape 1112"/>
          <p:cNvSpPr txBox="1"/>
          <p:nvPr/>
        </p:nvSpPr>
        <p:spPr>
          <a:xfrm>
            <a:off x="5163825" y="3551375"/>
            <a:ext cx="781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Chuyển khoản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3394804" y="4154300"/>
            <a:ext cx="1405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114" name="Shape 1114"/>
          <p:cNvCxnSpPr/>
          <p:nvPr/>
        </p:nvCxnSpPr>
        <p:spPr>
          <a:xfrm>
            <a:off x="3459737" y="4477053"/>
            <a:ext cx="193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5" name="Shape 1115"/>
          <p:cNvSpPr txBox="1"/>
          <p:nvPr/>
        </p:nvSpPr>
        <p:spPr>
          <a:xfrm>
            <a:off x="3459737" y="4319601"/>
            <a:ext cx="1831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(13/44)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1" name="Shape 112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Shape 112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3" name="Shape 1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Shape 1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Shape 112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126" name="Shape 112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127" name="Shape 112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128" name="Shape 112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130" name="Shape 1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Shape 113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134" name="Shape 1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Shape 1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Shape 113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137" name="Shape 113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138" name="Shape 1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0" name="Shape 1140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41" name="Shape 11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Shape 11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3" name="Shape 1143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4" name="Shape 1144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45" name="Shape 1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Shape 11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Shape 11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Shape 1148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 txBox="1"/>
          <p:nvPr/>
        </p:nvSpPr>
        <p:spPr>
          <a:xfrm>
            <a:off x="1639925" y="1324125"/>
            <a:ext cx="5872800" cy="35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Danh sách học thử</a:t>
            </a:r>
          </a:p>
        </p:txBody>
      </p:sp>
      <p:graphicFrame>
        <p:nvGraphicFramePr>
          <p:cNvPr id="1150" name="Shape 1150"/>
          <p:cNvGraphicFramePr/>
          <p:nvPr/>
        </p:nvGraphicFramePr>
        <p:xfrm>
          <a:off x="1686912" y="21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58075"/>
                <a:gridCol w="687925"/>
                <a:gridCol w="861900"/>
                <a:gridCol w="1037000"/>
                <a:gridCol w="1298900"/>
                <a:gridCol w="12043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học thử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lớp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HV-TopartQ10-000184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HOÀNG ANH THƯ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25/06/2011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Hoàng Thị Thanh Nga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0913300878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HV-TopartQ10-000184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HOÀNG ANH THƯ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25/06/2011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Hoàng Thị Thanh Nga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0913300878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51" name="Shape 1151"/>
          <p:cNvSpPr txBox="1"/>
          <p:nvPr/>
        </p:nvSpPr>
        <p:spPr>
          <a:xfrm>
            <a:off x="1987362" y="1729100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1152" name="Shape 1152"/>
          <p:cNvCxnSpPr/>
          <p:nvPr/>
        </p:nvCxnSpPr>
        <p:spPr>
          <a:xfrm>
            <a:off x="2058261" y="2051875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3" name="Shape 1153"/>
          <p:cNvSpPr txBox="1"/>
          <p:nvPr/>
        </p:nvSpPr>
        <p:spPr>
          <a:xfrm>
            <a:off x="2058261" y="1894425"/>
            <a:ext cx="1070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3846887" y="172081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917786" y="2043575"/>
            <a:ext cx="1070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6" name="Shape 1156"/>
          <p:cNvSpPr txBox="1"/>
          <p:nvPr/>
        </p:nvSpPr>
        <p:spPr>
          <a:xfrm>
            <a:off x="3917786" y="1886125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1157" name="Shape 1157"/>
          <p:cNvSpPr txBox="1"/>
          <p:nvPr/>
        </p:nvSpPr>
        <p:spPr>
          <a:xfrm>
            <a:off x="5755075" y="173356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lớp</a:t>
            </a:r>
          </a:p>
        </p:txBody>
      </p:sp>
      <p:cxnSp>
        <p:nvCxnSpPr>
          <p:cNvPr id="1158" name="Shape 1158"/>
          <p:cNvCxnSpPr/>
          <p:nvPr/>
        </p:nvCxnSpPr>
        <p:spPr>
          <a:xfrm>
            <a:off x="5825974" y="2056325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9" name="Shape 1159"/>
          <p:cNvSpPr txBox="1"/>
          <p:nvPr/>
        </p:nvSpPr>
        <p:spPr>
          <a:xfrm>
            <a:off x="5825974" y="1898875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1160" name="Shape 1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637" y="1905962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Shape 1161"/>
          <p:cNvPicPr preferRelativeResize="0"/>
          <p:nvPr/>
        </p:nvPicPr>
        <p:blipFill rotWithShape="1">
          <a:blip r:embed="rId8">
            <a:alphaModFix/>
          </a:blip>
          <a:srcRect b="-6179" l="0" r="5482" t="0"/>
          <a:stretch/>
        </p:blipFill>
        <p:spPr>
          <a:xfrm>
            <a:off x="1694300" y="4629874"/>
            <a:ext cx="5673174" cy="2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Shape 1162"/>
          <p:cNvSpPr/>
          <p:nvPr/>
        </p:nvSpPr>
        <p:spPr>
          <a:xfrm>
            <a:off x="184550" y="2809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1163" name="Shape 1163"/>
          <p:cNvSpPr/>
          <p:nvPr/>
        </p:nvSpPr>
        <p:spPr>
          <a:xfrm>
            <a:off x="6591275" y="147656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(13/44)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Shape 116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Shape 117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1" name="Shape 1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Shape 1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Shape 117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174" name="Shape 117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176" name="Shape 117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178" name="Shape 1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Shape 117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180" name="Shape 118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181" name="Shape 118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182" name="Shape 1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Shape 11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Shape 1184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185" name="Shape 1185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186" name="Shape 11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Shape 11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8" name="Shape 1188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89" name="Shape 11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Shape 119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1" name="Shape 1191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2" name="Shape 1192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93" name="Shape 1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Shape 119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Shape 1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Shape 1196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 txBox="1"/>
          <p:nvPr/>
        </p:nvSpPr>
        <p:spPr>
          <a:xfrm>
            <a:off x="2184950" y="1400325"/>
            <a:ext cx="4840800" cy="33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Danh sách học viên</a:t>
            </a:r>
          </a:p>
        </p:txBody>
      </p:sp>
      <p:graphicFrame>
        <p:nvGraphicFramePr>
          <p:cNvPr id="1198" name="Shape 1198"/>
          <p:cNvGraphicFramePr/>
          <p:nvPr/>
        </p:nvGraphicFramePr>
        <p:xfrm>
          <a:off x="2409662" y="2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687925"/>
                <a:gridCol w="861900"/>
                <a:gridCol w="1387100"/>
                <a:gridCol w="14335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chưa xác định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HV-TopartQ10-000184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HOÀNG ANH THƯ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25/06/2011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Hoàng Thị Thanh Nga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0913300878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HV-TopartQ10-000184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HOÀNG ANH THƯ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25/06/2011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Hoàng Thị Thanh Nga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0913300878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99" name="Shape 1199"/>
          <p:cNvSpPr txBox="1"/>
          <p:nvPr/>
        </p:nvSpPr>
        <p:spPr>
          <a:xfrm>
            <a:off x="5627525" y="156538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 nhánh</a:t>
            </a:r>
          </a:p>
        </p:txBody>
      </p:sp>
      <p:cxnSp>
        <p:nvCxnSpPr>
          <p:cNvPr id="1200" name="Shape 1200"/>
          <p:cNvCxnSpPr/>
          <p:nvPr/>
        </p:nvCxnSpPr>
        <p:spPr>
          <a:xfrm>
            <a:off x="5698424" y="18881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1" name="Shape 1201"/>
          <p:cNvSpPr txBox="1"/>
          <p:nvPr/>
        </p:nvSpPr>
        <p:spPr>
          <a:xfrm>
            <a:off x="5698424" y="17307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1202" name="Shape 1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087" y="17377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Shape 1203"/>
          <p:cNvPicPr preferRelativeResize="0"/>
          <p:nvPr/>
        </p:nvPicPr>
        <p:blipFill rotWithShape="1">
          <a:blip r:embed="rId8">
            <a:alphaModFix/>
          </a:blip>
          <a:srcRect b="-6179" l="0" r="24772" t="0"/>
          <a:stretch/>
        </p:blipFill>
        <p:spPr>
          <a:xfrm>
            <a:off x="2341275" y="4450374"/>
            <a:ext cx="4515049" cy="2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Shape 1204"/>
          <p:cNvSpPr/>
          <p:nvPr/>
        </p:nvSpPr>
        <p:spPr>
          <a:xfrm>
            <a:off x="2495375" y="2638000"/>
            <a:ext cx="567000" cy="39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Thêm vào chi nhánh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(14/44)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0" name="Shape 121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Shape 121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2" name="Shape 1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Shape 1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Shape 121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215" name="Shape 121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216" name="Shape 121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217" name="Shape 121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219" name="Shape 1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Shape 122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222" name="Shape 122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223" name="Shape 12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Shape 12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Shape 122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226" name="Shape 122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227" name="Shape 12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Shape 12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9" name="Shape 1229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30" name="Shape 12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Shape 1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2" name="Shape 1232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3" name="Shape 1233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34" name="Shape 1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Shape 12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Shape 12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Shape 1237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 txBox="1"/>
          <p:nvPr/>
        </p:nvSpPr>
        <p:spPr>
          <a:xfrm>
            <a:off x="2184950" y="1628925"/>
            <a:ext cx="4840800" cy="235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Duyệt yêu cầu chuyển trung tâm</a:t>
            </a:r>
          </a:p>
        </p:txBody>
      </p:sp>
      <p:graphicFrame>
        <p:nvGraphicFramePr>
          <p:cNvPr id="1239" name="Shape 1239"/>
          <p:cNvGraphicFramePr/>
          <p:nvPr/>
        </p:nvGraphicFramePr>
        <p:xfrm>
          <a:off x="2420112" y="2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1633750"/>
                <a:gridCol w="1440950"/>
                <a:gridCol w="9129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STT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 yêu cầu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Trung tâm: Topart NTN - Q10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Nguyễn Thị 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quảng ngãi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vocaothuylinh@gmail.com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01652345782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04/05/2017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240" name="Shape 1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26069" y="2432719"/>
            <a:ext cx="665509" cy="1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Shape 1241"/>
          <p:cNvPicPr preferRelativeResize="0"/>
          <p:nvPr/>
        </p:nvPicPr>
        <p:blipFill rotWithShape="1">
          <a:blip r:embed="rId8">
            <a:alphaModFix/>
          </a:blip>
          <a:srcRect b="-6179" l="0" r="24772" t="0"/>
          <a:stretch/>
        </p:blipFill>
        <p:spPr>
          <a:xfrm>
            <a:off x="2347825" y="3686774"/>
            <a:ext cx="4515049" cy="2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(15/44)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9" name="Shape 1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Shape 1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Shape 1251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252" name="Shape 1252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253" name="Shape 1253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254" name="Shape 125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256" name="Shape 12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Shape 1257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260" name="Shape 1260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1" name="Shape 1261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học viên</a:t>
            </a:r>
          </a:p>
        </p:txBody>
      </p:sp>
      <p:sp>
        <p:nvSpPr>
          <p:cNvPr id="1262" name="Shape 1262"/>
          <p:cNvSpPr/>
          <p:nvPr/>
        </p:nvSpPr>
        <p:spPr>
          <a:xfrm>
            <a:off x="61551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1263" name="Shape 1263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264" name="Shape 1264"/>
          <p:cNvSpPr txBox="1"/>
          <p:nvPr/>
        </p:nvSpPr>
        <p:spPr>
          <a:xfrm>
            <a:off x="1775700" y="1971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1265" name="Shape 1265"/>
          <p:cNvCxnSpPr/>
          <p:nvPr/>
        </p:nvCxnSpPr>
        <p:spPr>
          <a:xfrm>
            <a:off x="1820054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66" name="Shape 1266"/>
          <p:cNvSpPr txBox="1"/>
          <p:nvPr/>
        </p:nvSpPr>
        <p:spPr>
          <a:xfrm>
            <a:off x="1820054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267" name="Shape 1267"/>
          <p:cNvSpPr txBox="1"/>
          <p:nvPr/>
        </p:nvSpPr>
        <p:spPr>
          <a:xfrm>
            <a:off x="1789248" y="24514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 nhật</a:t>
            </a:r>
          </a:p>
        </p:txBody>
      </p:sp>
      <p:cxnSp>
        <p:nvCxnSpPr>
          <p:cNvPr id="1268" name="Shape 1268"/>
          <p:cNvCxnSpPr/>
          <p:nvPr/>
        </p:nvCxnSpPr>
        <p:spPr>
          <a:xfrm>
            <a:off x="1830998" y="27742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9" name="Shape 1269"/>
          <p:cNvSpPr txBox="1"/>
          <p:nvPr/>
        </p:nvSpPr>
        <p:spPr>
          <a:xfrm>
            <a:off x="1830998" y="26167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01/01/2000</a:t>
            </a:r>
          </a:p>
        </p:txBody>
      </p:sp>
      <p:sp>
        <p:nvSpPr>
          <p:cNvPr id="1270" name="Shape 1270"/>
          <p:cNvSpPr txBox="1"/>
          <p:nvPr/>
        </p:nvSpPr>
        <p:spPr>
          <a:xfrm>
            <a:off x="4639414" y="24455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1271" name="Shape 1271"/>
          <p:cNvCxnSpPr/>
          <p:nvPr/>
        </p:nvCxnSpPr>
        <p:spPr>
          <a:xfrm>
            <a:off x="4659821" y="27435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2" name="Shape 1272"/>
          <p:cNvSpPr txBox="1"/>
          <p:nvPr/>
        </p:nvSpPr>
        <p:spPr>
          <a:xfrm>
            <a:off x="4659821" y="25861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73" name="Shape 1273"/>
          <p:cNvSpPr txBox="1"/>
          <p:nvPr/>
        </p:nvSpPr>
        <p:spPr>
          <a:xfrm>
            <a:off x="3251935" y="19846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học viên</a:t>
            </a:r>
          </a:p>
        </p:txBody>
      </p:sp>
      <p:cxnSp>
        <p:nvCxnSpPr>
          <p:cNvPr id="1274" name="Shape 1274"/>
          <p:cNvCxnSpPr/>
          <p:nvPr/>
        </p:nvCxnSpPr>
        <p:spPr>
          <a:xfrm>
            <a:off x="3245947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5" name="Shape 1275"/>
          <p:cNvSpPr txBox="1"/>
          <p:nvPr/>
        </p:nvSpPr>
        <p:spPr>
          <a:xfrm>
            <a:off x="3245947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HV-MKC-000044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65483" y="24648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Trường</a:t>
            </a:r>
          </a:p>
        </p:txBody>
      </p:sp>
      <p:cxnSp>
        <p:nvCxnSpPr>
          <p:cNvPr id="1277" name="Shape 1277"/>
          <p:cNvCxnSpPr/>
          <p:nvPr/>
        </p:nvCxnSpPr>
        <p:spPr>
          <a:xfrm>
            <a:off x="3256891" y="27742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8" name="Shape 1278"/>
          <p:cNvSpPr txBox="1"/>
          <p:nvPr/>
        </p:nvSpPr>
        <p:spPr>
          <a:xfrm>
            <a:off x="3256891" y="26167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79" name="Shape 1279"/>
          <p:cNvSpPr txBox="1"/>
          <p:nvPr/>
        </p:nvSpPr>
        <p:spPr>
          <a:xfrm>
            <a:off x="6182897" y="24389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280" name="Shape 1280"/>
          <p:cNvCxnSpPr/>
          <p:nvPr/>
        </p:nvCxnSpPr>
        <p:spPr>
          <a:xfrm>
            <a:off x="6195919" y="27304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1" name="Shape 1281"/>
          <p:cNvSpPr txBox="1"/>
          <p:nvPr/>
        </p:nvSpPr>
        <p:spPr>
          <a:xfrm>
            <a:off x="6195919" y="25729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82" name="Shape 1282"/>
          <p:cNvSpPr txBox="1"/>
          <p:nvPr/>
        </p:nvSpPr>
        <p:spPr>
          <a:xfrm>
            <a:off x="4616549" y="20091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1283" name="Shape 1283"/>
          <p:cNvCxnSpPr/>
          <p:nvPr/>
        </p:nvCxnSpPr>
        <p:spPr>
          <a:xfrm>
            <a:off x="4641352" y="23071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4" name="Shape 1284"/>
          <p:cNvSpPr txBox="1"/>
          <p:nvPr/>
        </p:nvSpPr>
        <p:spPr>
          <a:xfrm>
            <a:off x="4641352" y="21497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Lê Thị Mỹ Dung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6160032" y="200255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Giới tính</a:t>
            </a:r>
          </a:p>
        </p:txBody>
      </p:sp>
      <p:cxnSp>
        <p:nvCxnSpPr>
          <p:cNvPr id="1286" name="Shape 1286"/>
          <p:cNvCxnSpPr/>
          <p:nvPr/>
        </p:nvCxnSpPr>
        <p:spPr>
          <a:xfrm>
            <a:off x="6177449" y="22940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7" name="Shape 1287"/>
          <p:cNvSpPr txBox="1"/>
          <p:nvPr/>
        </p:nvSpPr>
        <p:spPr>
          <a:xfrm>
            <a:off x="6177449" y="21365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Nam</a:t>
            </a:r>
          </a:p>
        </p:txBody>
      </p:sp>
      <p:pic>
        <p:nvPicPr>
          <p:cNvPr id="1288" name="Shape 12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027" y="2163925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9" name="Shape 1289"/>
          <p:cNvCxnSpPr/>
          <p:nvPr/>
        </p:nvCxnSpPr>
        <p:spPr>
          <a:xfrm>
            <a:off x="1745187" y="31152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0" name="Shape 1290"/>
          <p:cNvSpPr txBox="1"/>
          <p:nvPr/>
        </p:nvSpPr>
        <p:spPr>
          <a:xfrm>
            <a:off x="1745187" y="28554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phụ huynh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1745187" y="32460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phụ huynh</a:t>
            </a:r>
          </a:p>
        </p:txBody>
      </p:sp>
      <p:cxnSp>
        <p:nvCxnSpPr>
          <p:cNvPr id="1292" name="Shape 1292"/>
          <p:cNvCxnSpPr/>
          <p:nvPr/>
        </p:nvCxnSpPr>
        <p:spPr>
          <a:xfrm>
            <a:off x="1789541" y="35688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3" name="Shape 1293"/>
          <p:cNvSpPr txBox="1"/>
          <p:nvPr/>
        </p:nvSpPr>
        <p:spPr>
          <a:xfrm>
            <a:off x="1789541" y="34113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vu linh</a:t>
            </a:r>
          </a:p>
        </p:txBody>
      </p:sp>
      <p:sp>
        <p:nvSpPr>
          <p:cNvPr id="1294" name="Shape 1294"/>
          <p:cNvSpPr txBox="1"/>
          <p:nvPr/>
        </p:nvSpPr>
        <p:spPr>
          <a:xfrm>
            <a:off x="1758736" y="3726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Địa chỉ</a:t>
            </a:r>
          </a:p>
        </p:txBody>
      </p:sp>
      <p:cxnSp>
        <p:nvCxnSpPr>
          <p:cNvPr id="1295" name="Shape 1295"/>
          <p:cNvCxnSpPr/>
          <p:nvPr/>
        </p:nvCxnSpPr>
        <p:spPr>
          <a:xfrm>
            <a:off x="1800485" y="4049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6" name="Shape 1296"/>
          <p:cNvSpPr txBox="1"/>
          <p:nvPr/>
        </p:nvSpPr>
        <p:spPr>
          <a:xfrm>
            <a:off x="1800485" y="3891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297" name="Shape 1297"/>
          <p:cNvSpPr txBox="1"/>
          <p:nvPr/>
        </p:nvSpPr>
        <p:spPr>
          <a:xfrm>
            <a:off x="4608902" y="37203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Facebook</a:t>
            </a:r>
          </a:p>
        </p:txBody>
      </p:sp>
      <p:cxnSp>
        <p:nvCxnSpPr>
          <p:cNvPr id="1298" name="Shape 1298"/>
          <p:cNvCxnSpPr/>
          <p:nvPr/>
        </p:nvCxnSpPr>
        <p:spPr>
          <a:xfrm>
            <a:off x="4629309" y="40183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9" name="Shape 1299"/>
          <p:cNvSpPr txBox="1"/>
          <p:nvPr/>
        </p:nvSpPr>
        <p:spPr>
          <a:xfrm>
            <a:off x="4629309" y="38609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00" name="Shape 1300"/>
          <p:cNvSpPr txBox="1"/>
          <p:nvPr/>
        </p:nvSpPr>
        <p:spPr>
          <a:xfrm>
            <a:off x="3221422" y="32594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Mối quan hệ</a:t>
            </a:r>
          </a:p>
        </p:txBody>
      </p:sp>
      <p:cxnSp>
        <p:nvCxnSpPr>
          <p:cNvPr id="1301" name="Shape 1301"/>
          <p:cNvCxnSpPr/>
          <p:nvPr/>
        </p:nvCxnSpPr>
        <p:spPr>
          <a:xfrm>
            <a:off x="3215435" y="35688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2" name="Shape 1302"/>
          <p:cNvSpPr txBox="1"/>
          <p:nvPr/>
        </p:nvSpPr>
        <p:spPr>
          <a:xfrm>
            <a:off x="3215435" y="34113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Cha</a:t>
            </a:r>
          </a:p>
        </p:txBody>
      </p:sp>
      <p:sp>
        <p:nvSpPr>
          <p:cNvPr id="1303" name="Shape 1303"/>
          <p:cNvSpPr txBox="1"/>
          <p:nvPr/>
        </p:nvSpPr>
        <p:spPr>
          <a:xfrm>
            <a:off x="3234971" y="37396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điện thoại</a:t>
            </a:r>
          </a:p>
        </p:txBody>
      </p:sp>
      <p:cxnSp>
        <p:nvCxnSpPr>
          <p:cNvPr id="1304" name="Shape 1304"/>
          <p:cNvCxnSpPr/>
          <p:nvPr/>
        </p:nvCxnSpPr>
        <p:spPr>
          <a:xfrm>
            <a:off x="3226379" y="40490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5" name="Shape 1305"/>
          <p:cNvSpPr txBox="1"/>
          <p:nvPr/>
        </p:nvSpPr>
        <p:spPr>
          <a:xfrm>
            <a:off x="3226379" y="38915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06" name="Shape 1306"/>
          <p:cNvSpPr txBox="1"/>
          <p:nvPr/>
        </p:nvSpPr>
        <p:spPr>
          <a:xfrm>
            <a:off x="6152372" y="3713725"/>
            <a:ext cx="11114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huynh biết qua</a:t>
            </a:r>
          </a:p>
        </p:txBody>
      </p:sp>
      <p:cxnSp>
        <p:nvCxnSpPr>
          <p:cNvPr id="1307" name="Shape 1307"/>
          <p:cNvCxnSpPr/>
          <p:nvPr/>
        </p:nvCxnSpPr>
        <p:spPr>
          <a:xfrm>
            <a:off x="6165406" y="40052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8" name="Shape 1308"/>
          <p:cNvSpPr txBox="1"/>
          <p:nvPr/>
        </p:nvSpPr>
        <p:spPr>
          <a:xfrm>
            <a:off x="6165406" y="38477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309" name="Shape 1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2951" y="3392862"/>
            <a:ext cx="60186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Shape 1310"/>
          <p:cNvSpPr txBox="1"/>
          <p:nvPr/>
        </p:nvSpPr>
        <p:spPr>
          <a:xfrm>
            <a:off x="4586022" y="3283925"/>
            <a:ext cx="1111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Sinh nhật phụ huynh</a:t>
            </a:r>
          </a:p>
        </p:txBody>
      </p:sp>
      <p:cxnSp>
        <p:nvCxnSpPr>
          <p:cNvPr id="1311" name="Shape 1311"/>
          <p:cNvCxnSpPr/>
          <p:nvPr/>
        </p:nvCxnSpPr>
        <p:spPr>
          <a:xfrm>
            <a:off x="4610840" y="35819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2" name="Shape 1312"/>
          <p:cNvSpPr txBox="1"/>
          <p:nvPr/>
        </p:nvSpPr>
        <p:spPr>
          <a:xfrm>
            <a:off x="4610840" y="34245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01/01/1976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6129519" y="327735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Email</a:t>
            </a:r>
          </a:p>
        </p:txBody>
      </p:sp>
      <p:cxnSp>
        <p:nvCxnSpPr>
          <p:cNvPr id="1314" name="Shape 1314"/>
          <p:cNvCxnSpPr/>
          <p:nvPr/>
        </p:nvCxnSpPr>
        <p:spPr>
          <a:xfrm>
            <a:off x="6146937" y="35688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5" name="Shape 1315"/>
          <p:cNvSpPr txBox="1"/>
          <p:nvPr/>
        </p:nvSpPr>
        <p:spPr>
          <a:xfrm>
            <a:off x="6146937" y="34113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1316" name="Shape 13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027" y="3876700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7" name="Shape 1317"/>
          <p:cNvCxnSpPr>
            <a:endCxn id="1318" idx="1"/>
          </p:cNvCxnSpPr>
          <p:nvPr/>
        </p:nvCxnSpPr>
        <p:spPr>
          <a:xfrm flipH="1" rot="10800000">
            <a:off x="6914100" y="3115274"/>
            <a:ext cx="832500" cy="854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8" name="Shape 1318"/>
          <p:cNvSpPr txBox="1"/>
          <p:nvPr/>
        </p:nvSpPr>
        <p:spPr>
          <a:xfrm>
            <a:off x="7746600" y="2637074"/>
            <a:ext cx="1228800" cy="956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Bạn bè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Tình cờ đi ngang qua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Tờ rơi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Internet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chí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Khác</a:t>
            </a:r>
          </a:p>
        </p:txBody>
      </p:sp>
      <p:sp>
        <p:nvSpPr>
          <p:cNvPr id="1319" name="Shape 1319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cxnSp>
        <p:nvCxnSpPr>
          <p:cNvPr id="1320" name="Shape 1320"/>
          <p:cNvCxnSpPr/>
          <p:nvPr/>
        </p:nvCxnSpPr>
        <p:spPr>
          <a:xfrm>
            <a:off x="1800475" y="437672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1" name="Shape 1321"/>
          <p:cNvSpPr txBox="1"/>
          <p:nvPr/>
        </p:nvSpPr>
        <p:spPr>
          <a:xfrm>
            <a:off x="1800475" y="41169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lưu ý và liên hệ khẩn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1800475" y="45075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</a:t>
            </a:r>
          </a:p>
        </p:txBody>
      </p:sp>
      <p:cxnSp>
        <p:nvCxnSpPr>
          <p:cNvPr id="1323" name="Shape 1323"/>
          <p:cNvCxnSpPr/>
          <p:nvPr/>
        </p:nvCxnSpPr>
        <p:spPr>
          <a:xfrm>
            <a:off x="1844829" y="48302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4" name="Shape 1324"/>
          <p:cNvSpPr txBox="1"/>
          <p:nvPr/>
        </p:nvSpPr>
        <p:spPr>
          <a:xfrm>
            <a:off x="1844829" y="46728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vu linh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3276710" y="452085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Mối quan hệ</a:t>
            </a:r>
          </a:p>
        </p:txBody>
      </p:sp>
      <p:cxnSp>
        <p:nvCxnSpPr>
          <p:cNvPr id="1326" name="Shape 1326"/>
          <p:cNvCxnSpPr/>
          <p:nvPr/>
        </p:nvCxnSpPr>
        <p:spPr>
          <a:xfrm>
            <a:off x="3270722" y="48302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7" name="Shape 1327"/>
          <p:cNvSpPr txBox="1"/>
          <p:nvPr/>
        </p:nvSpPr>
        <p:spPr>
          <a:xfrm>
            <a:off x="3270722" y="46728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Cha</a:t>
            </a:r>
          </a:p>
        </p:txBody>
      </p:sp>
      <p:pic>
        <p:nvPicPr>
          <p:cNvPr id="1328" name="Shape 13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238" y="4654312"/>
            <a:ext cx="60186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Shape 1329"/>
          <p:cNvSpPr txBox="1"/>
          <p:nvPr/>
        </p:nvSpPr>
        <p:spPr>
          <a:xfrm>
            <a:off x="4641309" y="4545375"/>
            <a:ext cx="1111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điện thoại</a:t>
            </a:r>
          </a:p>
        </p:txBody>
      </p:sp>
      <p:cxnSp>
        <p:nvCxnSpPr>
          <p:cNvPr id="1330" name="Shape 1330"/>
          <p:cNvCxnSpPr/>
          <p:nvPr/>
        </p:nvCxnSpPr>
        <p:spPr>
          <a:xfrm>
            <a:off x="4666127" y="48434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1" name="Shape 1331"/>
          <p:cNvSpPr txBox="1"/>
          <p:nvPr/>
        </p:nvSpPr>
        <p:spPr>
          <a:xfrm>
            <a:off x="4666127" y="46859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32" name="Shape 1332"/>
          <p:cNvSpPr txBox="1"/>
          <p:nvPr/>
        </p:nvSpPr>
        <p:spPr>
          <a:xfrm>
            <a:off x="6100309" y="4546850"/>
            <a:ext cx="1111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Bệnh sử, dị ứng,v.v...</a:t>
            </a:r>
          </a:p>
        </p:txBody>
      </p:sp>
      <p:cxnSp>
        <p:nvCxnSpPr>
          <p:cNvPr id="1333" name="Shape 1333"/>
          <p:cNvCxnSpPr/>
          <p:nvPr/>
        </p:nvCxnSpPr>
        <p:spPr>
          <a:xfrm>
            <a:off x="6125127" y="484490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4" name="Shape 1334"/>
          <p:cNvSpPr txBox="1"/>
          <p:nvPr/>
        </p:nvSpPr>
        <p:spPr>
          <a:xfrm>
            <a:off x="6125127" y="468745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35" name="Shape 1335"/>
          <p:cNvSpPr/>
          <p:nvPr/>
        </p:nvSpPr>
        <p:spPr>
          <a:xfrm>
            <a:off x="270725" y="2637075"/>
            <a:ext cx="1111500" cy="118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Scrool Down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700"/>
              <a:t>Slide 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(15/44)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Shape 134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Shape 134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3" name="Shape 1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Shape 1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Shape 134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346" name="Shape 134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347" name="Shape 134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348" name="Shape 134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350" name="Shape 13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Shape 135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354" name="Shape 1354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5" name="Shape 1355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Trường hợp khẩn cấp</a:t>
            </a:r>
          </a:p>
        </p:txBody>
      </p:sp>
      <p:sp>
        <p:nvSpPr>
          <p:cNvPr id="1356" name="Shape 1356"/>
          <p:cNvSpPr/>
          <p:nvPr/>
        </p:nvSpPr>
        <p:spPr>
          <a:xfrm>
            <a:off x="6155150" y="1627925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1357" name="Shape 1357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358" name="Shape 1358"/>
          <p:cNvSpPr txBox="1"/>
          <p:nvPr/>
        </p:nvSpPr>
        <p:spPr>
          <a:xfrm>
            <a:off x="1775700" y="1971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Bệnh viện</a:t>
            </a:r>
          </a:p>
        </p:txBody>
      </p:sp>
      <p:cxnSp>
        <p:nvCxnSpPr>
          <p:cNvPr id="1359" name="Shape 1359"/>
          <p:cNvCxnSpPr/>
          <p:nvPr/>
        </p:nvCxnSpPr>
        <p:spPr>
          <a:xfrm>
            <a:off x="1820054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0" name="Shape 1360"/>
          <p:cNvSpPr txBox="1"/>
          <p:nvPr/>
        </p:nvSpPr>
        <p:spPr>
          <a:xfrm>
            <a:off x="1820054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1789250" y="2908675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có điều gì đặc biệt chúng tôi cần biết?</a:t>
            </a:r>
          </a:p>
        </p:txBody>
      </p:sp>
      <p:cxnSp>
        <p:nvCxnSpPr>
          <p:cNvPr id="1362" name="Shape 1362"/>
          <p:cNvCxnSpPr/>
          <p:nvPr/>
        </p:nvCxnSpPr>
        <p:spPr>
          <a:xfrm>
            <a:off x="1830998" y="32314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3" name="Shape 1363"/>
          <p:cNvSpPr txBox="1"/>
          <p:nvPr/>
        </p:nvSpPr>
        <p:spPr>
          <a:xfrm>
            <a:off x="1830998" y="30739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64" name="Shape 1364"/>
          <p:cNvSpPr txBox="1"/>
          <p:nvPr/>
        </p:nvSpPr>
        <p:spPr>
          <a:xfrm>
            <a:off x="4639425" y="2902700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Điểm mạnh của trẻ?</a:t>
            </a:r>
          </a:p>
        </p:txBody>
      </p:sp>
      <p:cxnSp>
        <p:nvCxnSpPr>
          <p:cNvPr id="1365" name="Shape 1365"/>
          <p:cNvCxnSpPr/>
          <p:nvPr/>
        </p:nvCxnSpPr>
        <p:spPr>
          <a:xfrm>
            <a:off x="4659821" y="32007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6" name="Shape 1366"/>
          <p:cNvSpPr txBox="1"/>
          <p:nvPr/>
        </p:nvSpPr>
        <p:spPr>
          <a:xfrm>
            <a:off x="4659821" y="30433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67" name="Shape 1367"/>
          <p:cNvSpPr txBox="1"/>
          <p:nvPr/>
        </p:nvSpPr>
        <p:spPr>
          <a:xfrm>
            <a:off x="3251935" y="19846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Địa chỉ bệnh viện</a:t>
            </a:r>
          </a:p>
        </p:txBody>
      </p:sp>
      <p:cxnSp>
        <p:nvCxnSpPr>
          <p:cNvPr id="1368" name="Shape 1368"/>
          <p:cNvCxnSpPr/>
          <p:nvPr/>
        </p:nvCxnSpPr>
        <p:spPr>
          <a:xfrm>
            <a:off x="3245947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9" name="Shape 1369"/>
          <p:cNvSpPr txBox="1"/>
          <p:nvPr/>
        </p:nvSpPr>
        <p:spPr>
          <a:xfrm>
            <a:off x="3245947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370" name="Shape 1370"/>
          <p:cNvSpPr txBox="1"/>
          <p:nvPr/>
        </p:nvSpPr>
        <p:spPr>
          <a:xfrm>
            <a:off x="3265483" y="29220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Sở thích của trẻ?</a:t>
            </a:r>
          </a:p>
        </p:txBody>
      </p:sp>
      <p:cxnSp>
        <p:nvCxnSpPr>
          <p:cNvPr id="1371" name="Shape 1371"/>
          <p:cNvCxnSpPr/>
          <p:nvPr/>
        </p:nvCxnSpPr>
        <p:spPr>
          <a:xfrm>
            <a:off x="3256891" y="32314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2" name="Shape 1372"/>
          <p:cNvSpPr txBox="1"/>
          <p:nvPr/>
        </p:nvSpPr>
        <p:spPr>
          <a:xfrm>
            <a:off x="3256891" y="30739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73" name="Shape 1373"/>
          <p:cNvSpPr txBox="1"/>
          <p:nvPr/>
        </p:nvSpPr>
        <p:spPr>
          <a:xfrm>
            <a:off x="6182900" y="2896125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không thích điều gì?</a:t>
            </a:r>
          </a:p>
        </p:txBody>
      </p:sp>
      <p:cxnSp>
        <p:nvCxnSpPr>
          <p:cNvPr id="1374" name="Shape 1374"/>
          <p:cNvCxnSpPr/>
          <p:nvPr/>
        </p:nvCxnSpPr>
        <p:spPr>
          <a:xfrm>
            <a:off x="6195919" y="31876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5" name="Shape 1375"/>
          <p:cNvSpPr txBox="1"/>
          <p:nvPr/>
        </p:nvSpPr>
        <p:spPr>
          <a:xfrm>
            <a:off x="6195919" y="30301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376" name="Shape 1376"/>
          <p:cNvCxnSpPr/>
          <p:nvPr/>
        </p:nvCxnSpPr>
        <p:spPr>
          <a:xfrm>
            <a:off x="1745187" y="281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7" name="Shape 1377"/>
          <p:cNvSpPr txBox="1"/>
          <p:nvPr/>
        </p:nvSpPr>
        <p:spPr>
          <a:xfrm>
            <a:off x="1745187" y="255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khảo sát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1745204" y="3474675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thích học điều mới thông qua:</a:t>
            </a:r>
          </a:p>
        </p:txBody>
      </p:sp>
      <p:cxnSp>
        <p:nvCxnSpPr>
          <p:cNvPr id="1379" name="Shape 1379"/>
          <p:cNvCxnSpPr/>
          <p:nvPr/>
        </p:nvCxnSpPr>
        <p:spPr>
          <a:xfrm>
            <a:off x="1789541" y="37974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0" name="Shape 1380"/>
          <p:cNvSpPr txBox="1"/>
          <p:nvPr/>
        </p:nvSpPr>
        <p:spPr>
          <a:xfrm>
            <a:off x="1789541" y="36399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1758720" y="3954875"/>
            <a:ext cx="1282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tương tác vói những đứa trẻ khác thế nào?</a:t>
            </a:r>
          </a:p>
        </p:txBody>
      </p:sp>
      <p:cxnSp>
        <p:nvCxnSpPr>
          <p:cNvPr id="1382" name="Shape 1382"/>
          <p:cNvCxnSpPr/>
          <p:nvPr/>
        </p:nvCxnSpPr>
        <p:spPr>
          <a:xfrm>
            <a:off x="1800485" y="42776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3" name="Shape 1383"/>
          <p:cNvSpPr txBox="1"/>
          <p:nvPr/>
        </p:nvSpPr>
        <p:spPr>
          <a:xfrm>
            <a:off x="1800485" y="41201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84" name="Shape 1384"/>
          <p:cNvSpPr txBox="1"/>
          <p:nvPr/>
        </p:nvSpPr>
        <p:spPr>
          <a:xfrm>
            <a:off x="4608899" y="3948900"/>
            <a:ext cx="1282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thể hiện bản thân như thế nào và bằng cách nào:</a:t>
            </a:r>
          </a:p>
        </p:txBody>
      </p:sp>
      <p:cxnSp>
        <p:nvCxnSpPr>
          <p:cNvPr id="1385" name="Shape 1385"/>
          <p:cNvCxnSpPr/>
          <p:nvPr/>
        </p:nvCxnSpPr>
        <p:spPr>
          <a:xfrm>
            <a:off x="4629309" y="424695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6" name="Shape 1386"/>
          <p:cNvSpPr txBox="1"/>
          <p:nvPr/>
        </p:nvSpPr>
        <p:spPr>
          <a:xfrm>
            <a:off x="4629309" y="408950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3221425" y="3488000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Những kỹ năng và khả năng của trẻ:</a:t>
            </a:r>
          </a:p>
        </p:txBody>
      </p:sp>
      <p:cxnSp>
        <p:nvCxnSpPr>
          <p:cNvPr id="1388" name="Shape 1388"/>
          <p:cNvCxnSpPr/>
          <p:nvPr/>
        </p:nvCxnSpPr>
        <p:spPr>
          <a:xfrm>
            <a:off x="3215435" y="37974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9" name="Shape 1389"/>
          <p:cNvSpPr txBox="1"/>
          <p:nvPr/>
        </p:nvSpPr>
        <p:spPr>
          <a:xfrm>
            <a:off x="3215435" y="36399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3234976" y="3968200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Khả năng sử dụng đôi tay của trẻ:</a:t>
            </a:r>
          </a:p>
        </p:txBody>
      </p:sp>
      <p:cxnSp>
        <p:nvCxnSpPr>
          <p:cNvPr id="1391" name="Shape 1391"/>
          <p:cNvCxnSpPr/>
          <p:nvPr/>
        </p:nvCxnSpPr>
        <p:spPr>
          <a:xfrm>
            <a:off x="3226379" y="42776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2" name="Shape 1392"/>
          <p:cNvSpPr txBox="1"/>
          <p:nvPr/>
        </p:nvSpPr>
        <p:spPr>
          <a:xfrm>
            <a:off x="3226379" y="41201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6152375" y="3942325"/>
            <a:ext cx="12410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Khả năng nói của trẻ thế nào?</a:t>
            </a:r>
          </a:p>
        </p:txBody>
      </p:sp>
      <p:cxnSp>
        <p:nvCxnSpPr>
          <p:cNvPr id="1394" name="Shape 1394"/>
          <p:cNvCxnSpPr/>
          <p:nvPr/>
        </p:nvCxnSpPr>
        <p:spPr>
          <a:xfrm>
            <a:off x="6165406" y="42338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5" name="Shape 1395"/>
          <p:cNvSpPr txBox="1"/>
          <p:nvPr/>
        </p:nvSpPr>
        <p:spPr>
          <a:xfrm>
            <a:off x="6165406" y="40763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396" name="Shape 13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2948" y="3621475"/>
            <a:ext cx="96149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Shape 1397"/>
          <p:cNvSpPr txBox="1"/>
          <p:nvPr/>
        </p:nvSpPr>
        <p:spPr>
          <a:xfrm>
            <a:off x="4586025" y="3512525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Cuộc sống ở nhà của trẻ như thế nào?</a:t>
            </a:r>
          </a:p>
        </p:txBody>
      </p:sp>
      <p:cxnSp>
        <p:nvCxnSpPr>
          <p:cNvPr id="1398" name="Shape 1398"/>
          <p:cNvCxnSpPr/>
          <p:nvPr/>
        </p:nvCxnSpPr>
        <p:spPr>
          <a:xfrm>
            <a:off x="4610840" y="38105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9" name="Shape 1399"/>
          <p:cNvSpPr txBox="1"/>
          <p:nvPr/>
        </p:nvSpPr>
        <p:spPr>
          <a:xfrm>
            <a:off x="4610840" y="36531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400" name="Shape 1400"/>
          <p:cNvSpPr txBox="1"/>
          <p:nvPr/>
        </p:nvSpPr>
        <p:spPr>
          <a:xfrm>
            <a:off x="6129527" y="3505950"/>
            <a:ext cx="124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Trẻ tương tác với người lớn thế nào?</a:t>
            </a:r>
          </a:p>
        </p:txBody>
      </p:sp>
      <p:cxnSp>
        <p:nvCxnSpPr>
          <p:cNvPr id="1401" name="Shape 1401"/>
          <p:cNvCxnSpPr/>
          <p:nvPr/>
        </p:nvCxnSpPr>
        <p:spPr>
          <a:xfrm>
            <a:off x="6146937" y="37974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02" name="Shape 1402"/>
          <p:cNvSpPr txBox="1"/>
          <p:nvPr/>
        </p:nvSpPr>
        <p:spPr>
          <a:xfrm>
            <a:off x="6146937" y="36399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1403" name="Shape 14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027" y="4105300"/>
            <a:ext cx="96149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Shape 1404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179525" y="2349025"/>
            <a:ext cx="1177500" cy="1301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Scrool 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700"/>
              <a:t>Slide 35</a:t>
            </a:r>
          </a:p>
        </p:txBody>
      </p:sp>
      <p:pic>
        <p:nvPicPr>
          <p:cNvPr id="1406" name="Shape 14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3448" y="3624425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Shape 14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2948" y="4113400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Shape 14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873" y="4060025"/>
            <a:ext cx="96149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(16/44)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4" name="Shape 141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Shape 141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6" name="Shape 1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Shape 14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Shape 141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420" name="Shape 142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421" name="Shape 142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423" name="Shape 14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425" name="Shape 142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426" name="Shape 142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427" name="Shape 1427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8" name="Shape 1428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đăng ký mới</a:t>
            </a:r>
          </a:p>
        </p:txBody>
      </p:sp>
      <p:sp>
        <p:nvSpPr>
          <p:cNvPr id="1429" name="Shape 1429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430" name="Shape 1430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431" name="Shape 1431"/>
          <p:cNvSpPr txBox="1"/>
          <p:nvPr/>
        </p:nvSpPr>
        <p:spPr>
          <a:xfrm>
            <a:off x="1775700" y="1971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1432" name="Shape 1432"/>
          <p:cNvCxnSpPr/>
          <p:nvPr/>
        </p:nvCxnSpPr>
        <p:spPr>
          <a:xfrm>
            <a:off x="1820054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33" name="Shape 1433"/>
          <p:cNvSpPr txBox="1"/>
          <p:nvPr/>
        </p:nvSpPr>
        <p:spPr>
          <a:xfrm>
            <a:off x="1820054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434" name="Shape 1434"/>
          <p:cNvSpPr txBox="1"/>
          <p:nvPr/>
        </p:nvSpPr>
        <p:spPr>
          <a:xfrm>
            <a:off x="3128223" y="19467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bắt đầu học</a:t>
            </a:r>
          </a:p>
        </p:txBody>
      </p:sp>
      <p:cxnSp>
        <p:nvCxnSpPr>
          <p:cNvPr id="1435" name="Shape 1435"/>
          <p:cNvCxnSpPr/>
          <p:nvPr/>
        </p:nvCxnSpPr>
        <p:spPr>
          <a:xfrm>
            <a:off x="3169973" y="22695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6" name="Shape 1436"/>
          <p:cNvSpPr txBox="1"/>
          <p:nvPr/>
        </p:nvSpPr>
        <p:spPr>
          <a:xfrm>
            <a:off x="3169973" y="21120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01/01/2018</a:t>
            </a:r>
          </a:p>
        </p:txBody>
      </p:sp>
      <p:sp>
        <p:nvSpPr>
          <p:cNvPr id="1437" name="Shape 1437"/>
          <p:cNvSpPr txBox="1"/>
          <p:nvPr/>
        </p:nvSpPr>
        <p:spPr>
          <a:xfrm>
            <a:off x="6047164" y="193341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438" name="Shape 1438"/>
          <p:cNvCxnSpPr/>
          <p:nvPr/>
        </p:nvCxnSpPr>
        <p:spPr>
          <a:xfrm>
            <a:off x="6067571" y="2231462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9" name="Shape 1439"/>
          <p:cNvSpPr txBox="1"/>
          <p:nvPr/>
        </p:nvSpPr>
        <p:spPr>
          <a:xfrm>
            <a:off x="6067571" y="2074012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440" name="Shape 1440"/>
          <p:cNvSpPr txBox="1"/>
          <p:nvPr/>
        </p:nvSpPr>
        <p:spPr>
          <a:xfrm>
            <a:off x="1810935" y="24362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Chương trình học</a:t>
            </a:r>
          </a:p>
        </p:txBody>
      </p:sp>
      <p:cxnSp>
        <p:nvCxnSpPr>
          <p:cNvPr id="1441" name="Shape 1441"/>
          <p:cNvCxnSpPr/>
          <p:nvPr/>
        </p:nvCxnSpPr>
        <p:spPr>
          <a:xfrm>
            <a:off x="1804950" y="2745625"/>
            <a:ext cx="1002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2" name="Shape 1442"/>
          <p:cNvSpPr txBox="1"/>
          <p:nvPr/>
        </p:nvSpPr>
        <p:spPr>
          <a:xfrm>
            <a:off x="1804950" y="2588175"/>
            <a:ext cx="950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443" name="Shape 1443"/>
          <p:cNvSpPr txBox="1"/>
          <p:nvPr/>
        </p:nvSpPr>
        <p:spPr>
          <a:xfrm>
            <a:off x="4617171" y="19529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giờ học 1 buổi</a:t>
            </a:r>
          </a:p>
        </p:txBody>
      </p:sp>
      <p:cxnSp>
        <p:nvCxnSpPr>
          <p:cNvPr id="1444" name="Shape 1444"/>
          <p:cNvCxnSpPr/>
          <p:nvPr/>
        </p:nvCxnSpPr>
        <p:spPr>
          <a:xfrm>
            <a:off x="4608579" y="2262400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5" name="Shape 1445"/>
          <p:cNvSpPr txBox="1"/>
          <p:nvPr/>
        </p:nvSpPr>
        <p:spPr>
          <a:xfrm>
            <a:off x="4608579" y="2104950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</a:t>
            </a:r>
          </a:p>
        </p:txBody>
      </p:sp>
      <p:sp>
        <p:nvSpPr>
          <p:cNvPr id="1446" name="Shape 1446"/>
          <p:cNvSpPr txBox="1"/>
          <p:nvPr/>
        </p:nvSpPr>
        <p:spPr>
          <a:xfrm>
            <a:off x="4597349" y="24080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Sự kiện</a:t>
            </a:r>
          </a:p>
        </p:txBody>
      </p:sp>
      <p:cxnSp>
        <p:nvCxnSpPr>
          <p:cNvPr id="1447" name="Shape 1447"/>
          <p:cNvCxnSpPr/>
          <p:nvPr/>
        </p:nvCxnSpPr>
        <p:spPr>
          <a:xfrm flipH="1" rot="10800000">
            <a:off x="4622152" y="2705450"/>
            <a:ext cx="1011000" cy="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8" name="Shape 1448"/>
          <p:cNvSpPr txBox="1"/>
          <p:nvPr/>
        </p:nvSpPr>
        <p:spPr>
          <a:xfrm>
            <a:off x="4622150" y="2548600"/>
            <a:ext cx="903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x="3177482" y="245526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1450" name="Shape 1450"/>
          <p:cNvCxnSpPr/>
          <p:nvPr/>
        </p:nvCxnSpPr>
        <p:spPr>
          <a:xfrm>
            <a:off x="3194899" y="2746737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1" name="Shape 1451"/>
          <p:cNvSpPr txBox="1"/>
          <p:nvPr/>
        </p:nvSpPr>
        <p:spPr>
          <a:xfrm>
            <a:off x="3194899" y="2589287"/>
            <a:ext cx="857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452" name="Shape 1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0477" y="2616637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Shape 14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0702" y="2582525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Shape 1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5677" y="2530612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Shape 14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065" y="2101625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Shape 14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4025" y="2577550"/>
            <a:ext cx="202024" cy="2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Shape 14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6600" y="2578662"/>
            <a:ext cx="202024" cy="202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8" name="Shape 1458"/>
          <p:cNvCxnSpPr/>
          <p:nvPr/>
        </p:nvCxnSpPr>
        <p:spPr>
          <a:xfrm>
            <a:off x="3194899" y="2953412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9" name="Shape 1459"/>
          <p:cNvSpPr txBox="1"/>
          <p:nvPr/>
        </p:nvSpPr>
        <p:spPr>
          <a:xfrm>
            <a:off x="3194899" y="2795962"/>
            <a:ext cx="857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SCN.3 (5/10 hv)</a:t>
            </a:r>
          </a:p>
        </p:txBody>
      </p:sp>
      <p:pic>
        <p:nvPicPr>
          <p:cNvPr id="1460" name="Shape 14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0477" y="2823312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1" name="Shape 1461"/>
          <p:cNvCxnSpPr/>
          <p:nvPr/>
        </p:nvCxnSpPr>
        <p:spPr>
          <a:xfrm>
            <a:off x="1796725" y="2967175"/>
            <a:ext cx="1002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2" name="Shape 1462"/>
          <p:cNvSpPr txBox="1"/>
          <p:nvPr/>
        </p:nvSpPr>
        <p:spPr>
          <a:xfrm>
            <a:off x="1796725" y="2809725"/>
            <a:ext cx="950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463" name="Shape 14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2477" y="2804075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Shape 14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594" y="2803849"/>
            <a:ext cx="202024" cy="20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Shape 14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4019" y="2818012"/>
            <a:ext cx="202024" cy="202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6" name="Shape 1466"/>
          <p:cNvCxnSpPr/>
          <p:nvPr/>
        </p:nvCxnSpPr>
        <p:spPr>
          <a:xfrm>
            <a:off x="1779550" y="3315937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7" name="Shape 1467"/>
          <p:cNvSpPr txBox="1"/>
          <p:nvPr/>
        </p:nvSpPr>
        <p:spPr>
          <a:xfrm>
            <a:off x="1779550" y="305613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Phiếu thu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1775700" y="34344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thu</a:t>
            </a:r>
          </a:p>
        </p:txBody>
      </p:sp>
      <p:cxnSp>
        <p:nvCxnSpPr>
          <p:cNvPr id="1469" name="Shape 1469"/>
          <p:cNvCxnSpPr/>
          <p:nvPr/>
        </p:nvCxnSpPr>
        <p:spPr>
          <a:xfrm>
            <a:off x="1820054" y="37571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70" name="Shape 1470"/>
          <p:cNvSpPr txBox="1"/>
          <p:nvPr/>
        </p:nvSpPr>
        <p:spPr>
          <a:xfrm>
            <a:off x="1820054" y="35997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IV-MKC-000040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3195100" y="3913750"/>
            <a:ext cx="1018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Chiết khấu trực tiếp</a:t>
            </a:r>
          </a:p>
        </p:txBody>
      </p:sp>
      <p:cxnSp>
        <p:nvCxnSpPr>
          <p:cNvPr id="1472" name="Shape 1472"/>
          <p:cNvCxnSpPr/>
          <p:nvPr/>
        </p:nvCxnSpPr>
        <p:spPr>
          <a:xfrm>
            <a:off x="3236848" y="42365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3" name="Shape 1473"/>
          <p:cNvSpPr txBox="1"/>
          <p:nvPr/>
        </p:nvSpPr>
        <p:spPr>
          <a:xfrm>
            <a:off x="3236848" y="40790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3245433" y="34477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đặt cọc</a:t>
            </a:r>
          </a:p>
        </p:txBody>
      </p:sp>
      <p:cxnSp>
        <p:nvCxnSpPr>
          <p:cNvPr id="1475" name="Shape 1475"/>
          <p:cNvCxnSpPr/>
          <p:nvPr/>
        </p:nvCxnSpPr>
        <p:spPr>
          <a:xfrm>
            <a:off x="3236841" y="37571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6" name="Shape 1476"/>
          <p:cNvSpPr txBox="1"/>
          <p:nvPr/>
        </p:nvSpPr>
        <p:spPr>
          <a:xfrm>
            <a:off x="3236841" y="35996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477" name="Shape 1477"/>
          <p:cNvSpPr txBox="1"/>
          <p:nvPr/>
        </p:nvSpPr>
        <p:spPr>
          <a:xfrm>
            <a:off x="3224449" y="439395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trực tiếp</a:t>
            </a:r>
          </a:p>
        </p:txBody>
      </p:sp>
      <p:cxnSp>
        <p:nvCxnSpPr>
          <p:cNvPr id="1478" name="Shape 1478"/>
          <p:cNvCxnSpPr/>
          <p:nvPr/>
        </p:nvCxnSpPr>
        <p:spPr>
          <a:xfrm>
            <a:off x="3249252" y="4692000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9" name="Shape 1479"/>
          <p:cNvSpPr txBox="1"/>
          <p:nvPr/>
        </p:nvSpPr>
        <p:spPr>
          <a:xfrm>
            <a:off x="3249252" y="4534550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pic>
        <p:nvPicPr>
          <p:cNvPr id="1480" name="Shape 14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6327" y="3596350"/>
            <a:ext cx="96149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Shape 1481"/>
          <p:cNvSpPr txBox="1"/>
          <p:nvPr/>
        </p:nvSpPr>
        <p:spPr>
          <a:xfrm>
            <a:off x="1775700" y="39005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học thử</a:t>
            </a:r>
          </a:p>
        </p:txBody>
      </p:sp>
      <p:cxnSp>
        <p:nvCxnSpPr>
          <p:cNvPr id="1482" name="Shape 1482"/>
          <p:cNvCxnSpPr/>
          <p:nvPr/>
        </p:nvCxnSpPr>
        <p:spPr>
          <a:xfrm>
            <a:off x="1820054" y="42232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3" name="Shape 1483"/>
          <p:cNvSpPr txBox="1"/>
          <p:nvPr/>
        </p:nvSpPr>
        <p:spPr>
          <a:xfrm>
            <a:off x="1820054" y="40658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484" name="Shape 1484"/>
          <p:cNvSpPr txBox="1"/>
          <p:nvPr/>
        </p:nvSpPr>
        <p:spPr>
          <a:xfrm>
            <a:off x="1799173" y="43807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buổi học thử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1840923" y="47034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6" name="Shape 1486"/>
          <p:cNvSpPr txBox="1"/>
          <p:nvPr/>
        </p:nvSpPr>
        <p:spPr>
          <a:xfrm>
            <a:off x="1840923" y="45460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487" name="Shape 1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990" y="4073762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Shape 1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6902" y="4570375"/>
            <a:ext cx="96149" cy="16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9" name="Shape 1489"/>
          <p:cNvGraphicFramePr/>
          <p:nvPr/>
        </p:nvGraphicFramePr>
        <p:xfrm>
          <a:off x="4525662" y="3385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94825"/>
                <a:gridCol w="683325"/>
              </a:tblGrid>
              <a:tr h="265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học phí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52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Tiền đặt cọc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-</a:t>
                      </a:r>
                      <a:r>
                        <a:rPr lang="en" sz="700"/>
                        <a:t>1.000.000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Chiết khấu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-</a:t>
                      </a:r>
                      <a:r>
                        <a:rPr lang="en" sz="700"/>
                        <a:t>1.000.000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Phụ thu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Thành tiền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4.300.000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90" name="Shape 1490"/>
          <p:cNvSpPr txBox="1"/>
          <p:nvPr/>
        </p:nvSpPr>
        <p:spPr>
          <a:xfrm>
            <a:off x="56025" y="3250224"/>
            <a:ext cx="1228800" cy="506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Chỉ hiện danh sách các lớp còn đủ sức chứa</a:t>
            </a:r>
          </a:p>
        </p:txBody>
      </p:sp>
      <p:cxnSp>
        <p:nvCxnSpPr>
          <p:cNvPr id="1491" name="Shape 1491"/>
          <p:cNvCxnSpPr>
            <a:endCxn id="1490" idx="3"/>
          </p:cNvCxnSpPr>
          <p:nvPr/>
        </p:nvCxnSpPr>
        <p:spPr>
          <a:xfrm flipH="1">
            <a:off x="1284825" y="2683824"/>
            <a:ext cx="2234100" cy="8198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2" name="Shape 1492"/>
          <p:cNvSpPr txBox="1"/>
          <p:nvPr/>
        </p:nvSpPr>
        <p:spPr>
          <a:xfrm>
            <a:off x="6087036" y="34344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Thu tiền mặt</a:t>
            </a:r>
          </a:p>
        </p:txBody>
      </p:sp>
      <p:cxnSp>
        <p:nvCxnSpPr>
          <p:cNvPr id="1493" name="Shape 1493"/>
          <p:cNvCxnSpPr/>
          <p:nvPr/>
        </p:nvCxnSpPr>
        <p:spPr>
          <a:xfrm>
            <a:off x="6128785" y="37571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4" name="Shape 1494"/>
          <p:cNvSpPr txBox="1"/>
          <p:nvPr/>
        </p:nvSpPr>
        <p:spPr>
          <a:xfrm>
            <a:off x="6128785" y="35997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495" name="Shape 1495"/>
          <p:cNvSpPr txBox="1"/>
          <p:nvPr/>
        </p:nvSpPr>
        <p:spPr>
          <a:xfrm>
            <a:off x="6079261" y="390561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Thẻ ngân hàng</a:t>
            </a:r>
          </a:p>
        </p:txBody>
      </p:sp>
      <p:cxnSp>
        <p:nvCxnSpPr>
          <p:cNvPr id="1496" name="Shape 1496"/>
          <p:cNvCxnSpPr/>
          <p:nvPr/>
        </p:nvCxnSpPr>
        <p:spPr>
          <a:xfrm>
            <a:off x="6121010" y="4228362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7" name="Shape 1497"/>
          <p:cNvSpPr txBox="1"/>
          <p:nvPr/>
        </p:nvSpPr>
        <p:spPr>
          <a:xfrm>
            <a:off x="6121010" y="4070912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4.300.000</a:t>
            </a:r>
          </a:p>
        </p:txBody>
      </p:sp>
      <p:sp>
        <p:nvSpPr>
          <p:cNvPr id="1498" name="Shape 1498"/>
          <p:cNvSpPr txBox="1"/>
          <p:nvPr/>
        </p:nvSpPr>
        <p:spPr>
          <a:xfrm>
            <a:off x="6076111" y="430501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</a:t>
            </a:r>
            <a:r>
              <a:rPr lang="en" sz="700">
                <a:solidFill>
                  <a:srgbClr val="666666"/>
                </a:solidFill>
              </a:rPr>
              <a:t>gân hàng</a:t>
            </a:r>
          </a:p>
        </p:txBody>
      </p:sp>
      <p:cxnSp>
        <p:nvCxnSpPr>
          <p:cNvPr id="1499" name="Shape 1499"/>
          <p:cNvCxnSpPr/>
          <p:nvPr/>
        </p:nvCxnSpPr>
        <p:spPr>
          <a:xfrm>
            <a:off x="6117860" y="4627762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0" name="Shape 1500"/>
          <p:cNvSpPr txBox="1"/>
          <p:nvPr/>
        </p:nvSpPr>
        <p:spPr>
          <a:xfrm>
            <a:off x="6117860" y="4470312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501" name="Shape 15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852" y="4470325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2" name="Shape 1502"/>
          <p:cNvCxnSpPr>
            <a:endCxn id="1503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3" name="Shape 1503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pic>
        <p:nvPicPr>
          <p:cNvPr id="1504" name="Shape 15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5125" y="2520562"/>
            <a:ext cx="202024" cy="2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Shape 1505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cxnSp>
        <p:nvCxnSpPr>
          <p:cNvPr id="1506" name="Shape 1506"/>
          <p:cNvCxnSpPr/>
          <p:nvPr/>
        </p:nvCxnSpPr>
        <p:spPr>
          <a:xfrm>
            <a:off x="4615687" y="2926312"/>
            <a:ext cx="1002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7" name="Shape 1507"/>
          <p:cNvSpPr txBox="1"/>
          <p:nvPr/>
        </p:nvSpPr>
        <p:spPr>
          <a:xfrm>
            <a:off x="4615687" y="2768862"/>
            <a:ext cx="950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508" name="Shape 15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440" y="2763212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Shape 15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5131" y="2753237"/>
            <a:ext cx="202024" cy="2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Shape 1510"/>
          <p:cNvSpPr txBox="1"/>
          <p:nvPr/>
        </p:nvSpPr>
        <p:spPr>
          <a:xfrm>
            <a:off x="56025" y="4123797"/>
            <a:ext cx="1228800" cy="63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Chỉ có giám đốc chi nhánh hiện chiết khấu trực tiếp + phụ thu trực tiếp</a:t>
            </a:r>
          </a:p>
        </p:txBody>
      </p:sp>
      <p:cxnSp>
        <p:nvCxnSpPr>
          <p:cNvPr id="1511" name="Shape 1511"/>
          <p:cNvCxnSpPr>
            <a:endCxn id="1510" idx="3"/>
          </p:cNvCxnSpPr>
          <p:nvPr/>
        </p:nvCxnSpPr>
        <p:spPr>
          <a:xfrm flipH="1">
            <a:off x="1284825" y="4183047"/>
            <a:ext cx="2153100" cy="26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2" name="Shape 1512"/>
          <p:cNvCxnSpPr>
            <a:endCxn id="1510" idx="3"/>
          </p:cNvCxnSpPr>
          <p:nvPr/>
        </p:nvCxnSpPr>
        <p:spPr>
          <a:xfrm rot="10800000">
            <a:off x="1284825" y="4443447"/>
            <a:ext cx="2153100" cy="17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(17/44)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8" name="Shape 151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Shape 151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0" name="Shape 15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Shape 15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Shape 1522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523" name="Shape 1523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524" name="Shape 1524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525" name="Shape 152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527" name="Shape 15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Shape 1528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529" name="Shape 1529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531" name="Shape 15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Shape 15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Shape 1533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534" name="Shape 1534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535" name="Shape 15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Shape 15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7" name="Shape 1537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38" name="Shape 15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Shape 15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0" name="Shape 1540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1" name="Shape 1541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42" name="Shape 15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Shape 15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Shape 15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Shape 1545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 txBox="1"/>
          <p:nvPr/>
        </p:nvSpPr>
        <p:spPr>
          <a:xfrm>
            <a:off x="2184950" y="1628925"/>
            <a:ext cx="4840800" cy="235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Lưu NOTE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3431987" y="2095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Đính kèm hình ảnh</a:t>
            </a:r>
          </a:p>
        </p:txBody>
      </p:sp>
      <p:sp>
        <p:nvSpPr>
          <p:cNvPr id="1548" name="Shape 1548"/>
          <p:cNvSpPr txBox="1"/>
          <p:nvPr/>
        </p:nvSpPr>
        <p:spPr>
          <a:xfrm>
            <a:off x="3502861" y="2276975"/>
            <a:ext cx="804900" cy="21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Browser File...</a:t>
            </a:r>
          </a:p>
        </p:txBody>
      </p:sp>
      <p:pic>
        <p:nvPicPr>
          <p:cNvPr id="1549" name="Shape 15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24174" y="2254425"/>
            <a:ext cx="1085950" cy="63749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50" name="Shape 1550"/>
          <p:cNvSpPr/>
          <p:nvPr/>
        </p:nvSpPr>
        <p:spPr>
          <a:xfrm>
            <a:off x="5675762" y="1720812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1551" name="Shape 1551"/>
          <p:cNvSpPr/>
          <p:nvPr/>
        </p:nvSpPr>
        <p:spPr>
          <a:xfrm>
            <a:off x="6274412" y="1720812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cxnSp>
        <p:nvCxnSpPr>
          <p:cNvPr id="1552" name="Shape 1552"/>
          <p:cNvCxnSpPr/>
          <p:nvPr/>
        </p:nvCxnSpPr>
        <p:spPr>
          <a:xfrm>
            <a:off x="2261162" y="1975125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3" name="Shape 1553"/>
          <p:cNvSpPr txBox="1"/>
          <p:nvPr/>
        </p:nvSpPr>
        <p:spPr>
          <a:xfrm>
            <a:off x="3455950" y="3093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554" name="Shape 1554"/>
          <p:cNvCxnSpPr/>
          <p:nvPr/>
        </p:nvCxnSpPr>
        <p:spPr>
          <a:xfrm>
            <a:off x="3526825" y="34166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5" name="Shape 1555"/>
          <p:cNvSpPr txBox="1"/>
          <p:nvPr/>
        </p:nvSpPr>
        <p:spPr>
          <a:xfrm>
            <a:off x="3526825" y="32592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(18/44)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1" name="Shape 156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Shape 156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3" name="Shape 1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Shape 15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566" name="Shape 156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567" name="Shape 156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570" name="Shape 15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Shape 157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572" name="Shape 157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573" name="Shape 157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574" name="Shape 15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Shape 15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Shape 157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577" name="Shape 157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578" name="Shape 15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Shape 15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0" name="Shape 1580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81" name="Shape 15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Shape 15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3" name="Shape 1583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4" name="Shape 1584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85" name="Shape 15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Shape 15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7" name="Shape 15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Shape 1588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 txBox="1"/>
          <p:nvPr/>
        </p:nvSpPr>
        <p:spPr>
          <a:xfrm>
            <a:off x="2184950" y="1628925"/>
            <a:ext cx="4840800" cy="268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Xem </a:t>
            </a:r>
            <a:r>
              <a:rPr b="1" lang="en" sz="1000"/>
              <a:t>NOTE</a:t>
            </a:r>
          </a:p>
        </p:txBody>
      </p:sp>
      <p:graphicFrame>
        <p:nvGraphicFramePr>
          <p:cNvPr id="1590" name="Shape 1590"/>
          <p:cNvGraphicFramePr/>
          <p:nvPr/>
        </p:nvGraphicFramePr>
        <p:xfrm>
          <a:off x="2409662" y="2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43675"/>
                <a:gridCol w="1701175"/>
                <a:gridCol w="17581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lưu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Hình đính kèm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28/05/2017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Bài vẽ hôm nay đẹp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27/05/2017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Bài vẽ chưa đạt yêu cầu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591" name="Shape 1591"/>
          <p:cNvPicPr preferRelativeResize="0"/>
          <p:nvPr/>
        </p:nvPicPr>
        <p:blipFill rotWithShape="1">
          <a:blip r:embed="rId8">
            <a:alphaModFix/>
          </a:blip>
          <a:srcRect b="-6179" l="0" r="24772" t="0"/>
          <a:stretch/>
        </p:blipFill>
        <p:spPr>
          <a:xfrm>
            <a:off x="2341275" y="3993174"/>
            <a:ext cx="4515049" cy="2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Shape 159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47799" y="2374437"/>
            <a:ext cx="1085950" cy="63749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93" name="Shape 159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47799" y="3183800"/>
            <a:ext cx="1085950" cy="63749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(2/10)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111" name="Shape 111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112" name="Shape 112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13" name="Shape 113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14" name="Shape 114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115" name="Shape 115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116" name="Shape 116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17" name="Shape 11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120" name="Shape 120"/>
          <p:cNvSpPr/>
          <p:nvPr/>
        </p:nvSpPr>
        <p:spPr>
          <a:xfrm>
            <a:off x="1663425" y="1524524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663400" y="151962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663412" y="172082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663412" y="195625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63437" y="241725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663437" y="219055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663412" y="264965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63437" y="288205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(19/44)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9" name="Shape 159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Shape 160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1" name="Shape 1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Shape 16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Shape 160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605" name="Shape 160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606" name="Shape 16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7" name="Shape 160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608" name="Shape 16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Shape 160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610" name="Shape 161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611" name="Shape 161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612" name="Shape 1612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3" name="Shape 1613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đặt cọc</a:t>
            </a:r>
          </a:p>
        </p:txBody>
      </p:sp>
      <p:sp>
        <p:nvSpPr>
          <p:cNvPr id="1614" name="Shape 1614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615" name="Shape 1615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616" name="Shape 1616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thu</a:t>
            </a:r>
          </a:p>
        </p:txBody>
      </p:sp>
      <p:cxnSp>
        <p:nvCxnSpPr>
          <p:cNvPr id="1617" name="Shape 1617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18" name="Shape 1618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IV-MKC-000040</a:t>
            </a:r>
          </a:p>
        </p:txBody>
      </p:sp>
      <p:sp>
        <p:nvSpPr>
          <p:cNvPr id="1619" name="Shape 1619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1620" name="Shape 1620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21" name="Shape 1621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622" name="Shape 1622"/>
          <p:cNvSpPr txBox="1"/>
          <p:nvPr/>
        </p:nvSpPr>
        <p:spPr>
          <a:xfrm>
            <a:off x="3470725" y="29586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tiền</a:t>
            </a:r>
          </a:p>
        </p:txBody>
      </p:sp>
      <p:cxnSp>
        <p:nvCxnSpPr>
          <p:cNvPr id="1623" name="Shape 1623"/>
          <p:cNvCxnSpPr/>
          <p:nvPr/>
        </p:nvCxnSpPr>
        <p:spPr>
          <a:xfrm>
            <a:off x="3541600" y="32813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4" name="Shape 1624"/>
          <p:cNvSpPr txBox="1"/>
          <p:nvPr/>
        </p:nvSpPr>
        <p:spPr>
          <a:xfrm>
            <a:off x="3541600" y="31239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1.000.000</a:t>
            </a:r>
          </a:p>
        </p:txBody>
      </p:sp>
      <p:sp>
        <p:nvSpPr>
          <p:cNvPr id="1625" name="Shape 1625"/>
          <p:cNvSpPr txBox="1"/>
          <p:nvPr/>
        </p:nvSpPr>
        <p:spPr>
          <a:xfrm>
            <a:off x="3470737" y="34388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626" name="Shape 1626"/>
          <p:cNvCxnSpPr/>
          <p:nvPr/>
        </p:nvCxnSpPr>
        <p:spPr>
          <a:xfrm>
            <a:off x="3541612" y="37615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7" name="Shape 1627"/>
          <p:cNvSpPr txBox="1"/>
          <p:nvPr/>
        </p:nvSpPr>
        <p:spPr>
          <a:xfrm>
            <a:off x="3541612" y="36041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(20/44)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3" name="Shape 163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Shape 163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5" name="Shape 16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Shape 16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Shape 163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638" name="Shape 163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640" name="Shape 164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642" name="Shape 16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Shape 164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644" name="Shape 164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646" name="Shape 1646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7" name="Shape 1647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học thử</a:t>
            </a:r>
          </a:p>
        </p:txBody>
      </p:sp>
      <p:sp>
        <p:nvSpPr>
          <p:cNvPr id="1648" name="Shape 1648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649" name="Shape 1649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650" name="Shape 1650"/>
          <p:cNvSpPr txBox="1"/>
          <p:nvPr/>
        </p:nvSpPr>
        <p:spPr>
          <a:xfrm>
            <a:off x="1775700" y="19712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1651" name="Shape 1651"/>
          <p:cNvCxnSpPr/>
          <p:nvPr/>
        </p:nvCxnSpPr>
        <p:spPr>
          <a:xfrm>
            <a:off x="1820054" y="22940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52" name="Shape 1652"/>
          <p:cNvSpPr txBox="1"/>
          <p:nvPr/>
        </p:nvSpPr>
        <p:spPr>
          <a:xfrm>
            <a:off x="1820054" y="21365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653" name="Shape 1653"/>
          <p:cNvSpPr txBox="1"/>
          <p:nvPr/>
        </p:nvSpPr>
        <p:spPr>
          <a:xfrm>
            <a:off x="3128223" y="194677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bắt đầu học</a:t>
            </a:r>
          </a:p>
        </p:txBody>
      </p:sp>
      <p:cxnSp>
        <p:nvCxnSpPr>
          <p:cNvPr id="1654" name="Shape 1654"/>
          <p:cNvCxnSpPr/>
          <p:nvPr/>
        </p:nvCxnSpPr>
        <p:spPr>
          <a:xfrm>
            <a:off x="3169973" y="2269525"/>
            <a:ext cx="1241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5" name="Shape 1655"/>
          <p:cNvSpPr txBox="1"/>
          <p:nvPr/>
        </p:nvSpPr>
        <p:spPr>
          <a:xfrm>
            <a:off x="3169973" y="2112075"/>
            <a:ext cx="11774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01/01/2018</a:t>
            </a:r>
          </a:p>
        </p:txBody>
      </p:sp>
      <p:sp>
        <p:nvSpPr>
          <p:cNvPr id="1656" name="Shape 1656"/>
          <p:cNvSpPr txBox="1"/>
          <p:nvPr/>
        </p:nvSpPr>
        <p:spPr>
          <a:xfrm>
            <a:off x="4547139" y="2441887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1657" name="Shape 1657"/>
          <p:cNvCxnSpPr/>
          <p:nvPr/>
        </p:nvCxnSpPr>
        <p:spPr>
          <a:xfrm>
            <a:off x="4567546" y="2739937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8" name="Shape 1658"/>
          <p:cNvSpPr txBox="1"/>
          <p:nvPr/>
        </p:nvSpPr>
        <p:spPr>
          <a:xfrm>
            <a:off x="4567546" y="2582487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659" name="Shape 1659"/>
          <p:cNvSpPr txBox="1"/>
          <p:nvPr/>
        </p:nvSpPr>
        <p:spPr>
          <a:xfrm>
            <a:off x="3182535" y="2436200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Chương trình học</a:t>
            </a:r>
          </a:p>
        </p:txBody>
      </p:sp>
      <p:cxnSp>
        <p:nvCxnSpPr>
          <p:cNvPr id="1660" name="Shape 1660"/>
          <p:cNvCxnSpPr/>
          <p:nvPr/>
        </p:nvCxnSpPr>
        <p:spPr>
          <a:xfrm>
            <a:off x="3176550" y="2745625"/>
            <a:ext cx="1002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1" name="Shape 1661"/>
          <p:cNvSpPr txBox="1"/>
          <p:nvPr/>
        </p:nvSpPr>
        <p:spPr>
          <a:xfrm>
            <a:off x="3176550" y="2588175"/>
            <a:ext cx="950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sp>
        <p:nvSpPr>
          <p:cNvPr id="1662" name="Shape 1662"/>
          <p:cNvSpPr txBox="1"/>
          <p:nvPr/>
        </p:nvSpPr>
        <p:spPr>
          <a:xfrm>
            <a:off x="6046233" y="1957100"/>
            <a:ext cx="903599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giờ học 1 buổi</a:t>
            </a:r>
          </a:p>
        </p:txBody>
      </p:sp>
      <p:cxnSp>
        <p:nvCxnSpPr>
          <p:cNvPr id="1663" name="Shape 1663"/>
          <p:cNvCxnSpPr/>
          <p:nvPr/>
        </p:nvCxnSpPr>
        <p:spPr>
          <a:xfrm>
            <a:off x="6037641" y="226652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4" name="Shape 1664"/>
          <p:cNvSpPr txBox="1"/>
          <p:nvPr/>
        </p:nvSpPr>
        <p:spPr>
          <a:xfrm>
            <a:off x="6037641" y="210907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</a:t>
            </a:r>
          </a:p>
        </p:txBody>
      </p:sp>
      <p:sp>
        <p:nvSpPr>
          <p:cNvPr id="1665" name="Shape 1665"/>
          <p:cNvSpPr txBox="1"/>
          <p:nvPr/>
        </p:nvSpPr>
        <p:spPr>
          <a:xfrm>
            <a:off x="4574524" y="19737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buổi học thử</a:t>
            </a:r>
          </a:p>
        </p:txBody>
      </p:sp>
      <p:cxnSp>
        <p:nvCxnSpPr>
          <p:cNvPr id="1666" name="Shape 1666"/>
          <p:cNvCxnSpPr/>
          <p:nvPr/>
        </p:nvCxnSpPr>
        <p:spPr>
          <a:xfrm>
            <a:off x="4599327" y="22717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7" name="Shape 1667"/>
          <p:cNvSpPr txBox="1"/>
          <p:nvPr/>
        </p:nvSpPr>
        <p:spPr>
          <a:xfrm>
            <a:off x="4599327" y="21143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5</a:t>
            </a:r>
          </a:p>
        </p:txBody>
      </p:sp>
      <p:sp>
        <p:nvSpPr>
          <p:cNvPr id="1668" name="Shape 1668"/>
          <p:cNvSpPr txBox="1"/>
          <p:nvPr/>
        </p:nvSpPr>
        <p:spPr>
          <a:xfrm>
            <a:off x="1814132" y="24694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1669" name="Shape 1669"/>
          <p:cNvCxnSpPr/>
          <p:nvPr/>
        </p:nvCxnSpPr>
        <p:spPr>
          <a:xfrm>
            <a:off x="1831549" y="2760900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0" name="Shape 1670"/>
          <p:cNvSpPr txBox="1"/>
          <p:nvPr/>
        </p:nvSpPr>
        <p:spPr>
          <a:xfrm>
            <a:off x="1831549" y="2603450"/>
            <a:ext cx="857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SCN.3 (5/10 hv)</a:t>
            </a:r>
          </a:p>
        </p:txBody>
      </p:sp>
      <p:pic>
        <p:nvPicPr>
          <p:cNvPr id="1671" name="Shape 16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7127" y="2630800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Shape 16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2302" y="2582525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Shape 16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1452" y="2096337"/>
            <a:ext cx="96149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Shape 1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127" y="2105750"/>
            <a:ext cx="96149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5" name="Shape 1675"/>
          <p:cNvCxnSpPr/>
          <p:nvPr/>
        </p:nvCxnSpPr>
        <p:spPr>
          <a:xfrm>
            <a:off x="1779550" y="3315937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6" name="Shape 1676"/>
          <p:cNvSpPr txBox="1"/>
          <p:nvPr/>
        </p:nvSpPr>
        <p:spPr>
          <a:xfrm>
            <a:off x="1779550" y="3056137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Phiếu thu</a:t>
            </a:r>
          </a:p>
        </p:txBody>
      </p:sp>
      <p:sp>
        <p:nvSpPr>
          <p:cNvPr id="1677" name="Shape 1677"/>
          <p:cNvSpPr txBox="1"/>
          <p:nvPr/>
        </p:nvSpPr>
        <p:spPr>
          <a:xfrm>
            <a:off x="1775700" y="34344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thu</a:t>
            </a:r>
          </a:p>
        </p:txBody>
      </p:sp>
      <p:cxnSp>
        <p:nvCxnSpPr>
          <p:cNvPr id="1678" name="Shape 1678"/>
          <p:cNvCxnSpPr/>
          <p:nvPr/>
        </p:nvCxnSpPr>
        <p:spPr>
          <a:xfrm>
            <a:off x="1820054" y="37571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79" name="Shape 1679"/>
          <p:cNvSpPr txBox="1"/>
          <p:nvPr/>
        </p:nvSpPr>
        <p:spPr>
          <a:xfrm>
            <a:off x="1820054" y="35997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IV-MKC-000040</a:t>
            </a:r>
          </a:p>
        </p:txBody>
      </p:sp>
      <p:sp>
        <p:nvSpPr>
          <p:cNvPr id="1680" name="Shape 1680"/>
          <p:cNvSpPr txBox="1"/>
          <p:nvPr/>
        </p:nvSpPr>
        <p:spPr>
          <a:xfrm>
            <a:off x="1792975" y="3913525"/>
            <a:ext cx="10185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Chiết khấu trực tiếp</a:t>
            </a:r>
          </a:p>
        </p:txBody>
      </p:sp>
      <p:cxnSp>
        <p:nvCxnSpPr>
          <p:cNvPr id="1681" name="Shape 1681"/>
          <p:cNvCxnSpPr/>
          <p:nvPr/>
        </p:nvCxnSpPr>
        <p:spPr>
          <a:xfrm>
            <a:off x="1834723" y="42362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2" name="Shape 1682"/>
          <p:cNvSpPr txBox="1"/>
          <p:nvPr/>
        </p:nvSpPr>
        <p:spPr>
          <a:xfrm>
            <a:off x="1834723" y="40788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683" name="Shape 1683"/>
          <p:cNvSpPr txBox="1"/>
          <p:nvPr/>
        </p:nvSpPr>
        <p:spPr>
          <a:xfrm>
            <a:off x="1822324" y="43937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trực tiếp</a:t>
            </a:r>
          </a:p>
        </p:txBody>
      </p:sp>
      <p:cxnSp>
        <p:nvCxnSpPr>
          <p:cNvPr id="1684" name="Shape 1684"/>
          <p:cNvCxnSpPr/>
          <p:nvPr/>
        </p:nvCxnSpPr>
        <p:spPr>
          <a:xfrm>
            <a:off x="1847127" y="46917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5" name="Shape 1685"/>
          <p:cNvSpPr txBox="1"/>
          <p:nvPr/>
        </p:nvSpPr>
        <p:spPr>
          <a:xfrm>
            <a:off x="1847127" y="45343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graphicFrame>
        <p:nvGraphicFramePr>
          <p:cNvPr id="1686" name="Shape 1686"/>
          <p:cNvGraphicFramePr/>
          <p:nvPr/>
        </p:nvGraphicFramePr>
        <p:xfrm>
          <a:off x="3604037" y="3434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1134775"/>
                <a:gridCol w="792175"/>
              </a:tblGrid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học phí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Chiết khấu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-1.000.000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Phụ thu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Thành tiền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5</a:t>
                      </a:r>
                      <a:r>
                        <a:rPr b="1" lang="en" sz="700"/>
                        <a:t>.300.000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87" name="Shape 1687"/>
          <p:cNvSpPr txBox="1"/>
          <p:nvPr/>
        </p:nvSpPr>
        <p:spPr>
          <a:xfrm>
            <a:off x="56025" y="3250224"/>
            <a:ext cx="1228800" cy="506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Chỉ hiện danh sách các lớp còn đủ sức chứa</a:t>
            </a:r>
          </a:p>
        </p:txBody>
      </p:sp>
      <p:cxnSp>
        <p:nvCxnSpPr>
          <p:cNvPr id="1688" name="Shape 1688"/>
          <p:cNvCxnSpPr>
            <a:endCxn id="1687" idx="3"/>
          </p:cNvCxnSpPr>
          <p:nvPr/>
        </p:nvCxnSpPr>
        <p:spPr>
          <a:xfrm flipH="1">
            <a:off x="1284825" y="2710824"/>
            <a:ext cx="824700" cy="7928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9" name="Shape 1689"/>
          <p:cNvSpPr txBox="1"/>
          <p:nvPr/>
        </p:nvSpPr>
        <p:spPr>
          <a:xfrm>
            <a:off x="6022236" y="3503725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Thu tiền mặt</a:t>
            </a:r>
          </a:p>
        </p:txBody>
      </p:sp>
      <p:cxnSp>
        <p:nvCxnSpPr>
          <p:cNvPr id="1690" name="Shape 1690"/>
          <p:cNvCxnSpPr/>
          <p:nvPr/>
        </p:nvCxnSpPr>
        <p:spPr>
          <a:xfrm>
            <a:off x="6063985" y="3826475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1" name="Shape 1691"/>
          <p:cNvSpPr txBox="1"/>
          <p:nvPr/>
        </p:nvSpPr>
        <p:spPr>
          <a:xfrm>
            <a:off x="6063985" y="3669025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692" name="Shape 1692"/>
          <p:cNvSpPr txBox="1"/>
          <p:nvPr/>
        </p:nvSpPr>
        <p:spPr>
          <a:xfrm>
            <a:off x="6014461" y="397491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Thẻ ngân hàng</a:t>
            </a:r>
          </a:p>
        </p:txBody>
      </p:sp>
      <p:cxnSp>
        <p:nvCxnSpPr>
          <p:cNvPr id="1693" name="Shape 1693"/>
          <p:cNvCxnSpPr/>
          <p:nvPr/>
        </p:nvCxnSpPr>
        <p:spPr>
          <a:xfrm>
            <a:off x="6056210" y="4297662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4" name="Shape 1694"/>
          <p:cNvSpPr txBox="1"/>
          <p:nvPr/>
        </p:nvSpPr>
        <p:spPr>
          <a:xfrm>
            <a:off x="6056210" y="4140212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5</a:t>
            </a:r>
            <a:r>
              <a:rPr lang="en" sz="700"/>
              <a:t>.300.000</a:t>
            </a:r>
          </a:p>
        </p:txBody>
      </p:sp>
      <p:sp>
        <p:nvSpPr>
          <p:cNvPr id="1695" name="Shape 1695"/>
          <p:cNvSpPr txBox="1"/>
          <p:nvPr/>
        </p:nvSpPr>
        <p:spPr>
          <a:xfrm>
            <a:off x="6011311" y="4374312"/>
            <a:ext cx="90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Ngân hàng</a:t>
            </a:r>
          </a:p>
        </p:txBody>
      </p:sp>
      <p:cxnSp>
        <p:nvCxnSpPr>
          <p:cNvPr id="1696" name="Shape 1696"/>
          <p:cNvCxnSpPr/>
          <p:nvPr/>
        </p:nvCxnSpPr>
        <p:spPr>
          <a:xfrm>
            <a:off x="6053060" y="4697062"/>
            <a:ext cx="1241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7" name="Shape 1697"/>
          <p:cNvSpPr txBox="1"/>
          <p:nvPr/>
        </p:nvSpPr>
        <p:spPr>
          <a:xfrm>
            <a:off x="6053060" y="4539612"/>
            <a:ext cx="1177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-</a:t>
            </a:r>
          </a:p>
        </p:txBody>
      </p:sp>
      <p:pic>
        <p:nvPicPr>
          <p:cNvPr id="1698" name="Shape 16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3052" y="4539625"/>
            <a:ext cx="96149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(21/44)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4" name="Shape 170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Shape 170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6" name="Shape 1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Shape 17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Shape 170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709" name="Shape 170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710" name="Shape 171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711" name="Shape 171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713" name="Shape 17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Shape 171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715" name="Shape 171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716" name="Shape 171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717" name="Shape 1717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18" name="Shape 1718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chuyển trung tâm</a:t>
            </a:r>
          </a:p>
        </p:txBody>
      </p:sp>
      <p:sp>
        <p:nvSpPr>
          <p:cNvPr id="1719" name="Shape 1719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720" name="Shape 1720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1722" name="Shape 1722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3" name="Shape 1723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 hiện tại</a:t>
            </a:r>
          </a:p>
        </p:txBody>
      </p:sp>
      <p:cxnSp>
        <p:nvCxnSpPr>
          <p:cNvPr id="1725" name="Shape 1725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26" name="Shape 1726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1727" name="Shape 1727"/>
          <p:cNvSpPr txBox="1"/>
          <p:nvPr/>
        </p:nvSpPr>
        <p:spPr>
          <a:xfrm>
            <a:off x="3470725" y="29586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trung tâm</a:t>
            </a:r>
          </a:p>
        </p:txBody>
      </p:sp>
      <p:cxnSp>
        <p:nvCxnSpPr>
          <p:cNvPr id="1728" name="Shape 1728"/>
          <p:cNvCxnSpPr/>
          <p:nvPr/>
        </p:nvCxnSpPr>
        <p:spPr>
          <a:xfrm>
            <a:off x="3541600" y="32813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9" name="Shape 1729"/>
          <p:cNvSpPr txBox="1"/>
          <p:nvPr/>
        </p:nvSpPr>
        <p:spPr>
          <a:xfrm>
            <a:off x="3541600" y="31239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Q7</a:t>
            </a:r>
          </a:p>
        </p:txBody>
      </p:sp>
      <p:sp>
        <p:nvSpPr>
          <p:cNvPr id="1730" name="Shape 1730"/>
          <p:cNvSpPr txBox="1"/>
          <p:nvPr/>
        </p:nvSpPr>
        <p:spPr>
          <a:xfrm>
            <a:off x="3470737" y="34388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Tiền phụ thu</a:t>
            </a:r>
          </a:p>
        </p:txBody>
      </p:sp>
      <p:cxnSp>
        <p:nvCxnSpPr>
          <p:cNvPr id="1731" name="Shape 1731"/>
          <p:cNvCxnSpPr/>
          <p:nvPr/>
        </p:nvCxnSpPr>
        <p:spPr>
          <a:xfrm>
            <a:off x="3541612" y="37615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2" name="Shape 1732"/>
          <p:cNvSpPr txBox="1"/>
          <p:nvPr/>
        </p:nvSpPr>
        <p:spPr>
          <a:xfrm>
            <a:off x="3541612" y="36041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pic>
        <p:nvPicPr>
          <p:cNvPr id="1733" name="Shape 17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187" y="312106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Shape 1734"/>
          <p:cNvSpPr txBox="1"/>
          <p:nvPr/>
        </p:nvSpPr>
        <p:spPr>
          <a:xfrm>
            <a:off x="3470737" y="39025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1735" name="Shape 1735"/>
          <p:cNvCxnSpPr/>
          <p:nvPr/>
        </p:nvCxnSpPr>
        <p:spPr>
          <a:xfrm>
            <a:off x="3541612" y="42252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6" name="Shape 1736"/>
          <p:cNvSpPr txBox="1"/>
          <p:nvPr/>
        </p:nvSpPr>
        <p:spPr>
          <a:xfrm>
            <a:off x="3541612" y="40678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1737" name="Shape 1737"/>
          <p:cNvCxnSpPr>
            <a:endCxn id="1738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8" name="Shape 1738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(22/44)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4" name="Shape 174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Shape 174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6" name="Shape 17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Shape 17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Shape 174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749" name="Shape 174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750" name="Shape 175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751" name="Shape 175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753" name="Shape 17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Shape 175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755" name="Shape 175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756" name="Shape 175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757" name="Shape 17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Shape 17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Shape 1759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760" name="Shape 1760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761" name="Shape 17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Shape 17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3" name="Shape 1763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64" name="Shape 17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Shape 17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6" name="Shape 1766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67" name="Shape 1767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68" name="Shape 17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Shape 176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Shape 177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Shape 1771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2" name="Shape 1772"/>
          <p:cNvSpPr txBox="1"/>
          <p:nvPr/>
        </p:nvSpPr>
        <p:spPr>
          <a:xfrm>
            <a:off x="2184950" y="1628925"/>
            <a:ext cx="4840800" cy="17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Lịch sử học</a:t>
            </a:r>
          </a:p>
        </p:txBody>
      </p:sp>
      <p:graphicFrame>
        <p:nvGraphicFramePr>
          <p:cNvPr id="1773" name="Shape 1773"/>
          <p:cNvGraphicFramePr/>
          <p:nvPr/>
        </p:nvGraphicFramePr>
        <p:xfrm>
          <a:off x="2409662" y="2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1041150"/>
                <a:gridCol w="2060250"/>
                <a:gridCol w="12015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bắt đầu học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Chương trình học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Thời gian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28/05/2017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32 buổi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27/03/2017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32 buổi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774" name="Shape 1774"/>
          <p:cNvPicPr preferRelativeResize="0"/>
          <p:nvPr/>
        </p:nvPicPr>
        <p:blipFill rotWithShape="1">
          <a:blip r:embed="rId8">
            <a:alphaModFix/>
          </a:blip>
          <a:srcRect b="-6179" l="0" r="24772" t="0"/>
          <a:stretch/>
        </p:blipFill>
        <p:spPr>
          <a:xfrm>
            <a:off x="2341275" y="3078774"/>
            <a:ext cx="4515049" cy="2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(23/44)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0" name="Shape 178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Shape 178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2" name="Shape 17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Shape 17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Shape 178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785" name="Shape 178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786" name="Shape 178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789" name="Shape 17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Shape 179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791" name="Shape 179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792" name="Shape 179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793" name="Shape 17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Shape 17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Shape 179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796" name="Shape 179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Học: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Thanh toán: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2.000.000đ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5.000.000đ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Chờ xác nhận chuyển sang trung tâm Q7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Lý do: Chưa xác định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797" name="Shape 17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Shape 17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9" name="Shape 1799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00" name="Shape 18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Shape 18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2" name="Shape 1802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3" name="Shape 1803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04" name="Shape 18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Shape 18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Shape 1806"/>
          <p:cNvSpPr/>
          <p:nvPr/>
        </p:nvSpPr>
        <p:spPr>
          <a:xfrm>
            <a:off x="7045600" y="3191962"/>
            <a:ext cx="336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1807" name="Shape 1807"/>
          <p:cNvSpPr/>
          <p:nvPr/>
        </p:nvSpPr>
        <p:spPr>
          <a:xfrm>
            <a:off x="6949000" y="3398175"/>
            <a:ext cx="5292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666666"/>
                </a:solidFill>
              </a:rPr>
              <a:t>Xem Note</a:t>
            </a:r>
          </a:p>
        </p:txBody>
      </p:sp>
      <p:pic>
        <p:nvPicPr>
          <p:cNvPr id="1808" name="Shape 180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95825" y="3255774"/>
            <a:ext cx="1599261" cy="1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Shape 1809"/>
          <p:cNvSpPr txBox="1"/>
          <p:nvPr/>
        </p:nvSpPr>
        <p:spPr>
          <a:xfrm>
            <a:off x="7793500" y="271522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25</a:t>
            </a:r>
          </a:p>
        </p:txBody>
      </p:sp>
      <p:cxnSp>
        <p:nvCxnSpPr>
          <p:cNvPr id="1810" name="Shape 1810"/>
          <p:cNvCxnSpPr>
            <a:endCxn id="1809" idx="1"/>
          </p:cNvCxnSpPr>
          <p:nvPr/>
        </p:nvCxnSpPr>
        <p:spPr>
          <a:xfrm flipH="1" rot="10800000">
            <a:off x="6157900" y="2881125"/>
            <a:ext cx="1635600" cy="458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1" name="Shape 1811"/>
          <p:cNvSpPr txBox="1"/>
          <p:nvPr/>
        </p:nvSpPr>
        <p:spPr>
          <a:xfrm>
            <a:off x="7793500" y="3398175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34</a:t>
            </a:r>
          </a:p>
        </p:txBody>
      </p:sp>
      <p:cxnSp>
        <p:nvCxnSpPr>
          <p:cNvPr id="1812" name="Shape 1812"/>
          <p:cNvCxnSpPr>
            <a:endCxn id="1811" idx="1"/>
          </p:cNvCxnSpPr>
          <p:nvPr/>
        </p:nvCxnSpPr>
        <p:spPr>
          <a:xfrm>
            <a:off x="5179300" y="3339075"/>
            <a:ext cx="2614200" cy="22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3" name="Shape 1813"/>
          <p:cNvSpPr/>
          <p:nvPr/>
        </p:nvSpPr>
        <p:spPr>
          <a:xfrm>
            <a:off x="4769425" y="1646125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895825" y="3708800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(24/44)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Shape 182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Shape 182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3" name="Shape 18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Shape 18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Shape 182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826" name="Shape 182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827" name="Shape 182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828" name="Shape 182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830" name="Shape 1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Shape 183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832" name="Shape 183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833" name="Shape 183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834" name="Shape 18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Shape 18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700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Shape 183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837" name="Shape 1837"/>
          <p:cNvGraphicFramePr/>
          <p:nvPr/>
        </p:nvGraphicFramePr>
        <p:xfrm>
          <a:off x="1664162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557975"/>
                <a:gridCol w="959125"/>
                <a:gridCol w="598875"/>
                <a:gridCol w="2774950"/>
                <a:gridCol w="5989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Học: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Đăng học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Thanh toán: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2.000.000đ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5.000.000đ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838" name="Shape 18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4275" y="278905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Shape 18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4892" y="3093825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Shape 1840"/>
          <p:cNvCxnSpPr/>
          <p:nvPr/>
        </p:nvCxnSpPr>
        <p:spPr>
          <a:xfrm>
            <a:off x="2894600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41" name="Shape 18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Shape 18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831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3" name="Shape 1843"/>
          <p:cNvCxnSpPr/>
          <p:nvPr/>
        </p:nvCxnSpPr>
        <p:spPr>
          <a:xfrm flipH="1" rot="10800000">
            <a:off x="3757550" y="2941750"/>
            <a:ext cx="260100" cy="6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4" name="Shape 1844"/>
          <p:cNvCxnSpPr/>
          <p:nvPr/>
        </p:nvCxnSpPr>
        <p:spPr>
          <a:xfrm>
            <a:off x="2112675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45" name="Shape 18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712" y="27786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Shape 18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Shape 1847"/>
          <p:cNvSpPr/>
          <p:nvPr/>
        </p:nvSpPr>
        <p:spPr>
          <a:xfrm>
            <a:off x="7072525" y="3277137"/>
            <a:ext cx="336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1848" name="Shape 1848"/>
          <p:cNvSpPr/>
          <p:nvPr/>
        </p:nvSpPr>
        <p:spPr>
          <a:xfrm>
            <a:off x="6975925" y="3483375"/>
            <a:ext cx="5292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666666"/>
                </a:solidFill>
              </a:rPr>
              <a:t>Xem Note</a:t>
            </a:r>
          </a:p>
        </p:txBody>
      </p:sp>
      <p:pic>
        <p:nvPicPr>
          <p:cNvPr id="1849" name="Shape 1849"/>
          <p:cNvPicPr preferRelativeResize="0"/>
          <p:nvPr/>
        </p:nvPicPr>
        <p:blipFill rotWithShape="1">
          <a:blip r:embed="rId13">
            <a:alphaModFix/>
          </a:blip>
          <a:srcRect b="0" l="0" r="1058" t="0"/>
          <a:stretch/>
        </p:blipFill>
        <p:spPr>
          <a:xfrm>
            <a:off x="4163474" y="3154375"/>
            <a:ext cx="2734924" cy="11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Shape 1850"/>
          <p:cNvSpPr txBox="1"/>
          <p:nvPr/>
        </p:nvSpPr>
        <p:spPr>
          <a:xfrm>
            <a:off x="7793500" y="244605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38</a:t>
            </a:r>
          </a:p>
        </p:txBody>
      </p:sp>
      <p:cxnSp>
        <p:nvCxnSpPr>
          <p:cNvPr id="1851" name="Shape 1851"/>
          <p:cNvCxnSpPr>
            <a:endCxn id="1850" idx="1"/>
          </p:cNvCxnSpPr>
          <p:nvPr/>
        </p:nvCxnSpPr>
        <p:spPr>
          <a:xfrm flipH="1" rot="10800000">
            <a:off x="6014200" y="2611950"/>
            <a:ext cx="1779300" cy="628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2" name="Shape 1852"/>
          <p:cNvSpPr txBox="1"/>
          <p:nvPr/>
        </p:nvSpPr>
        <p:spPr>
          <a:xfrm>
            <a:off x="7793525" y="20509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39</a:t>
            </a:r>
          </a:p>
        </p:txBody>
      </p:sp>
      <p:cxnSp>
        <p:nvCxnSpPr>
          <p:cNvPr id="1853" name="Shape 1853"/>
          <p:cNvCxnSpPr>
            <a:endCxn id="1852" idx="1"/>
          </p:cNvCxnSpPr>
          <p:nvPr/>
        </p:nvCxnSpPr>
        <p:spPr>
          <a:xfrm flipH="1" rot="10800000">
            <a:off x="4389425" y="2216837"/>
            <a:ext cx="3404100" cy="1284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4" name="Shape 1854"/>
          <p:cNvSpPr txBox="1"/>
          <p:nvPr/>
        </p:nvSpPr>
        <p:spPr>
          <a:xfrm>
            <a:off x="7793525" y="2875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40</a:t>
            </a:r>
          </a:p>
        </p:txBody>
      </p:sp>
      <p:sp>
        <p:nvSpPr>
          <p:cNvPr id="1855" name="Shape 1855"/>
          <p:cNvSpPr txBox="1"/>
          <p:nvPr/>
        </p:nvSpPr>
        <p:spPr>
          <a:xfrm>
            <a:off x="7793525" y="37428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41</a:t>
            </a:r>
          </a:p>
        </p:txBody>
      </p:sp>
      <p:sp>
        <p:nvSpPr>
          <p:cNvPr id="1856" name="Shape 1856"/>
          <p:cNvSpPr txBox="1"/>
          <p:nvPr/>
        </p:nvSpPr>
        <p:spPr>
          <a:xfrm>
            <a:off x="7793525" y="41534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43</a:t>
            </a:r>
          </a:p>
        </p:txBody>
      </p:sp>
      <p:cxnSp>
        <p:nvCxnSpPr>
          <p:cNvPr id="1857" name="Shape 1857"/>
          <p:cNvCxnSpPr>
            <a:endCxn id="1854" idx="1"/>
          </p:cNvCxnSpPr>
          <p:nvPr/>
        </p:nvCxnSpPr>
        <p:spPr>
          <a:xfrm flipH="1" rot="10800000">
            <a:off x="4739525" y="3040937"/>
            <a:ext cx="3054000" cy="459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8" name="Shape 1858"/>
          <p:cNvCxnSpPr>
            <a:endCxn id="1855" idx="1"/>
          </p:cNvCxnSpPr>
          <p:nvPr/>
        </p:nvCxnSpPr>
        <p:spPr>
          <a:xfrm>
            <a:off x="5143325" y="3509737"/>
            <a:ext cx="26502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9" name="Shape 1859"/>
          <p:cNvCxnSpPr>
            <a:endCxn id="1856" idx="1"/>
          </p:cNvCxnSpPr>
          <p:nvPr/>
        </p:nvCxnSpPr>
        <p:spPr>
          <a:xfrm>
            <a:off x="5807825" y="4003437"/>
            <a:ext cx="1985700" cy="315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0" name="Shape 1860"/>
          <p:cNvSpPr txBox="1"/>
          <p:nvPr/>
        </p:nvSpPr>
        <p:spPr>
          <a:xfrm>
            <a:off x="7793500" y="4564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42</a:t>
            </a:r>
          </a:p>
        </p:txBody>
      </p:sp>
      <p:cxnSp>
        <p:nvCxnSpPr>
          <p:cNvPr id="1861" name="Shape 1861"/>
          <p:cNvCxnSpPr>
            <a:endCxn id="1860" idx="1"/>
          </p:cNvCxnSpPr>
          <p:nvPr/>
        </p:nvCxnSpPr>
        <p:spPr>
          <a:xfrm>
            <a:off x="5457700" y="4003637"/>
            <a:ext cx="2335800" cy="726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2" name="Shape 1862"/>
          <p:cNvSpPr txBox="1"/>
          <p:nvPr/>
        </p:nvSpPr>
        <p:spPr>
          <a:xfrm>
            <a:off x="109475" y="2338652"/>
            <a:ext cx="1228800" cy="39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Hoàn tác (undo) lại thao tác vừa thực hiện</a:t>
            </a:r>
          </a:p>
        </p:txBody>
      </p:sp>
      <p:sp>
        <p:nvSpPr>
          <p:cNvPr id="1863" name="Shape 1863"/>
          <p:cNvSpPr txBox="1"/>
          <p:nvPr/>
        </p:nvSpPr>
        <p:spPr>
          <a:xfrm>
            <a:off x="109475" y="2875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49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109475" y="32856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48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x="109475" y="36962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</a:t>
            </a:r>
            <a:r>
              <a:rPr lang="en" sz="800"/>
              <a:t> 45</a:t>
            </a:r>
          </a:p>
        </p:txBody>
      </p:sp>
      <p:cxnSp>
        <p:nvCxnSpPr>
          <p:cNvPr id="1866" name="Shape 1866"/>
          <p:cNvCxnSpPr>
            <a:endCxn id="1865" idx="3"/>
          </p:cNvCxnSpPr>
          <p:nvPr/>
        </p:nvCxnSpPr>
        <p:spPr>
          <a:xfrm rot="10800000">
            <a:off x="1338275" y="3862137"/>
            <a:ext cx="2925600" cy="383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7" name="Shape 1867"/>
          <p:cNvCxnSpPr>
            <a:endCxn id="1864" idx="3"/>
          </p:cNvCxnSpPr>
          <p:nvPr/>
        </p:nvCxnSpPr>
        <p:spPr>
          <a:xfrm rot="10800000">
            <a:off x="1338275" y="3451537"/>
            <a:ext cx="3347400" cy="77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8" name="Shape 1868"/>
          <p:cNvCxnSpPr>
            <a:endCxn id="1863" idx="3"/>
          </p:cNvCxnSpPr>
          <p:nvPr/>
        </p:nvCxnSpPr>
        <p:spPr>
          <a:xfrm rot="10800000">
            <a:off x="1338275" y="3040937"/>
            <a:ext cx="3715500" cy="117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9" name="Shape 1869"/>
          <p:cNvCxnSpPr>
            <a:endCxn id="1862" idx="3"/>
          </p:cNvCxnSpPr>
          <p:nvPr/>
        </p:nvCxnSpPr>
        <p:spPr>
          <a:xfrm rot="10800000">
            <a:off x="1338275" y="2538152"/>
            <a:ext cx="4119300" cy="169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0" name="Shape 1870"/>
          <p:cNvSpPr/>
          <p:nvPr/>
        </p:nvSpPr>
        <p:spPr>
          <a:xfrm>
            <a:off x="4769425" y="1646125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1872" name="Shape 1872"/>
          <p:cNvSpPr/>
          <p:nvPr/>
        </p:nvSpPr>
        <p:spPr>
          <a:xfrm>
            <a:off x="4202712" y="4347325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  <p:sp>
        <p:nvSpPr>
          <p:cNvPr id="1873" name="Shape 1873"/>
          <p:cNvSpPr/>
          <p:nvPr/>
        </p:nvSpPr>
        <p:spPr>
          <a:xfrm>
            <a:off x="184550" y="4333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1874" name="Shape 1874"/>
          <p:cNvSpPr txBox="1"/>
          <p:nvPr/>
        </p:nvSpPr>
        <p:spPr>
          <a:xfrm>
            <a:off x="7793525" y="1290503"/>
            <a:ext cx="1228800" cy="4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Sale được phân quyền dàn nút đầu tiên</a:t>
            </a:r>
          </a:p>
        </p:txBody>
      </p:sp>
      <p:cxnSp>
        <p:nvCxnSpPr>
          <p:cNvPr id="1875" name="Shape 1875"/>
          <p:cNvCxnSpPr>
            <a:endCxn id="1874" idx="1"/>
          </p:cNvCxnSpPr>
          <p:nvPr/>
        </p:nvCxnSpPr>
        <p:spPr>
          <a:xfrm flipH="1" rot="10800000">
            <a:off x="4488125" y="1509203"/>
            <a:ext cx="3305400" cy="1704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Shape 188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(25/44)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Shape 188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Shape 188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3" name="Shape 18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Shape 18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Shape 188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886" name="Shape 188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887" name="Shape 188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888" name="Shape 188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890" name="Shape 18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Shape 189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892" name="Shape 189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893" name="Shape 189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1894" name="Shape 18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Shape 18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6" name="Shape 189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1897" name="Shape 189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1898" name="Shape 18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Shape 18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0" name="Shape 1900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01" name="Shape 19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Shape 19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3" name="Shape 1903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4" name="Shape 1904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905" name="Shape 19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Shape 19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Shape 190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Shape 1908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 txBox="1"/>
          <p:nvPr/>
        </p:nvSpPr>
        <p:spPr>
          <a:xfrm>
            <a:off x="1687250" y="1273800"/>
            <a:ext cx="5825400" cy="34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Thời khóa biểu</a:t>
            </a:r>
          </a:p>
        </p:txBody>
      </p:sp>
      <p:sp>
        <p:nvSpPr>
          <p:cNvPr id="1910" name="Shape 1910"/>
          <p:cNvSpPr/>
          <p:nvPr/>
        </p:nvSpPr>
        <p:spPr>
          <a:xfrm>
            <a:off x="6716725" y="1370800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pic>
        <p:nvPicPr>
          <p:cNvPr id="1911" name="Shape 19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73337" y="1588963"/>
            <a:ext cx="5653223" cy="29997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Shape 1912"/>
          <p:cNvSpPr txBox="1"/>
          <p:nvPr/>
        </p:nvSpPr>
        <p:spPr>
          <a:xfrm>
            <a:off x="7793500" y="1988850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38</a:t>
            </a:r>
          </a:p>
        </p:txBody>
      </p:sp>
      <p:cxnSp>
        <p:nvCxnSpPr>
          <p:cNvPr id="1913" name="Shape 1913"/>
          <p:cNvCxnSpPr>
            <a:endCxn id="1912" idx="1"/>
          </p:cNvCxnSpPr>
          <p:nvPr/>
        </p:nvCxnSpPr>
        <p:spPr>
          <a:xfrm>
            <a:off x="7199200" y="1454250"/>
            <a:ext cx="594300" cy="700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(26/44)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9" name="Shape 191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Shape 192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1" name="Shape 19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Shape 19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Shape 192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924" name="Shape 192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925" name="Shape 192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926" name="Shape 192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928" name="Shape 19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Shape 192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931" name="Shape 193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932" name="Shape 1932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3" name="Shape 1933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lên lớp</a:t>
            </a:r>
          </a:p>
        </p:txBody>
      </p:sp>
      <p:sp>
        <p:nvSpPr>
          <p:cNvPr id="1934" name="Shape 1934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935" name="Shape 1935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936" name="Shape 1936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học viên</a:t>
            </a:r>
          </a:p>
        </p:txBody>
      </p:sp>
      <p:cxnSp>
        <p:nvCxnSpPr>
          <p:cNvPr id="1937" name="Shape 1937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38" name="Shape 1938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 bao an</a:t>
            </a:r>
          </a:p>
        </p:txBody>
      </p:sp>
      <p:sp>
        <p:nvSpPr>
          <p:cNvPr id="1939" name="Shape 1939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1940" name="Shape 1940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41" name="Shape 1941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cxnSp>
        <p:nvCxnSpPr>
          <p:cNvPr id="1942" name="Shape 1942"/>
          <p:cNvCxnSpPr>
            <a:endCxn id="1943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3" name="Shape 1943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25</a:t>
            </a:r>
          </a:p>
        </p:txBody>
      </p:sp>
      <p:sp>
        <p:nvSpPr>
          <p:cNvPr id="1944" name="Shape 1944"/>
          <p:cNvSpPr txBox="1"/>
          <p:nvPr/>
        </p:nvSpPr>
        <p:spPr>
          <a:xfrm>
            <a:off x="3479475" y="2879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1945" name="Shape 1945"/>
          <p:cNvCxnSpPr/>
          <p:nvPr/>
        </p:nvCxnSpPr>
        <p:spPr>
          <a:xfrm>
            <a:off x="3550350" y="3201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46" name="Shape 1946"/>
          <p:cNvSpPr txBox="1"/>
          <p:nvPr/>
        </p:nvSpPr>
        <p:spPr>
          <a:xfrm>
            <a:off x="3550350" y="3044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CT7.2</a:t>
            </a:r>
          </a:p>
        </p:txBody>
      </p:sp>
      <p:sp>
        <p:nvSpPr>
          <p:cNvPr id="1947" name="Shape 1947"/>
          <p:cNvSpPr txBox="1"/>
          <p:nvPr/>
        </p:nvSpPr>
        <p:spPr>
          <a:xfrm>
            <a:off x="3479475" y="327875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bắt đầu</a:t>
            </a:r>
          </a:p>
        </p:txBody>
      </p:sp>
      <p:cxnSp>
        <p:nvCxnSpPr>
          <p:cNvPr id="1948" name="Shape 1948"/>
          <p:cNvCxnSpPr/>
          <p:nvPr/>
        </p:nvCxnSpPr>
        <p:spPr>
          <a:xfrm>
            <a:off x="3550350" y="360150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49" name="Shape 1949"/>
          <p:cNvSpPr txBox="1"/>
          <p:nvPr/>
        </p:nvSpPr>
        <p:spPr>
          <a:xfrm>
            <a:off x="3550350" y="344405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2016-03-06</a:t>
            </a:r>
          </a:p>
        </p:txBody>
      </p:sp>
      <p:sp>
        <p:nvSpPr>
          <p:cNvPr id="1950" name="Shape 1950"/>
          <p:cNvSpPr txBox="1"/>
          <p:nvPr/>
        </p:nvSpPr>
        <p:spPr>
          <a:xfrm>
            <a:off x="3461987" y="36783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kết thúc</a:t>
            </a:r>
          </a:p>
        </p:txBody>
      </p:sp>
      <p:cxnSp>
        <p:nvCxnSpPr>
          <p:cNvPr id="1951" name="Shape 1951"/>
          <p:cNvCxnSpPr/>
          <p:nvPr/>
        </p:nvCxnSpPr>
        <p:spPr>
          <a:xfrm>
            <a:off x="3532862" y="40010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52" name="Shape 1952"/>
          <p:cNvSpPr txBox="1"/>
          <p:nvPr/>
        </p:nvSpPr>
        <p:spPr>
          <a:xfrm>
            <a:off x="3532862" y="38436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2016-07-09</a:t>
            </a:r>
          </a:p>
        </p:txBody>
      </p:sp>
      <p:sp>
        <p:nvSpPr>
          <p:cNvPr id="1953" name="Shape 1953"/>
          <p:cNvSpPr txBox="1"/>
          <p:nvPr/>
        </p:nvSpPr>
        <p:spPr>
          <a:xfrm>
            <a:off x="3461975" y="40779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giờ đã học</a:t>
            </a:r>
          </a:p>
        </p:txBody>
      </p:sp>
      <p:cxnSp>
        <p:nvCxnSpPr>
          <p:cNvPr id="1954" name="Shape 1954"/>
          <p:cNvCxnSpPr/>
          <p:nvPr/>
        </p:nvCxnSpPr>
        <p:spPr>
          <a:xfrm>
            <a:off x="3532850" y="44006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55" name="Shape 1955"/>
          <p:cNvSpPr txBox="1"/>
          <p:nvPr/>
        </p:nvSpPr>
        <p:spPr>
          <a:xfrm>
            <a:off x="3532850" y="42432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32 / 32 giờ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Shape 196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(27/44)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1" name="Shape 196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Shape 196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3" name="Shape 19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Shape 19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Shape 196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966" name="Shape 196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967" name="Shape 196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968" name="Shape 196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9" name="Shape 196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1970" name="Shape 19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Shape 197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1972" name="Shape 197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1973" name="Shape 197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1974" name="Shape 1974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75" name="Shape 1975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chuyển giờ</a:t>
            </a:r>
          </a:p>
        </p:txBody>
      </p:sp>
      <p:sp>
        <p:nvSpPr>
          <p:cNvPr id="1976" name="Shape 1976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1977" name="Shape 1977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1978" name="Shape 1978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Giờ hiện tại</a:t>
            </a:r>
          </a:p>
        </p:txBody>
      </p:sp>
      <p:cxnSp>
        <p:nvCxnSpPr>
          <p:cNvPr id="1979" name="Shape 1979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80" name="Shape 1980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 Giờ / buổi</a:t>
            </a:r>
          </a:p>
        </p:txBody>
      </p:sp>
      <p:sp>
        <p:nvSpPr>
          <p:cNvPr id="1981" name="Shape 1981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Chuyển thành</a:t>
            </a:r>
          </a:p>
        </p:txBody>
      </p:sp>
      <p:cxnSp>
        <p:nvCxnSpPr>
          <p:cNvPr id="1982" name="Shape 1982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983" name="Shape 1983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 Giờ / buổi</a:t>
            </a:r>
          </a:p>
        </p:txBody>
      </p:sp>
      <p:cxnSp>
        <p:nvCxnSpPr>
          <p:cNvPr id="1984" name="Shape 1984"/>
          <p:cNvCxnSpPr>
            <a:endCxn id="1985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5" name="Shape 1985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sp>
        <p:nvSpPr>
          <p:cNvPr id="1986" name="Shape 1986"/>
          <p:cNvSpPr txBox="1"/>
          <p:nvPr/>
        </p:nvSpPr>
        <p:spPr>
          <a:xfrm>
            <a:off x="3479475" y="2879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chuyển giờ</a:t>
            </a:r>
          </a:p>
        </p:txBody>
      </p:sp>
      <p:cxnSp>
        <p:nvCxnSpPr>
          <p:cNvPr id="1987" name="Shape 1987"/>
          <p:cNvCxnSpPr/>
          <p:nvPr/>
        </p:nvCxnSpPr>
        <p:spPr>
          <a:xfrm>
            <a:off x="3550350" y="3201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8" name="Shape 1988"/>
          <p:cNvSpPr txBox="1"/>
          <p:nvPr/>
        </p:nvSpPr>
        <p:spPr>
          <a:xfrm>
            <a:off x="3550350" y="3044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1989" name="Shape 1989"/>
          <p:cNvSpPr txBox="1"/>
          <p:nvPr/>
        </p:nvSpPr>
        <p:spPr>
          <a:xfrm>
            <a:off x="3479475" y="327875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1990" name="Shape 1990"/>
          <p:cNvCxnSpPr/>
          <p:nvPr/>
        </p:nvCxnSpPr>
        <p:spPr>
          <a:xfrm>
            <a:off x="3550350" y="360150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1" name="Shape 1991"/>
          <p:cNvSpPr txBox="1"/>
          <p:nvPr/>
        </p:nvSpPr>
        <p:spPr>
          <a:xfrm>
            <a:off x="3550350" y="344405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(28/44)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7" name="Shape 199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Shape 199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9" name="Shape 19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Shape 2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Shape 2001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002" name="Shape 2002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003" name="Shape 2003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004" name="Shape 200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5" name="Shape 2005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006" name="Shape 20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Shape 2007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008" name="Shape 2008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009" name="Shape 2009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010" name="Shape 2010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1" name="Shape 2011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thêm buổi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013" name="Shape 2013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014" name="Shape 2014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015" name="Shape 2015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16" name="Shape 2016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017" name="Shape 2017"/>
          <p:cNvSpPr txBox="1"/>
          <p:nvPr/>
        </p:nvSpPr>
        <p:spPr>
          <a:xfrm>
            <a:off x="3452787" y="2478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2018" name="Shape 2018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9" name="Shape 2019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SCN.3 (5/10 hv)</a:t>
            </a:r>
          </a:p>
        </p:txBody>
      </p:sp>
      <p:cxnSp>
        <p:nvCxnSpPr>
          <p:cNvPr id="2020" name="Shape 2020"/>
          <p:cNvCxnSpPr>
            <a:endCxn id="2021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1" name="Shape 2021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sp>
        <p:nvSpPr>
          <p:cNvPr id="2022" name="Shape 2022"/>
          <p:cNvSpPr txBox="1"/>
          <p:nvPr/>
        </p:nvSpPr>
        <p:spPr>
          <a:xfrm>
            <a:off x="56025" y="3250224"/>
            <a:ext cx="1228800" cy="506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Chỉ hiện danh sách các lớp còn đủ sức chứa</a:t>
            </a:r>
          </a:p>
        </p:txBody>
      </p:sp>
      <p:cxnSp>
        <p:nvCxnSpPr>
          <p:cNvPr id="2023" name="Shape 2023"/>
          <p:cNvCxnSpPr>
            <a:endCxn id="2022" idx="3"/>
          </p:cNvCxnSpPr>
          <p:nvPr/>
        </p:nvCxnSpPr>
        <p:spPr>
          <a:xfrm flipH="1">
            <a:off x="1284825" y="2755824"/>
            <a:ext cx="2583900" cy="7478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24" name="Shape 20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762" y="265000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(3/10)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144" name="Shape 144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145" name="Shape 145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46" name="Shape 146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47" name="Shape 147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148" name="Shape 148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149" name="Shape 149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50" name="Shape 15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153" name="Shape 153"/>
          <p:cNvSpPr/>
          <p:nvPr/>
        </p:nvSpPr>
        <p:spPr>
          <a:xfrm>
            <a:off x="2855575" y="1524524"/>
            <a:ext cx="14280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855550" y="1519625"/>
            <a:ext cx="1427999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855550" y="1746728"/>
            <a:ext cx="1427999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855550" y="1982158"/>
            <a:ext cx="1427999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luân chuyển tiền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Shape 202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(29/44)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Shape 203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1" name="Shape 203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2" name="Shape 20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Shape 20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Shape 203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035" name="Shape 203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037" name="Shape 203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039" name="Shape 20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Shape 204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041" name="Shape 204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042" name="Shape 204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043" name="Shape 2043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44" name="Shape 2044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gia hạn</a:t>
            </a:r>
          </a:p>
        </p:txBody>
      </p:sp>
      <p:sp>
        <p:nvSpPr>
          <p:cNvPr id="2045" name="Shape 2045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046" name="Shape 2046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047" name="Shape 2047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buổi đã gia hạn</a:t>
            </a:r>
          </a:p>
        </p:txBody>
      </p:sp>
      <p:cxnSp>
        <p:nvCxnSpPr>
          <p:cNvPr id="2048" name="Shape 2048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49" name="Shape 2049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 </a:t>
            </a:r>
            <a:r>
              <a:rPr lang="en" sz="700"/>
              <a:t>buổi</a:t>
            </a:r>
          </a:p>
        </p:txBody>
      </p:sp>
      <p:sp>
        <p:nvSpPr>
          <p:cNvPr id="2050" name="Shape 2050"/>
          <p:cNvSpPr txBox="1"/>
          <p:nvPr/>
        </p:nvSpPr>
        <p:spPr>
          <a:xfrm>
            <a:off x="3452804" y="2478400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buổi muốn gia hạn thêm</a:t>
            </a:r>
          </a:p>
        </p:txBody>
      </p:sp>
      <p:cxnSp>
        <p:nvCxnSpPr>
          <p:cNvPr id="2051" name="Shape 2051"/>
          <p:cNvCxnSpPr/>
          <p:nvPr/>
        </p:nvCxnSpPr>
        <p:spPr>
          <a:xfrm>
            <a:off x="3523662" y="2801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52" name="Shape 2052"/>
          <p:cNvSpPr txBox="1"/>
          <p:nvPr/>
        </p:nvSpPr>
        <p:spPr>
          <a:xfrm>
            <a:off x="3523662" y="2643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2053" name="Shape 2053"/>
          <p:cNvCxnSpPr>
            <a:endCxn id="2054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4" name="Shape 2054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sp>
        <p:nvSpPr>
          <p:cNvPr id="2055" name="Shape 2055"/>
          <p:cNvSpPr txBox="1"/>
          <p:nvPr/>
        </p:nvSpPr>
        <p:spPr>
          <a:xfrm>
            <a:off x="3479475" y="2879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2056" name="Shape 2056"/>
          <p:cNvCxnSpPr/>
          <p:nvPr/>
        </p:nvCxnSpPr>
        <p:spPr>
          <a:xfrm>
            <a:off x="3550350" y="3201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57" name="Shape 2057"/>
          <p:cNvSpPr txBox="1"/>
          <p:nvPr/>
        </p:nvSpPr>
        <p:spPr>
          <a:xfrm>
            <a:off x="3550350" y="3044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(30/44)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3" name="Shape 206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Shape 206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5" name="Shape 20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Shape 20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Shape 206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068" name="Shape 206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069" name="Shape 206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070" name="Shape 207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1" name="Shape 2071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072" name="Shape 20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Shape 2073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076" name="Shape 2076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7" name="Shape 2077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nghỉ học</a:t>
            </a:r>
          </a:p>
        </p:txBody>
      </p:sp>
      <p:sp>
        <p:nvSpPr>
          <p:cNvPr id="2078" name="Shape 2078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079" name="Shape 2079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080" name="Shape 2080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081" name="Shape 2081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82" name="Shape 2082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083" name="Shape 2083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Chương trình học</a:t>
            </a:r>
          </a:p>
        </p:txBody>
      </p:sp>
      <p:cxnSp>
        <p:nvCxnSpPr>
          <p:cNvPr id="2084" name="Shape 2084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85" name="Shape 2085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Kid 2</a:t>
            </a:r>
          </a:p>
        </p:txBody>
      </p:sp>
      <p:cxnSp>
        <p:nvCxnSpPr>
          <p:cNvPr id="2086" name="Shape 2086"/>
          <p:cNvCxnSpPr>
            <a:endCxn id="2087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7" name="Shape 2087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44</a:t>
            </a:r>
          </a:p>
        </p:txBody>
      </p:sp>
      <p:sp>
        <p:nvSpPr>
          <p:cNvPr id="2088" name="Shape 2088"/>
          <p:cNvSpPr txBox="1"/>
          <p:nvPr/>
        </p:nvSpPr>
        <p:spPr>
          <a:xfrm>
            <a:off x="3419525" y="28026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giờ còn lại</a:t>
            </a:r>
          </a:p>
        </p:txBody>
      </p:sp>
      <p:cxnSp>
        <p:nvCxnSpPr>
          <p:cNvPr id="2089" name="Shape 2089"/>
          <p:cNvCxnSpPr/>
          <p:nvPr/>
        </p:nvCxnSpPr>
        <p:spPr>
          <a:xfrm>
            <a:off x="3490400" y="31254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90" name="Shape 2090"/>
          <p:cNvSpPr txBox="1"/>
          <p:nvPr/>
        </p:nvSpPr>
        <p:spPr>
          <a:xfrm>
            <a:off x="3490400" y="29679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12</a:t>
            </a:r>
          </a:p>
        </p:txBody>
      </p:sp>
      <p:sp>
        <p:nvSpPr>
          <p:cNvPr id="2091" name="Shape 2091"/>
          <p:cNvSpPr txBox="1"/>
          <p:nvPr/>
        </p:nvSpPr>
        <p:spPr>
          <a:xfrm>
            <a:off x="3410787" y="320345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tiền quy đổi</a:t>
            </a:r>
          </a:p>
        </p:txBody>
      </p:sp>
      <p:cxnSp>
        <p:nvCxnSpPr>
          <p:cNvPr id="2092" name="Shape 2092"/>
          <p:cNvCxnSpPr/>
          <p:nvPr/>
        </p:nvCxnSpPr>
        <p:spPr>
          <a:xfrm>
            <a:off x="3481662" y="352620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093" name="Shape 2093"/>
          <p:cNvSpPr txBox="1"/>
          <p:nvPr/>
        </p:nvSpPr>
        <p:spPr>
          <a:xfrm>
            <a:off x="3481662" y="336875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1.000.000đ</a:t>
            </a:r>
          </a:p>
        </p:txBody>
      </p:sp>
      <p:sp>
        <p:nvSpPr>
          <p:cNvPr id="2094" name="Shape 2094"/>
          <p:cNvSpPr txBox="1"/>
          <p:nvPr/>
        </p:nvSpPr>
        <p:spPr>
          <a:xfrm>
            <a:off x="3409725" y="36233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xác nhận nghỉ học</a:t>
            </a:r>
          </a:p>
        </p:txBody>
      </p:sp>
      <p:cxnSp>
        <p:nvCxnSpPr>
          <p:cNvPr id="2095" name="Shape 2095"/>
          <p:cNvCxnSpPr/>
          <p:nvPr/>
        </p:nvCxnSpPr>
        <p:spPr>
          <a:xfrm>
            <a:off x="3480600" y="39460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6" name="Shape 2096"/>
          <p:cNvSpPr txBox="1"/>
          <p:nvPr/>
        </p:nvSpPr>
        <p:spPr>
          <a:xfrm>
            <a:off x="3480600" y="37886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03/06/2017</a:t>
            </a:r>
          </a:p>
        </p:txBody>
      </p:sp>
      <p:sp>
        <p:nvSpPr>
          <p:cNvPr id="2097" name="Shape 2097"/>
          <p:cNvSpPr txBox="1"/>
          <p:nvPr/>
        </p:nvSpPr>
        <p:spPr>
          <a:xfrm>
            <a:off x="3411837" y="4006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2098" name="Shape 2098"/>
          <p:cNvCxnSpPr/>
          <p:nvPr/>
        </p:nvCxnSpPr>
        <p:spPr>
          <a:xfrm>
            <a:off x="3482712" y="4329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9" name="Shape 2099"/>
          <p:cNvSpPr txBox="1"/>
          <p:nvPr/>
        </p:nvSpPr>
        <p:spPr>
          <a:xfrm>
            <a:off x="3482712" y="4171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(31/44)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5" name="Shape 210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Shape 210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7" name="Shape 2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Shape 2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Shape 2109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110" name="Shape 2110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111" name="Shape 2111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112" name="Shape 211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3" name="Shape 2113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114" name="Shape 2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5" name="Shape 2115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117" name="Shape 2117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2118" name="Shape 2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Shape 2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700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Shape 2120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2121" name="Shape 2121"/>
          <p:cNvGraphicFramePr/>
          <p:nvPr/>
        </p:nvGraphicFramePr>
        <p:xfrm>
          <a:off x="1664162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557975"/>
                <a:gridCol w="972575"/>
                <a:gridCol w="585425"/>
                <a:gridCol w="2774950"/>
                <a:gridCol w="5989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Học: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Tạm ngưng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Thanh toán: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2.000.000đ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5.000.000đ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122" name="Shape 21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4275" y="278905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3" name="Shape 21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4892" y="3093825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4" name="Shape 2124"/>
          <p:cNvCxnSpPr/>
          <p:nvPr/>
        </p:nvCxnSpPr>
        <p:spPr>
          <a:xfrm>
            <a:off x="2894600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125" name="Shape 21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Shape 21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831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7" name="Shape 2127"/>
          <p:cNvCxnSpPr/>
          <p:nvPr/>
        </p:nvCxnSpPr>
        <p:spPr>
          <a:xfrm flipH="1" rot="10800000">
            <a:off x="3757550" y="2941750"/>
            <a:ext cx="260100" cy="6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8" name="Shape 2128"/>
          <p:cNvCxnSpPr/>
          <p:nvPr/>
        </p:nvCxnSpPr>
        <p:spPr>
          <a:xfrm>
            <a:off x="2112675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129" name="Shape 2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712" y="27786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0" name="Shape 21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Shape 2131"/>
          <p:cNvSpPr/>
          <p:nvPr/>
        </p:nvSpPr>
        <p:spPr>
          <a:xfrm>
            <a:off x="7072525" y="3277137"/>
            <a:ext cx="336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2132" name="Shape 2132"/>
          <p:cNvSpPr/>
          <p:nvPr/>
        </p:nvSpPr>
        <p:spPr>
          <a:xfrm>
            <a:off x="6975925" y="3483375"/>
            <a:ext cx="5292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666666"/>
                </a:solidFill>
              </a:rPr>
              <a:t>Xem Note</a:t>
            </a:r>
          </a:p>
        </p:txBody>
      </p:sp>
      <p:pic>
        <p:nvPicPr>
          <p:cNvPr id="2133" name="Shape 2133"/>
          <p:cNvPicPr preferRelativeResize="0"/>
          <p:nvPr/>
        </p:nvPicPr>
        <p:blipFill rotWithShape="1">
          <a:blip r:embed="rId13">
            <a:alphaModFix/>
          </a:blip>
          <a:srcRect b="0" l="3203" r="0" t="0"/>
          <a:stretch/>
        </p:blipFill>
        <p:spPr>
          <a:xfrm>
            <a:off x="4201375" y="3051150"/>
            <a:ext cx="2726400" cy="4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4" name="Shape 2134"/>
          <p:cNvSpPr txBox="1"/>
          <p:nvPr/>
        </p:nvSpPr>
        <p:spPr>
          <a:xfrm>
            <a:off x="7793500" y="4564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29</a:t>
            </a:r>
          </a:p>
        </p:txBody>
      </p:sp>
      <p:cxnSp>
        <p:nvCxnSpPr>
          <p:cNvPr id="2135" name="Shape 2135"/>
          <p:cNvCxnSpPr>
            <a:endCxn id="2134" idx="1"/>
          </p:cNvCxnSpPr>
          <p:nvPr/>
        </p:nvCxnSpPr>
        <p:spPr>
          <a:xfrm>
            <a:off x="4507000" y="3488537"/>
            <a:ext cx="3286500" cy="1241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6" name="Shape 2136"/>
          <p:cNvSpPr/>
          <p:nvPr/>
        </p:nvSpPr>
        <p:spPr>
          <a:xfrm>
            <a:off x="4769425" y="1646125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2138" name="Shape 2138"/>
          <p:cNvSpPr/>
          <p:nvPr/>
        </p:nvSpPr>
        <p:spPr>
          <a:xfrm>
            <a:off x="4262875" y="4207075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(32/44)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4" name="Shape 214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Shape 214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6" name="Shape 2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Shape 2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Shape 214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149" name="Shape 214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150" name="Shape 215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151" name="Shape 215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2" name="Shape 2152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153" name="Shape 2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4" name="Shape 2154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156" name="Shape 2156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157" name="Shape 2157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8" name="Shape 2158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bảo lưu</a:t>
            </a:r>
          </a:p>
        </p:txBody>
      </p:sp>
      <p:sp>
        <p:nvSpPr>
          <p:cNvPr id="2159" name="Shape 2159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160" name="Shape 2160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161" name="Shape 2161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162" name="Shape 2162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163" name="Shape 2163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2165" name="Shape 2165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166" name="Shape 2166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ST7.4</a:t>
            </a:r>
          </a:p>
        </p:txBody>
      </p:sp>
      <p:cxnSp>
        <p:nvCxnSpPr>
          <p:cNvPr id="2167" name="Shape 2167"/>
          <p:cNvCxnSpPr>
            <a:endCxn id="2168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8" name="Shape 2168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46</a:t>
            </a:r>
          </a:p>
        </p:txBody>
      </p:sp>
      <p:sp>
        <p:nvSpPr>
          <p:cNvPr id="2169" name="Shape 2169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Bảo lưu đến ngày</a:t>
            </a:r>
          </a:p>
        </p:txBody>
      </p:sp>
      <p:cxnSp>
        <p:nvCxnSpPr>
          <p:cNvPr id="2170" name="Shape 2170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1" name="Shape 2171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03/06/2017</a:t>
            </a:r>
          </a:p>
        </p:txBody>
      </p:sp>
      <p:sp>
        <p:nvSpPr>
          <p:cNvPr id="2172" name="Shape 2172"/>
          <p:cNvSpPr txBox="1"/>
          <p:nvPr/>
        </p:nvSpPr>
        <p:spPr>
          <a:xfrm>
            <a:off x="3420937" y="32828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2173" name="Shape 2173"/>
          <p:cNvCxnSpPr/>
          <p:nvPr/>
        </p:nvCxnSpPr>
        <p:spPr>
          <a:xfrm>
            <a:off x="3491812" y="36056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4" name="Shape 2174"/>
          <p:cNvSpPr txBox="1"/>
          <p:nvPr/>
        </p:nvSpPr>
        <p:spPr>
          <a:xfrm>
            <a:off x="3491812" y="34481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Shape 217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(33/44)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0" name="Shape 218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1" name="Shape 218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2" name="Shape 2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Shape 2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4" name="Shape 218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185" name="Shape 218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186" name="Shape 218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187" name="Shape 218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189" name="Shape 2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Shape 2190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191" name="Shape 2191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192" name="Shape 2192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2193" name="Shape 2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Shape 2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700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195" name="Shape 219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2196" name="Shape 2196"/>
          <p:cNvGraphicFramePr/>
          <p:nvPr/>
        </p:nvGraphicFramePr>
        <p:xfrm>
          <a:off x="1664162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557975"/>
                <a:gridCol w="945650"/>
                <a:gridCol w="612350"/>
                <a:gridCol w="2774950"/>
                <a:gridCol w="5989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Học: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Bảo lưu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Thanh toán: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2.000.000đ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5.000.000đ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197" name="Shape 21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4275" y="278905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Shape 21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4892" y="3093825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9" name="Shape 2199"/>
          <p:cNvCxnSpPr/>
          <p:nvPr/>
        </p:nvCxnSpPr>
        <p:spPr>
          <a:xfrm>
            <a:off x="2894600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200" name="Shape 22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Shape 22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831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2" name="Shape 2202"/>
          <p:cNvCxnSpPr/>
          <p:nvPr/>
        </p:nvCxnSpPr>
        <p:spPr>
          <a:xfrm flipH="1" rot="10800000">
            <a:off x="3757550" y="2941750"/>
            <a:ext cx="260100" cy="6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3" name="Shape 2203"/>
          <p:cNvCxnSpPr/>
          <p:nvPr/>
        </p:nvCxnSpPr>
        <p:spPr>
          <a:xfrm>
            <a:off x="2112675" y="29418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204" name="Shape 2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712" y="27786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Shape 22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Shape 2206"/>
          <p:cNvSpPr/>
          <p:nvPr/>
        </p:nvSpPr>
        <p:spPr>
          <a:xfrm>
            <a:off x="7072525" y="3277137"/>
            <a:ext cx="336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Note</a:t>
            </a:r>
          </a:p>
        </p:txBody>
      </p:sp>
      <p:sp>
        <p:nvSpPr>
          <p:cNvPr id="2207" name="Shape 2207"/>
          <p:cNvSpPr/>
          <p:nvPr/>
        </p:nvSpPr>
        <p:spPr>
          <a:xfrm>
            <a:off x="6975925" y="3483375"/>
            <a:ext cx="5292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666666"/>
                </a:solidFill>
              </a:rPr>
              <a:t>Xem Note</a:t>
            </a:r>
          </a:p>
        </p:txBody>
      </p:sp>
      <p:sp>
        <p:nvSpPr>
          <p:cNvPr id="2208" name="Shape 2208"/>
          <p:cNvSpPr txBox="1"/>
          <p:nvPr/>
        </p:nvSpPr>
        <p:spPr>
          <a:xfrm>
            <a:off x="7793500" y="4564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47</a:t>
            </a:r>
          </a:p>
        </p:txBody>
      </p:sp>
      <p:pic>
        <p:nvPicPr>
          <p:cNvPr id="2209" name="Shape 220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01374" y="3071124"/>
            <a:ext cx="2726399" cy="7608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0" name="Shape 2210"/>
          <p:cNvCxnSpPr>
            <a:endCxn id="2208" idx="1"/>
          </p:cNvCxnSpPr>
          <p:nvPr/>
        </p:nvCxnSpPr>
        <p:spPr>
          <a:xfrm>
            <a:off x="4413700" y="3760037"/>
            <a:ext cx="3379800" cy="969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1" name="Shape 2211"/>
          <p:cNvSpPr/>
          <p:nvPr/>
        </p:nvSpPr>
        <p:spPr>
          <a:xfrm>
            <a:off x="4769425" y="1646125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sp>
        <p:nvSpPr>
          <p:cNvPr id="2212" name="Shape 2212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2213" name="Shape 2213"/>
          <p:cNvSpPr/>
          <p:nvPr/>
        </p:nvSpPr>
        <p:spPr>
          <a:xfrm>
            <a:off x="4201375" y="4183437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Shape 221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(34/44)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9" name="Shape 221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Shape 222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1" name="Shape 2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Shape 2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Shape 2223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224" name="Shape 2224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225" name="Shape 2225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226" name="Shape 222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7" name="Shape 2227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228" name="Shape 2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9" name="Shape 2229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230" name="Shape 2230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231" name="Shape 2231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232" name="Shape 2232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33" name="Shape 2233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học tiếp</a:t>
            </a:r>
          </a:p>
        </p:txBody>
      </p:sp>
      <p:sp>
        <p:nvSpPr>
          <p:cNvPr id="2234" name="Shape 2234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235" name="Shape 2235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236" name="Shape 2236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237" name="Shape 2237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238" name="Shape 2238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239" name="Shape 2239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</a:t>
            </a:r>
          </a:p>
        </p:txBody>
      </p:sp>
      <p:cxnSp>
        <p:nvCxnSpPr>
          <p:cNvPr id="2240" name="Shape 2240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241" name="Shape 2241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ST7.4</a:t>
            </a:r>
          </a:p>
        </p:txBody>
      </p:sp>
      <p:cxnSp>
        <p:nvCxnSpPr>
          <p:cNvPr id="2242" name="Shape 2242"/>
          <p:cNvCxnSpPr>
            <a:endCxn id="2243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3" name="Shape 2243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sp>
        <p:nvSpPr>
          <p:cNvPr id="2244" name="Shape 2244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bắt đầu lại</a:t>
            </a:r>
          </a:p>
        </p:txBody>
      </p:sp>
      <p:cxnSp>
        <p:nvCxnSpPr>
          <p:cNvPr id="2245" name="Shape 2245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46" name="Shape 2246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03/06/2017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(35/44)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2" name="Shape 225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3" name="Shape 225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4" name="Shape 2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Shape 2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Shape 2256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257" name="Shape 2257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258" name="Shape 2258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259" name="Shape 225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0" name="Shape 2260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261" name="Shape 2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Shape 2262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263" name="Shape 2263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264" name="Shape 2264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cxnSp>
        <p:nvCxnSpPr>
          <p:cNvPr id="2265" name="Shape 2265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6" name="Shape 2266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Học viên - chuyển lớp</a:t>
            </a:r>
          </a:p>
        </p:txBody>
      </p:sp>
      <p:sp>
        <p:nvSpPr>
          <p:cNvPr id="2267" name="Shape 2267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268" name="Shape 2268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269" name="Shape 2269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270" name="Shape 2270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271" name="Shape 2271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272" name="Shape 2272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 hiện tại</a:t>
            </a:r>
          </a:p>
        </p:txBody>
      </p:sp>
      <p:cxnSp>
        <p:nvCxnSpPr>
          <p:cNvPr id="2273" name="Shape 2273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274" name="Shape 2274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ST7.4</a:t>
            </a:r>
          </a:p>
        </p:txBody>
      </p:sp>
      <p:cxnSp>
        <p:nvCxnSpPr>
          <p:cNvPr id="2275" name="Shape 2275"/>
          <p:cNvCxnSpPr>
            <a:endCxn id="2276" idx="1"/>
          </p:cNvCxnSpPr>
          <p:nvPr/>
        </p:nvCxnSpPr>
        <p:spPr>
          <a:xfrm>
            <a:off x="6382200" y="1705574"/>
            <a:ext cx="1364400" cy="1173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6" name="Shape 2276"/>
          <p:cNvSpPr txBox="1"/>
          <p:nvPr/>
        </p:nvSpPr>
        <p:spPr>
          <a:xfrm>
            <a:off x="7746600" y="2713274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37</a:t>
            </a:r>
          </a:p>
        </p:txBody>
      </p:sp>
      <p:sp>
        <p:nvSpPr>
          <p:cNvPr id="2277" name="Shape 2277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Lớp hiện chuyển đến</a:t>
            </a:r>
          </a:p>
        </p:txBody>
      </p:sp>
      <p:cxnSp>
        <p:nvCxnSpPr>
          <p:cNvPr id="2278" name="Shape 2278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9" name="Shape 2279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SCN.3 (5/10 hv)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3403400" y="33799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Lý do</a:t>
            </a:r>
          </a:p>
        </p:txBody>
      </p:sp>
      <p:cxnSp>
        <p:nvCxnSpPr>
          <p:cNvPr id="2281" name="Shape 2281"/>
          <p:cNvCxnSpPr/>
          <p:nvPr/>
        </p:nvCxnSpPr>
        <p:spPr>
          <a:xfrm>
            <a:off x="3474275" y="3702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2" name="Shape 2282"/>
          <p:cNvSpPr txBox="1"/>
          <p:nvPr/>
        </p:nvSpPr>
        <p:spPr>
          <a:xfrm>
            <a:off x="3474275" y="3545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2283" name="Shape 2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12" y="30665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4" name="Shape 2284"/>
          <p:cNvSpPr txBox="1"/>
          <p:nvPr/>
        </p:nvSpPr>
        <p:spPr>
          <a:xfrm>
            <a:off x="56025" y="3250224"/>
            <a:ext cx="1228800" cy="506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Chỉ hiện danh sách các lớp còn đủ sức chứa</a:t>
            </a:r>
          </a:p>
        </p:txBody>
      </p:sp>
      <p:cxnSp>
        <p:nvCxnSpPr>
          <p:cNvPr id="2285" name="Shape 2285"/>
          <p:cNvCxnSpPr>
            <a:endCxn id="2284" idx="3"/>
          </p:cNvCxnSpPr>
          <p:nvPr/>
        </p:nvCxnSpPr>
        <p:spPr>
          <a:xfrm flipH="1">
            <a:off x="1284825" y="3191424"/>
            <a:ext cx="2780700" cy="312299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(36/44)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Shape 229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Shape 229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3" name="Shape 2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Shape 2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Shape 229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296" name="Shape 229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297" name="Shape 229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298" name="Shape 229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9" name="Shape 2299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pic>
        <p:nvPicPr>
          <p:cNvPr id="2300" name="Shape 23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1" name="Shape 2301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302" name="Shape 2302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303" name="Shape 2303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học viên</a:t>
            </a:r>
          </a:p>
        </p:txBody>
      </p:sp>
      <p:pic>
        <p:nvPicPr>
          <p:cNvPr id="2304" name="Shape 2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Shape 2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1668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06" name="Shape 230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học viên</a:t>
            </a:r>
          </a:p>
        </p:txBody>
      </p:sp>
      <p:graphicFrame>
        <p:nvGraphicFramePr>
          <p:cNvPr id="2307" name="Shape 230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28525"/>
                <a:gridCol w="1402325"/>
                <a:gridCol w="638100"/>
                <a:gridCol w="2077100"/>
                <a:gridCol w="6438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 lớp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học viên: 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01/01/1970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Tên phụ huynh: 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Xác nhận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308" name="Shape 23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Shape 230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0" name="Shape 2310"/>
          <p:cNvCxnSpPr/>
          <p:nvPr/>
        </p:nvCxnSpPr>
        <p:spPr>
          <a:xfrm>
            <a:off x="327560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11" name="Shape 23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Shape 23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3" name="Shape 2313"/>
          <p:cNvCxnSpPr/>
          <p:nvPr/>
        </p:nvCxnSpPr>
        <p:spPr>
          <a:xfrm>
            <a:off x="4214575" y="2865600"/>
            <a:ext cx="489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4" name="Shape 2314"/>
          <p:cNvCxnSpPr/>
          <p:nvPr/>
        </p:nvCxnSpPr>
        <p:spPr>
          <a:xfrm>
            <a:off x="23412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15" name="Shape 23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512" y="2702487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Shape 23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1425" y="1636774"/>
            <a:ext cx="1534324" cy="2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7" name="Shape 2317"/>
          <p:cNvSpPr/>
          <p:nvPr/>
        </p:nvSpPr>
        <p:spPr>
          <a:xfrm>
            <a:off x="4769425" y="1646125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Danh sách học thử</a:t>
            </a:r>
          </a:p>
        </p:txBody>
      </p:sp>
      <p:sp>
        <p:nvSpPr>
          <p:cNvPr id="2318" name="Shape 2318"/>
          <p:cNvSpPr/>
          <p:nvPr/>
        </p:nvSpPr>
        <p:spPr>
          <a:xfrm>
            <a:off x="4867400" y="3826687"/>
            <a:ext cx="822600" cy="165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Thanh toán tiếp</a:t>
            </a:r>
          </a:p>
        </p:txBody>
      </p:sp>
      <p:pic>
        <p:nvPicPr>
          <p:cNvPr id="2319" name="Shape 23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125" y="2977275"/>
            <a:ext cx="2012199" cy="1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0" name="Shape 2320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 txBox="1"/>
          <p:nvPr/>
        </p:nvSpPr>
        <p:spPr>
          <a:xfrm>
            <a:off x="1687250" y="2264400"/>
            <a:ext cx="5825400" cy="8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Điểm danh</a:t>
            </a:r>
          </a:p>
        </p:txBody>
      </p:sp>
      <p:pic>
        <p:nvPicPr>
          <p:cNvPr id="2322" name="Shape 23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38125" y="2615699"/>
            <a:ext cx="5723648" cy="4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Shape 2323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(37/44)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9" name="Shape 232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0" name="Shape 233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1" name="Shape 2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2" name="Shape 2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3" name="Shape 233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4" name="Shape 2334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phiếu thu</a:t>
            </a:r>
          </a:p>
        </p:txBody>
      </p:sp>
      <p:sp>
        <p:nvSpPr>
          <p:cNvPr id="2335" name="Shape 2335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336" name="Shape 2336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337" name="Shape 2337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338" name="Shape 233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339" name="Shape 233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340" name="Shape 234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pic>
        <p:nvPicPr>
          <p:cNvPr id="2341" name="Shape 2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Shape 2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Shape 2343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Sổ phiếu thu</a:t>
            </a:r>
          </a:p>
        </p:txBody>
      </p:sp>
      <p:graphicFrame>
        <p:nvGraphicFramePr>
          <p:cNvPr id="2344" name="Shape 2344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25025"/>
                <a:gridCol w="820000"/>
                <a:gridCol w="733725"/>
                <a:gridCol w="1055650"/>
                <a:gridCol w="1333675"/>
                <a:gridCol w="7998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Khách hàng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thu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345" name="Shape 23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Shape 23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Shape 23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8" name="Shape 2348"/>
          <p:cNvCxnSpPr/>
          <p:nvPr/>
        </p:nvCxnSpPr>
        <p:spPr>
          <a:xfrm>
            <a:off x="31030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9" name="Shape 2349"/>
          <p:cNvCxnSpPr/>
          <p:nvPr/>
        </p:nvCxnSpPr>
        <p:spPr>
          <a:xfrm>
            <a:off x="39386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50" name="Shape 23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Shape 23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Shape 23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3" name="Shape 2353"/>
          <p:cNvCxnSpPr/>
          <p:nvPr/>
        </p:nvCxnSpPr>
        <p:spPr>
          <a:xfrm>
            <a:off x="6376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4" name="Shape 2354"/>
          <p:cNvCxnSpPr/>
          <p:nvPr/>
        </p:nvCxnSpPr>
        <p:spPr>
          <a:xfrm>
            <a:off x="49003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55" name="Shape 23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6104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" name="Shape 2356"/>
          <p:cNvCxnSpPr/>
          <p:nvPr/>
        </p:nvCxnSpPr>
        <p:spPr>
          <a:xfrm>
            <a:off x="23975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357" name="Shape 23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Shape 2358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51</a:t>
            </a:r>
          </a:p>
        </p:txBody>
      </p:sp>
      <p:cxnSp>
        <p:nvCxnSpPr>
          <p:cNvPr id="2359" name="Shape 2359"/>
          <p:cNvCxnSpPr>
            <a:endCxn id="2358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0" name="Shape 2360"/>
          <p:cNvCxnSpPr>
            <a:endCxn id="2358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Shape 236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(38/44)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6" name="Shape 236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7" name="Shape 236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8" name="Shape 2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Shape 2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0" name="Shape 237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1" name="Shape 2371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phiếu thu</a:t>
            </a:r>
          </a:p>
        </p:txBody>
      </p:sp>
      <p:sp>
        <p:nvSpPr>
          <p:cNvPr id="2372" name="Shape 2372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373" name="Shape 2373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374" name="Shape 2374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376" name="Shape 2376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377" name="Shape 2377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cxnSp>
        <p:nvCxnSpPr>
          <p:cNvPr id="2378" name="Shape 2378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9" name="Shape 2379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</a:t>
            </a:r>
            <a:r>
              <a:rPr b="1" lang="en" sz="1000"/>
              <a:t>hiếu thu</a:t>
            </a:r>
          </a:p>
        </p:txBody>
      </p:sp>
      <p:sp>
        <p:nvSpPr>
          <p:cNvPr id="2380" name="Shape 2380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381" name="Shape 2381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382" name="Shape 2382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thu</a:t>
            </a:r>
          </a:p>
        </p:txBody>
      </p:sp>
      <p:cxnSp>
        <p:nvCxnSpPr>
          <p:cNvPr id="2383" name="Shape 2383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384" name="Shape 2384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PT-TAQ7-026</a:t>
            </a:r>
          </a:p>
        </p:txBody>
      </p:sp>
      <p:sp>
        <p:nvSpPr>
          <p:cNvPr id="2385" name="Shape 2385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thu</a:t>
            </a:r>
          </a:p>
        </p:txBody>
      </p:sp>
      <p:cxnSp>
        <p:nvCxnSpPr>
          <p:cNvPr id="2386" name="Shape 2386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7" name="Shape 2387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20/10/2017</a:t>
            </a:r>
          </a:p>
        </p:txBody>
      </p:sp>
      <p:sp>
        <p:nvSpPr>
          <p:cNvPr id="2388" name="Shape 2388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Khách hàng</a:t>
            </a:r>
          </a:p>
        </p:txBody>
      </p:sp>
      <p:cxnSp>
        <p:nvCxnSpPr>
          <p:cNvPr id="2389" name="Shape 2389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0" name="Shape 2390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Koh Chin Loong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3403400" y="33799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2392" name="Shape 2392"/>
          <p:cNvCxnSpPr/>
          <p:nvPr/>
        </p:nvCxnSpPr>
        <p:spPr>
          <a:xfrm>
            <a:off x="3474275" y="3702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3" name="Shape 2393"/>
          <p:cNvSpPr txBox="1"/>
          <p:nvPr/>
        </p:nvSpPr>
        <p:spPr>
          <a:xfrm>
            <a:off x="3474275" y="3545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394" name="Shape 2394"/>
          <p:cNvSpPr txBox="1"/>
          <p:nvPr/>
        </p:nvSpPr>
        <p:spPr>
          <a:xfrm>
            <a:off x="3403400" y="3860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Tổng thu</a:t>
            </a:r>
          </a:p>
        </p:txBody>
      </p:sp>
      <p:cxnSp>
        <p:nvCxnSpPr>
          <p:cNvPr id="2395" name="Shape 2395"/>
          <p:cNvCxnSpPr/>
          <p:nvPr/>
        </p:nvCxnSpPr>
        <p:spPr>
          <a:xfrm>
            <a:off x="3474275" y="4182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6" name="Shape 2396"/>
          <p:cNvSpPr txBox="1"/>
          <p:nvPr/>
        </p:nvSpPr>
        <p:spPr>
          <a:xfrm>
            <a:off x="3474275" y="4025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1.000.000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(4/10)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172" name="Shape 172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173" name="Shape 173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174" name="Shape 174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175" name="Shape 175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176" name="Shape 17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177" name="Shape 177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178" name="Shape 17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181" name="Shape 181"/>
          <p:cNvSpPr/>
          <p:nvPr/>
        </p:nvSpPr>
        <p:spPr>
          <a:xfrm>
            <a:off x="3858025" y="1524524"/>
            <a:ext cx="1428000" cy="5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3857987" y="151962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Thống kê học viên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857987" y="1746728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Thống kê học phí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(39/44)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2" name="Shape 240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Shape 240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4" name="Shape 2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Shape 2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Shape 24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7" name="Shape 2407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408" name="Shape 2408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phiếu chi</a:t>
            </a:r>
          </a:p>
        </p:txBody>
      </p:sp>
      <p:sp>
        <p:nvSpPr>
          <p:cNvPr id="2409" name="Shape 2409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410" name="Shape 2410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411" name="Shape 2411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412" name="Shape 2412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413" name="Shape 2413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pic>
        <p:nvPicPr>
          <p:cNvPr id="2414" name="Shape 2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Shape 24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16" name="Shape 241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Sổ phiếu chi</a:t>
            </a:r>
          </a:p>
        </p:txBody>
      </p:sp>
      <p:graphicFrame>
        <p:nvGraphicFramePr>
          <p:cNvPr id="2417" name="Shape 241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25025"/>
                <a:gridCol w="820000"/>
                <a:gridCol w="733725"/>
                <a:gridCol w="1055650"/>
                <a:gridCol w="1333675"/>
                <a:gridCol w="7998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chi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chi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Nhà cung cấp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chi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PC-TAQ7-026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</a:t>
                      </a:r>
                      <a:r>
                        <a:rPr lang="en" sz="700"/>
                        <a:t>-TAQ7-027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PC-TAQ7-028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418" name="Shape 24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Shape 24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Shape 24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1" name="Shape 2421"/>
          <p:cNvCxnSpPr/>
          <p:nvPr/>
        </p:nvCxnSpPr>
        <p:spPr>
          <a:xfrm>
            <a:off x="31030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2" name="Shape 2422"/>
          <p:cNvCxnSpPr/>
          <p:nvPr/>
        </p:nvCxnSpPr>
        <p:spPr>
          <a:xfrm>
            <a:off x="39386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23" name="Shape 24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Shape 24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Shape 24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6" name="Shape 2426"/>
          <p:cNvCxnSpPr/>
          <p:nvPr/>
        </p:nvCxnSpPr>
        <p:spPr>
          <a:xfrm>
            <a:off x="6376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7" name="Shape 2427"/>
          <p:cNvCxnSpPr/>
          <p:nvPr/>
        </p:nvCxnSpPr>
        <p:spPr>
          <a:xfrm>
            <a:off x="49003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28" name="Shape 24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6104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9" name="Shape 2429"/>
          <p:cNvCxnSpPr/>
          <p:nvPr/>
        </p:nvCxnSpPr>
        <p:spPr>
          <a:xfrm>
            <a:off x="23975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30" name="Shape 24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1" name="Shape 2431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53</a:t>
            </a:r>
          </a:p>
        </p:txBody>
      </p:sp>
      <p:cxnSp>
        <p:nvCxnSpPr>
          <p:cNvPr id="2432" name="Shape 2432"/>
          <p:cNvCxnSpPr>
            <a:endCxn id="2431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3" name="Shape 2433"/>
          <p:cNvCxnSpPr>
            <a:endCxn id="2431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Shape 243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(40/44)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9" name="Shape 243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0" name="Shape 244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1" name="Shape 2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Shape 24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Shape 244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445" name="Shape 2445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phiếu chi</a:t>
            </a:r>
          </a:p>
        </p:txBody>
      </p:sp>
      <p:sp>
        <p:nvSpPr>
          <p:cNvPr id="2446" name="Shape 2446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447" name="Shape 2447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448" name="Shape 2448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449" name="Shape 2449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450" name="Shape 2450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cxnSp>
        <p:nvCxnSpPr>
          <p:cNvPr id="2451" name="Shape 2451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2" name="Shape 2452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</a:t>
            </a:r>
            <a:r>
              <a:rPr b="1" lang="en" sz="1000"/>
              <a:t>hiếu chi</a:t>
            </a:r>
          </a:p>
        </p:txBody>
      </p:sp>
      <p:sp>
        <p:nvSpPr>
          <p:cNvPr id="2453" name="Shape 2453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454" name="Shape 2454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455" name="Shape 2455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 chi</a:t>
            </a:r>
          </a:p>
        </p:txBody>
      </p:sp>
      <p:cxnSp>
        <p:nvCxnSpPr>
          <p:cNvPr id="2456" name="Shape 2456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457" name="Shape 2457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PC-TAQ7-026</a:t>
            </a:r>
          </a:p>
        </p:txBody>
      </p:sp>
      <p:sp>
        <p:nvSpPr>
          <p:cNvPr id="2458" name="Shape 2458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chi</a:t>
            </a:r>
          </a:p>
        </p:txBody>
      </p:sp>
      <p:cxnSp>
        <p:nvCxnSpPr>
          <p:cNvPr id="2459" name="Shape 2459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0" name="Shape 2460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20/10/2017</a:t>
            </a:r>
          </a:p>
        </p:txBody>
      </p:sp>
      <p:sp>
        <p:nvSpPr>
          <p:cNvPr id="2461" name="Shape 2461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Nhà cung cấp</a:t>
            </a:r>
          </a:p>
        </p:txBody>
      </p:sp>
      <p:cxnSp>
        <p:nvCxnSpPr>
          <p:cNvPr id="2462" name="Shape 2462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3" name="Shape 2463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ITV</a:t>
            </a:r>
          </a:p>
        </p:txBody>
      </p:sp>
      <p:sp>
        <p:nvSpPr>
          <p:cNvPr id="2464" name="Shape 2464"/>
          <p:cNvSpPr txBox="1"/>
          <p:nvPr/>
        </p:nvSpPr>
        <p:spPr>
          <a:xfrm>
            <a:off x="3403400" y="33799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chú</a:t>
            </a:r>
          </a:p>
        </p:txBody>
      </p:sp>
      <p:cxnSp>
        <p:nvCxnSpPr>
          <p:cNvPr id="2465" name="Shape 2465"/>
          <p:cNvCxnSpPr/>
          <p:nvPr/>
        </p:nvCxnSpPr>
        <p:spPr>
          <a:xfrm>
            <a:off x="3474275" y="3702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6" name="Shape 2466"/>
          <p:cNvSpPr txBox="1"/>
          <p:nvPr/>
        </p:nvSpPr>
        <p:spPr>
          <a:xfrm>
            <a:off x="3474275" y="3545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467" name="Shape 2467"/>
          <p:cNvSpPr txBox="1"/>
          <p:nvPr/>
        </p:nvSpPr>
        <p:spPr>
          <a:xfrm>
            <a:off x="3403400" y="3860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Tổng chi</a:t>
            </a:r>
          </a:p>
        </p:txBody>
      </p:sp>
      <p:cxnSp>
        <p:nvCxnSpPr>
          <p:cNvPr id="2468" name="Shape 2468"/>
          <p:cNvCxnSpPr/>
          <p:nvPr/>
        </p:nvCxnSpPr>
        <p:spPr>
          <a:xfrm>
            <a:off x="3474275" y="4182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9" name="Shape 2469"/>
          <p:cNvSpPr txBox="1"/>
          <p:nvPr/>
        </p:nvSpPr>
        <p:spPr>
          <a:xfrm>
            <a:off x="3474275" y="4025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1.000.000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Shape 247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(41/44)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5" name="Shape 247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Shape 247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7" name="Shape 2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8" name="Shape 24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Shape 247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0" name="Shape 2480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481" name="Shape 2481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482" name="Shape 2482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chuyển tiền</a:t>
            </a:r>
          </a:p>
        </p:txBody>
      </p:sp>
      <p:sp>
        <p:nvSpPr>
          <p:cNvPr id="2483" name="Shape 2483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484" name="Shape 2484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485" name="Shape 2485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486" name="Shape 2486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pic>
        <p:nvPicPr>
          <p:cNvPr id="2487" name="Shape 2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8" name="Shape 24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89" name="Shape 2489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Sổ chuyển tiền</a:t>
            </a:r>
          </a:p>
        </p:txBody>
      </p:sp>
      <p:graphicFrame>
        <p:nvGraphicFramePr>
          <p:cNvPr id="2490" name="Shape 2490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75450"/>
                <a:gridCol w="759200"/>
                <a:gridCol w="945300"/>
                <a:gridCol w="1189375"/>
                <a:gridCol w="12157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chuyển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 chi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Số tiền chuyển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491" name="Shape 24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Shape 24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Shape 24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4" name="Shape 2494"/>
          <p:cNvCxnSpPr/>
          <p:nvPr/>
        </p:nvCxnSpPr>
        <p:spPr>
          <a:xfrm>
            <a:off x="28744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5" name="Shape 2495"/>
          <p:cNvCxnSpPr/>
          <p:nvPr/>
        </p:nvCxnSpPr>
        <p:spPr>
          <a:xfrm>
            <a:off x="37100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496" name="Shape 24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Shape 24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Shape 24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9" name="Shape 2499"/>
          <p:cNvCxnSpPr/>
          <p:nvPr/>
        </p:nvCxnSpPr>
        <p:spPr>
          <a:xfrm>
            <a:off x="5995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0" name="Shape 2500"/>
          <p:cNvCxnSpPr/>
          <p:nvPr/>
        </p:nvCxnSpPr>
        <p:spPr>
          <a:xfrm>
            <a:off x="45955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501" name="Shape 25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6104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2" name="Shape 2502"/>
          <p:cNvCxnSpPr/>
          <p:nvPr/>
        </p:nvCxnSpPr>
        <p:spPr>
          <a:xfrm>
            <a:off x="21689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503" name="Shape 25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Shape 2504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55</a:t>
            </a:r>
          </a:p>
        </p:txBody>
      </p:sp>
      <p:cxnSp>
        <p:nvCxnSpPr>
          <p:cNvPr id="2505" name="Shape 2505"/>
          <p:cNvCxnSpPr>
            <a:endCxn id="2504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6" name="Shape 2506"/>
          <p:cNvCxnSpPr>
            <a:endCxn id="2504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Shape 251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(42/44)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2" name="Shape 251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Shape 251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4" name="Shape 2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Shape 25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Shape 251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518" name="Shape 2518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519" name="Shape 2519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Sổ chuyển tiền</a:t>
            </a:r>
          </a:p>
        </p:txBody>
      </p:sp>
      <p:sp>
        <p:nvSpPr>
          <p:cNvPr id="2520" name="Shape 2520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521" name="Shape 2521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522" name="Shape 2522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523" name="Shape 2523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cxnSp>
        <p:nvCxnSpPr>
          <p:cNvPr id="2524" name="Shape 2524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5" name="Shape 2525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Phiếu chuyển tiền</a:t>
            </a:r>
          </a:p>
        </p:txBody>
      </p:sp>
      <p:sp>
        <p:nvSpPr>
          <p:cNvPr id="2526" name="Shape 2526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 &amp; In</a:t>
            </a:r>
          </a:p>
        </p:txBody>
      </p:sp>
      <p:sp>
        <p:nvSpPr>
          <p:cNvPr id="2527" name="Shape 2527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528" name="Shape 2528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phiếu</a:t>
            </a:r>
          </a:p>
        </p:txBody>
      </p:sp>
      <p:cxnSp>
        <p:nvCxnSpPr>
          <p:cNvPr id="2529" name="Shape 2529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530" name="Shape 2530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PCT-MD-002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chuyển</a:t>
            </a:r>
          </a:p>
        </p:txBody>
      </p:sp>
      <p:cxnSp>
        <p:nvCxnSpPr>
          <p:cNvPr id="2532" name="Shape 2532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3" name="Shape 2533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20/10/2017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3418825" y="289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 nhánh chi</a:t>
            </a:r>
          </a:p>
        </p:txBody>
      </p:sp>
      <p:cxnSp>
        <p:nvCxnSpPr>
          <p:cNvPr id="2535" name="Shape 2535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6" name="Shape 2536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Trụ sở chính</a:t>
            </a:r>
          </a:p>
        </p:txBody>
      </p:sp>
      <p:sp>
        <p:nvSpPr>
          <p:cNvPr id="2537" name="Shape 2537"/>
          <p:cNvSpPr txBox="1"/>
          <p:nvPr/>
        </p:nvSpPr>
        <p:spPr>
          <a:xfrm>
            <a:off x="3403400" y="33799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 nhánh thu</a:t>
            </a:r>
          </a:p>
        </p:txBody>
      </p:sp>
      <p:cxnSp>
        <p:nvCxnSpPr>
          <p:cNvPr id="2538" name="Shape 2538"/>
          <p:cNvCxnSpPr/>
          <p:nvPr/>
        </p:nvCxnSpPr>
        <p:spPr>
          <a:xfrm>
            <a:off x="3474275" y="3702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9" name="Shape 2539"/>
          <p:cNvSpPr txBox="1"/>
          <p:nvPr/>
        </p:nvSpPr>
        <p:spPr>
          <a:xfrm>
            <a:off x="3474275" y="3545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ABC Quận 5</a:t>
            </a:r>
          </a:p>
        </p:txBody>
      </p:sp>
      <p:sp>
        <p:nvSpPr>
          <p:cNvPr id="2540" name="Shape 2540"/>
          <p:cNvSpPr txBox="1"/>
          <p:nvPr/>
        </p:nvSpPr>
        <p:spPr>
          <a:xfrm>
            <a:off x="3403400" y="38601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Tổng tiền chuyển</a:t>
            </a:r>
          </a:p>
        </p:txBody>
      </p:sp>
      <p:cxnSp>
        <p:nvCxnSpPr>
          <p:cNvPr id="2541" name="Shape 2541"/>
          <p:cNvCxnSpPr/>
          <p:nvPr/>
        </p:nvCxnSpPr>
        <p:spPr>
          <a:xfrm>
            <a:off x="3474275" y="4182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2" name="Shape 2542"/>
          <p:cNvSpPr txBox="1"/>
          <p:nvPr/>
        </p:nvSpPr>
        <p:spPr>
          <a:xfrm>
            <a:off x="3474275" y="4025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1.000.000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Shape 254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(43/44)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8" name="Shape 254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Shape 254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0" name="Shape 2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1" name="Shape 25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2" name="Shape 255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3" name="Shape 2553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554" name="Shape 2554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555" name="Shape 2555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556" name="Shape 2556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Quỹ tiền mặt / ngân hàng</a:t>
            </a:r>
          </a:p>
        </p:txBody>
      </p:sp>
      <p:sp>
        <p:nvSpPr>
          <p:cNvPr id="2557" name="Shape 2557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558" name="Shape 2558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559" name="Shape 2559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560" name="Shape 2560"/>
          <p:cNvSpPr txBox="1"/>
          <p:nvPr/>
        </p:nvSpPr>
        <p:spPr>
          <a:xfrm>
            <a:off x="1723375" y="1607100"/>
            <a:ext cx="2574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Quỹ tiền mặt</a:t>
            </a:r>
          </a:p>
        </p:txBody>
      </p:sp>
      <p:graphicFrame>
        <p:nvGraphicFramePr>
          <p:cNvPr id="2561" name="Shape 2561"/>
          <p:cNvGraphicFramePr/>
          <p:nvPr/>
        </p:nvGraphicFramePr>
        <p:xfrm>
          <a:off x="1792187" y="19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1154025"/>
                <a:gridCol w="14203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tiền hiện tại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200.000.000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62" name="Shape 2562"/>
          <p:cNvCxnSpPr/>
          <p:nvPr/>
        </p:nvCxnSpPr>
        <p:spPr>
          <a:xfrm>
            <a:off x="1940325" y="2484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3" name="Shape 2563"/>
          <p:cNvSpPr txBox="1"/>
          <p:nvPr/>
        </p:nvSpPr>
        <p:spPr>
          <a:xfrm>
            <a:off x="4592200" y="1607100"/>
            <a:ext cx="2643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Quỹ ngân hàng</a:t>
            </a:r>
          </a:p>
        </p:txBody>
      </p:sp>
      <p:graphicFrame>
        <p:nvGraphicFramePr>
          <p:cNvPr id="2564" name="Shape 2564"/>
          <p:cNvGraphicFramePr/>
          <p:nvPr/>
        </p:nvGraphicFramePr>
        <p:xfrm>
          <a:off x="4661012" y="19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43700"/>
                <a:gridCol w="821975"/>
                <a:gridCol w="10086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Ngân hàng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tiền hiện tại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ACB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200.000.000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DongABank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50.000.000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ACB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DongABank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</a:t>
                      </a:r>
                      <a:r>
                        <a:rPr b="1" lang="en" sz="700"/>
                        <a:t>00.000.000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65" name="Shape 2565"/>
          <p:cNvCxnSpPr/>
          <p:nvPr/>
        </p:nvCxnSpPr>
        <p:spPr>
          <a:xfrm>
            <a:off x="4809150" y="2484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6" name="Shape 2566"/>
          <p:cNvCxnSpPr/>
          <p:nvPr/>
        </p:nvCxnSpPr>
        <p:spPr>
          <a:xfrm>
            <a:off x="5632075" y="2484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7" name="Shape 2567"/>
          <p:cNvCxnSpPr/>
          <p:nvPr/>
        </p:nvCxnSpPr>
        <p:spPr>
          <a:xfrm>
            <a:off x="4516000" y="1660800"/>
            <a:ext cx="0" cy="24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Shape 257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 Nhóm chức năng phân quyền cho nhân viên “Operation” (44/44)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3" name="Shape 257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4" name="Shape 257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5" name="Shape 2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Shape 25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7" name="Shape 257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8" name="Shape 2578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phiếu thu</a:t>
            </a:r>
          </a:p>
        </p:txBody>
      </p:sp>
      <p:sp>
        <p:nvSpPr>
          <p:cNvPr id="2579" name="Shape 2579"/>
          <p:cNvSpPr/>
          <p:nvPr/>
        </p:nvSpPr>
        <p:spPr>
          <a:xfrm>
            <a:off x="16872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580" name="Shape 2580"/>
          <p:cNvSpPr/>
          <p:nvPr/>
        </p:nvSpPr>
        <p:spPr>
          <a:xfrm>
            <a:off x="24295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581" name="Shape 2581"/>
          <p:cNvSpPr/>
          <p:nvPr/>
        </p:nvSpPr>
        <p:spPr>
          <a:xfrm>
            <a:off x="317180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pic>
        <p:nvPicPr>
          <p:cNvPr id="2582" name="Shape 2582"/>
          <p:cNvPicPr preferRelativeResize="0"/>
          <p:nvPr/>
        </p:nvPicPr>
        <p:blipFill rotWithShape="1">
          <a:blip r:embed="rId6">
            <a:alphaModFix/>
          </a:blip>
          <a:srcRect b="0" l="0" r="22940" t="0"/>
          <a:stretch/>
        </p:blipFill>
        <p:spPr>
          <a:xfrm>
            <a:off x="1570974" y="1607100"/>
            <a:ext cx="4625001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Shape 25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43954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584" name="Shape 2584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Phiếu thu học phí</a:t>
            </a:r>
          </a:p>
        </p:txBody>
      </p:sp>
      <p:graphicFrame>
        <p:nvGraphicFramePr>
          <p:cNvPr id="2585" name="Shape 2585"/>
          <p:cNvGraphicFramePr/>
          <p:nvPr/>
        </p:nvGraphicFramePr>
        <p:xfrm>
          <a:off x="1664162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77825"/>
                <a:gridCol w="790225"/>
                <a:gridCol w="1231600"/>
                <a:gridCol w="906150"/>
                <a:gridCol w="1109875"/>
                <a:gridCol w="9301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Nội dung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tiền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học phí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chuyển trung tâm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đặt cọc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</a:t>
                      </a:r>
                      <a:r>
                        <a:rPr lang="en" sz="700"/>
                        <a:t>hu học thử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chuyển giờ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86" name="Shape 2586"/>
          <p:cNvSpPr/>
          <p:nvPr/>
        </p:nvSpPr>
        <p:spPr>
          <a:xfrm>
            <a:off x="6716725" y="284727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cxnSp>
        <p:nvCxnSpPr>
          <p:cNvPr id="2587" name="Shape 2587"/>
          <p:cNvCxnSpPr>
            <a:endCxn id="2588" idx="1"/>
          </p:cNvCxnSpPr>
          <p:nvPr/>
        </p:nvCxnSpPr>
        <p:spPr>
          <a:xfrm flipH="1" rot="10800000">
            <a:off x="7129775" y="2846687"/>
            <a:ext cx="701700" cy="6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8" name="Shape 2588"/>
          <p:cNvSpPr txBox="1"/>
          <p:nvPr/>
        </p:nvSpPr>
        <p:spPr>
          <a:xfrm>
            <a:off x="7831475" y="26807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29</a:t>
            </a:r>
          </a:p>
        </p:txBody>
      </p:sp>
      <p:sp>
        <p:nvSpPr>
          <p:cNvPr id="2589" name="Shape 2589"/>
          <p:cNvSpPr/>
          <p:nvPr/>
        </p:nvSpPr>
        <p:spPr>
          <a:xfrm>
            <a:off x="6716725" y="314777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sp>
        <p:nvSpPr>
          <p:cNvPr id="2590" name="Shape 2590"/>
          <p:cNvSpPr/>
          <p:nvPr/>
        </p:nvSpPr>
        <p:spPr>
          <a:xfrm>
            <a:off x="6716725" y="344827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sp>
        <p:nvSpPr>
          <p:cNvPr id="2591" name="Shape 2591"/>
          <p:cNvSpPr/>
          <p:nvPr/>
        </p:nvSpPr>
        <p:spPr>
          <a:xfrm>
            <a:off x="6716725" y="374877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cxnSp>
        <p:nvCxnSpPr>
          <p:cNvPr id="2592" name="Shape 2592"/>
          <p:cNvCxnSpPr>
            <a:endCxn id="2593" idx="1"/>
          </p:cNvCxnSpPr>
          <p:nvPr/>
        </p:nvCxnSpPr>
        <p:spPr>
          <a:xfrm flipH="1" rot="10800000">
            <a:off x="7129475" y="3230437"/>
            <a:ext cx="702000" cy="19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3" name="Shape 2593"/>
          <p:cNvSpPr txBox="1"/>
          <p:nvPr/>
        </p:nvSpPr>
        <p:spPr>
          <a:xfrm>
            <a:off x="7831475" y="30645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34</a:t>
            </a:r>
          </a:p>
        </p:txBody>
      </p:sp>
      <p:cxnSp>
        <p:nvCxnSpPr>
          <p:cNvPr id="2594" name="Shape 2594"/>
          <p:cNvCxnSpPr>
            <a:endCxn id="2595" idx="1"/>
          </p:cNvCxnSpPr>
          <p:nvPr/>
        </p:nvCxnSpPr>
        <p:spPr>
          <a:xfrm>
            <a:off x="7121075" y="3555987"/>
            <a:ext cx="710400" cy="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5" name="Shape 2595"/>
          <p:cNvSpPr txBox="1"/>
          <p:nvPr/>
        </p:nvSpPr>
        <p:spPr>
          <a:xfrm>
            <a:off x="7831475" y="34482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32</a:t>
            </a:r>
          </a:p>
        </p:txBody>
      </p:sp>
      <p:cxnSp>
        <p:nvCxnSpPr>
          <p:cNvPr id="2596" name="Shape 2596"/>
          <p:cNvCxnSpPr>
            <a:endCxn id="2597" idx="1"/>
          </p:cNvCxnSpPr>
          <p:nvPr/>
        </p:nvCxnSpPr>
        <p:spPr>
          <a:xfrm>
            <a:off x="7087175" y="3861437"/>
            <a:ext cx="744300" cy="136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7" name="Shape 2597"/>
          <p:cNvSpPr txBox="1"/>
          <p:nvPr/>
        </p:nvSpPr>
        <p:spPr>
          <a:xfrm>
            <a:off x="7831475" y="3832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33</a:t>
            </a:r>
          </a:p>
        </p:txBody>
      </p:sp>
      <p:sp>
        <p:nvSpPr>
          <p:cNvPr id="2598" name="Shape 2598"/>
          <p:cNvSpPr/>
          <p:nvPr/>
        </p:nvSpPr>
        <p:spPr>
          <a:xfrm>
            <a:off x="6716725" y="4072087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In</a:t>
            </a:r>
          </a:p>
        </p:txBody>
      </p:sp>
      <p:cxnSp>
        <p:nvCxnSpPr>
          <p:cNvPr id="2599" name="Shape 2599"/>
          <p:cNvCxnSpPr>
            <a:endCxn id="2600" idx="1"/>
          </p:cNvCxnSpPr>
          <p:nvPr/>
        </p:nvCxnSpPr>
        <p:spPr>
          <a:xfrm>
            <a:off x="7070375" y="4159387"/>
            <a:ext cx="761100" cy="222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0" name="Shape 2600"/>
          <p:cNvSpPr txBox="1"/>
          <p:nvPr/>
        </p:nvSpPr>
        <p:spPr>
          <a:xfrm>
            <a:off x="7831475" y="42157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40</a:t>
            </a:r>
          </a:p>
        </p:txBody>
      </p:sp>
      <p:cxnSp>
        <p:nvCxnSpPr>
          <p:cNvPr id="2601" name="Shape 2601"/>
          <p:cNvCxnSpPr/>
          <p:nvPr/>
        </p:nvCxnSpPr>
        <p:spPr>
          <a:xfrm>
            <a:off x="374305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2" name="Shape 2602"/>
          <p:cNvCxnSpPr/>
          <p:nvPr/>
        </p:nvCxnSpPr>
        <p:spPr>
          <a:xfrm>
            <a:off x="4744225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3" name="Shape 2603"/>
          <p:cNvCxnSpPr/>
          <p:nvPr/>
        </p:nvCxnSpPr>
        <p:spPr>
          <a:xfrm>
            <a:off x="5796325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4" name="Shape 2604"/>
          <p:cNvCxnSpPr/>
          <p:nvPr/>
        </p:nvCxnSpPr>
        <p:spPr>
          <a:xfrm>
            <a:off x="268100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5" name="Shape 2605"/>
          <p:cNvCxnSpPr/>
          <p:nvPr/>
        </p:nvCxnSpPr>
        <p:spPr>
          <a:xfrm>
            <a:off x="180575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606" name="Shape 26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5425" y="2557137"/>
            <a:ext cx="377150" cy="1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Shape 261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Nhóm chức năng phân quyền cho nhân viên “Central”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hape 261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Nhóm chức năng phân quyền cho nhân viên “Central” (1/35)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7" name="Shape 261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8" name="Shape 261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9" name="Shape 2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Shape 26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1" name="Shape 262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</a:t>
            </a:r>
          </a:p>
        </p:txBody>
      </p:sp>
      <p:sp>
        <p:nvSpPr>
          <p:cNvPr id="2623" name="Shape 2623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2624" name="Shape 2624"/>
          <p:cNvSpPr/>
          <p:nvPr/>
        </p:nvSpPr>
        <p:spPr>
          <a:xfrm>
            <a:off x="144125" y="1236197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5" name="Shape 2625"/>
          <p:cNvSpPr txBox="1"/>
          <p:nvPr/>
        </p:nvSpPr>
        <p:spPr>
          <a:xfrm>
            <a:off x="144099" y="1231300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Nhóm người dùng</a:t>
            </a:r>
          </a:p>
        </p:txBody>
      </p:sp>
      <p:sp>
        <p:nvSpPr>
          <p:cNvPr id="2626" name="Shape 2626"/>
          <p:cNvSpPr txBox="1"/>
          <p:nvPr/>
        </p:nvSpPr>
        <p:spPr>
          <a:xfrm>
            <a:off x="144099" y="1458404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Người dùng</a:t>
            </a:r>
          </a:p>
        </p:txBody>
      </p:sp>
      <p:sp>
        <p:nvSpPr>
          <p:cNvPr id="2627" name="Shape 2627"/>
          <p:cNvSpPr txBox="1"/>
          <p:nvPr/>
        </p:nvSpPr>
        <p:spPr>
          <a:xfrm>
            <a:off x="144099" y="1693833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 chức năng</a:t>
            </a:r>
          </a:p>
        </p:txBody>
      </p:sp>
      <p:pic>
        <p:nvPicPr>
          <p:cNvPr id="2628" name="Shape 26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Shape 2629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630" name="Shape 2630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631" name="Shape 2631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632" name="Shape 2632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pic>
        <p:nvPicPr>
          <p:cNvPr id="2633" name="Shape 26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4" name="Shape 26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862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Shape 263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Nhóm người dùng</a:t>
            </a:r>
          </a:p>
        </p:txBody>
      </p:sp>
      <p:graphicFrame>
        <p:nvGraphicFramePr>
          <p:cNvPr id="2636" name="Shape 263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439325"/>
                <a:gridCol w="4728000"/>
                <a:gridCol w="716225"/>
              </a:tblGrid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nhóm người dùng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Central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Operation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Sale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637" name="Shape 26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Shape 26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9" name="Shape 26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0" name="Shape 26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Shape 26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2" name="Shape 26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3" name="Shape 2643"/>
          <p:cNvCxnSpPr/>
          <p:nvPr/>
        </p:nvCxnSpPr>
        <p:spPr>
          <a:xfrm>
            <a:off x="2673875" y="2865600"/>
            <a:ext cx="1769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44" name="Shape 2644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60</a:t>
            </a:r>
          </a:p>
        </p:txBody>
      </p:sp>
      <p:cxnSp>
        <p:nvCxnSpPr>
          <p:cNvPr id="2645" name="Shape 2645"/>
          <p:cNvCxnSpPr>
            <a:endCxn id="2644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6" name="Shape 2646"/>
          <p:cNvCxnSpPr>
            <a:endCxn id="2644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647" name="Shape 26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5780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8" name="Shape 26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602150"/>
            <a:ext cx="128838" cy="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Shape 265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4" name="Shape 265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5" name="Shape 265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56" name="Shape 26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Shape 26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8" name="Shape 265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9" name="Shape 2659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</a:t>
            </a:r>
          </a:p>
        </p:txBody>
      </p:sp>
      <p:sp>
        <p:nvSpPr>
          <p:cNvPr id="2660" name="Shape 2660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2661" name="Shape 2661"/>
          <p:cNvSpPr/>
          <p:nvPr/>
        </p:nvSpPr>
        <p:spPr>
          <a:xfrm>
            <a:off x="144125" y="1236197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 txBox="1"/>
          <p:nvPr/>
        </p:nvSpPr>
        <p:spPr>
          <a:xfrm>
            <a:off x="144099" y="1231300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Nhóm người dùng</a:t>
            </a:r>
          </a:p>
        </p:txBody>
      </p:sp>
      <p:sp>
        <p:nvSpPr>
          <p:cNvPr id="2663" name="Shape 2663"/>
          <p:cNvSpPr txBox="1"/>
          <p:nvPr/>
        </p:nvSpPr>
        <p:spPr>
          <a:xfrm>
            <a:off x="144099" y="1458404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Người dùng</a:t>
            </a:r>
          </a:p>
        </p:txBody>
      </p:sp>
      <p:sp>
        <p:nvSpPr>
          <p:cNvPr id="2664" name="Shape 2664"/>
          <p:cNvSpPr txBox="1"/>
          <p:nvPr/>
        </p:nvSpPr>
        <p:spPr>
          <a:xfrm>
            <a:off x="144099" y="1693833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 chức năng</a:t>
            </a:r>
          </a:p>
        </p:txBody>
      </p:sp>
      <p:pic>
        <p:nvPicPr>
          <p:cNvPr id="2665" name="Shape 26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6" name="Shape 266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667" name="Shape 266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668" name="Shape 266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669" name="Shape 266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cxnSp>
        <p:nvCxnSpPr>
          <p:cNvPr id="2670" name="Shape 2670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1" name="Shape 2671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nhóm người dùng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2673" name="Shape 2673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674" name="Shape 2674"/>
          <p:cNvSpPr txBox="1"/>
          <p:nvPr/>
        </p:nvSpPr>
        <p:spPr>
          <a:xfrm>
            <a:off x="3435300" y="2074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nhóm</a:t>
            </a:r>
          </a:p>
        </p:txBody>
      </p:sp>
      <p:cxnSp>
        <p:nvCxnSpPr>
          <p:cNvPr id="2675" name="Shape 2675"/>
          <p:cNvCxnSpPr/>
          <p:nvPr/>
        </p:nvCxnSpPr>
        <p:spPr>
          <a:xfrm>
            <a:off x="3506175" y="2397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76" name="Shape 2676"/>
          <p:cNvSpPr txBox="1"/>
          <p:nvPr/>
        </p:nvSpPr>
        <p:spPr>
          <a:xfrm>
            <a:off x="3506175" y="2239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Central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Shape 268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(3/35)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2" name="Shape 268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Shape 268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4" name="Shape 26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5" name="Shape 26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Shape 268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7" name="Shape 2687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</a:t>
            </a:r>
          </a:p>
        </p:txBody>
      </p:sp>
      <p:sp>
        <p:nvSpPr>
          <p:cNvPr id="2688" name="Shape 2688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2689" name="Shape 2689"/>
          <p:cNvSpPr/>
          <p:nvPr/>
        </p:nvSpPr>
        <p:spPr>
          <a:xfrm>
            <a:off x="144125" y="1236197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0" name="Shape 2690"/>
          <p:cNvSpPr txBox="1"/>
          <p:nvPr/>
        </p:nvSpPr>
        <p:spPr>
          <a:xfrm>
            <a:off x="144099" y="1231300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Nhóm người dùng</a:t>
            </a:r>
          </a:p>
        </p:txBody>
      </p:sp>
      <p:sp>
        <p:nvSpPr>
          <p:cNvPr id="2691" name="Shape 2691"/>
          <p:cNvSpPr txBox="1"/>
          <p:nvPr/>
        </p:nvSpPr>
        <p:spPr>
          <a:xfrm>
            <a:off x="144099" y="1458404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Người dùng</a:t>
            </a:r>
          </a:p>
        </p:txBody>
      </p:sp>
      <p:sp>
        <p:nvSpPr>
          <p:cNvPr id="2692" name="Shape 2692"/>
          <p:cNvSpPr txBox="1"/>
          <p:nvPr/>
        </p:nvSpPr>
        <p:spPr>
          <a:xfrm>
            <a:off x="144099" y="1693833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 chức năng</a:t>
            </a:r>
          </a:p>
        </p:txBody>
      </p:sp>
      <p:pic>
        <p:nvPicPr>
          <p:cNvPr id="2693" name="Shape 26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4" name="Shape 2694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695" name="Shape 2695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697" name="Shape 2697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pic>
        <p:nvPicPr>
          <p:cNvPr id="2698" name="Shape 26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Shape 26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700" name="Shape 2700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Người dùng</a:t>
            </a:r>
          </a:p>
        </p:txBody>
      </p:sp>
      <p:graphicFrame>
        <p:nvGraphicFramePr>
          <p:cNvPr id="2701" name="Shape 2701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2125"/>
                <a:gridCol w="919425"/>
                <a:gridCol w="1017975"/>
                <a:gridCol w="1067225"/>
                <a:gridCol w="977450"/>
                <a:gridCol w="926975"/>
                <a:gridCol w="6287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đăng nhập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Nhóm người dùng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Nhân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Tình trạng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nguyevana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Operation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nguyevanb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Operation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Ngưng 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702" name="Shape 27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3" name="Shape 27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4" name="Shape 27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5" name="Shape 2705"/>
          <p:cNvCxnSpPr/>
          <p:nvPr/>
        </p:nvCxnSpPr>
        <p:spPr>
          <a:xfrm>
            <a:off x="40921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6" name="Shape 2706"/>
          <p:cNvCxnSpPr/>
          <p:nvPr/>
        </p:nvCxnSpPr>
        <p:spPr>
          <a:xfrm>
            <a:off x="5206012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07" name="Shape 27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Shape 27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Shape 27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0" name="Shape 2710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1" name="Shape 2711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62</a:t>
            </a:r>
          </a:p>
        </p:txBody>
      </p:sp>
      <p:cxnSp>
        <p:nvCxnSpPr>
          <p:cNvPr id="2712" name="Shape 2712"/>
          <p:cNvCxnSpPr>
            <a:endCxn id="2711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3" name="Shape 2713"/>
          <p:cNvCxnSpPr>
            <a:endCxn id="2711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4" name="Shape 2714"/>
          <p:cNvCxnSpPr/>
          <p:nvPr/>
        </p:nvCxnSpPr>
        <p:spPr>
          <a:xfrm>
            <a:off x="32399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5" name="Shape 2715"/>
          <p:cNvCxnSpPr/>
          <p:nvPr/>
        </p:nvCxnSpPr>
        <p:spPr>
          <a:xfrm>
            <a:off x="6202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16" name="Shape 27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1425" y="27067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Shape 27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17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Shape 27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82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(5/10)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199" name="Shape 199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00" name="Shape 200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01" name="Shape 201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02" name="Shape 202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03" name="Shape 20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04" name="Shape 204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05" name="Shape 20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8914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phòng học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77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lớp học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76945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học viên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636850" y="1231287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thống kê</a:t>
            </a:r>
          </a:p>
        </p:txBody>
      </p:sp>
      <p:sp>
        <p:nvSpPr>
          <p:cNvPr id="211" name="Shape 211"/>
          <p:cNvSpPr/>
          <p:nvPr/>
        </p:nvSpPr>
        <p:spPr>
          <a:xfrm>
            <a:off x="1630625" y="1524501"/>
            <a:ext cx="1428000" cy="15005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512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167750" y="2386899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Đồng bộ 1 chiều: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Chi nhánh</a:t>
            </a:r>
            <a:r>
              <a:rPr lang="en" sz="800"/>
              <a:t>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→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Trung tâm chính</a:t>
            </a:r>
          </a:p>
        </p:txBody>
      </p:sp>
      <p:cxnSp>
        <p:nvCxnSpPr>
          <p:cNvPr id="214" name="Shape 214"/>
          <p:cNvCxnSpPr>
            <a:endCxn id="213" idx="3"/>
          </p:cNvCxnSpPr>
          <p:nvPr/>
        </p:nvCxnSpPr>
        <p:spPr>
          <a:xfrm flipH="1">
            <a:off x="1203050" y="1128999"/>
            <a:ext cx="2293800" cy="1596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1635925" y="1519616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635925" y="175504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635950" y="221604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635950" y="198934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635925" y="244844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635950" y="2680845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221" name="Shape 221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Shape 2723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(4/35)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4" name="Shape 2724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5" name="Shape 2725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6" name="Shape 27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Shape 27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8" name="Shape 272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9" name="Shape 2729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</a:t>
            </a:r>
          </a:p>
        </p:txBody>
      </p:sp>
      <p:sp>
        <p:nvSpPr>
          <p:cNvPr id="2730" name="Shape 2730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2731" name="Shape 2731"/>
          <p:cNvSpPr/>
          <p:nvPr/>
        </p:nvSpPr>
        <p:spPr>
          <a:xfrm>
            <a:off x="144125" y="1236197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2" name="Shape 2732"/>
          <p:cNvSpPr txBox="1"/>
          <p:nvPr/>
        </p:nvSpPr>
        <p:spPr>
          <a:xfrm>
            <a:off x="144099" y="1231300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Nhóm người dùng</a:t>
            </a:r>
          </a:p>
        </p:txBody>
      </p:sp>
      <p:sp>
        <p:nvSpPr>
          <p:cNvPr id="2733" name="Shape 2733"/>
          <p:cNvSpPr txBox="1"/>
          <p:nvPr/>
        </p:nvSpPr>
        <p:spPr>
          <a:xfrm>
            <a:off x="144099" y="1458404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Người dùng</a:t>
            </a:r>
          </a:p>
        </p:txBody>
      </p:sp>
      <p:sp>
        <p:nvSpPr>
          <p:cNvPr id="2734" name="Shape 2734"/>
          <p:cNvSpPr txBox="1"/>
          <p:nvPr/>
        </p:nvSpPr>
        <p:spPr>
          <a:xfrm>
            <a:off x="144099" y="1693833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 chức năng</a:t>
            </a:r>
          </a:p>
        </p:txBody>
      </p:sp>
      <p:pic>
        <p:nvPicPr>
          <p:cNvPr id="2735" name="Shape 27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6" name="Shape 273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737" name="Shape 273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738" name="Shape 273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739" name="Shape 273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cxnSp>
        <p:nvCxnSpPr>
          <p:cNvPr id="2740" name="Shape 2740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41" name="Shape 2741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người dùng</a:t>
            </a:r>
          </a:p>
        </p:txBody>
      </p:sp>
      <p:sp>
        <p:nvSpPr>
          <p:cNvPr id="2742" name="Shape 2742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2743" name="Shape 2743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744" name="Shape 2744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đăng nhập</a:t>
            </a:r>
          </a:p>
        </p:txBody>
      </p:sp>
      <p:cxnSp>
        <p:nvCxnSpPr>
          <p:cNvPr id="2745" name="Shape 2745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46" name="Shape 2746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nguyenvana</a:t>
            </a:r>
          </a:p>
        </p:txBody>
      </p:sp>
      <p:sp>
        <p:nvSpPr>
          <p:cNvPr id="2747" name="Shape 2747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Mật khẩu</a:t>
            </a:r>
          </a:p>
        </p:txBody>
      </p:sp>
      <p:cxnSp>
        <p:nvCxnSpPr>
          <p:cNvPr id="2748" name="Shape 2748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49" name="Shape 2749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2750" name="Shape 2750"/>
          <p:cNvSpPr txBox="1"/>
          <p:nvPr/>
        </p:nvSpPr>
        <p:spPr>
          <a:xfrm>
            <a:off x="3418825" y="28997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Nhóm người dùng</a:t>
            </a:r>
          </a:p>
        </p:txBody>
      </p:sp>
      <p:cxnSp>
        <p:nvCxnSpPr>
          <p:cNvPr id="2751" name="Shape 2751"/>
          <p:cNvCxnSpPr/>
          <p:nvPr/>
        </p:nvCxnSpPr>
        <p:spPr>
          <a:xfrm>
            <a:off x="3489700" y="322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52" name="Shape 2752"/>
          <p:cNvSpPr txBox="1"/>
          <p:nvPr/>
        </p:nvSpPr>
        <p:spPr>
          <a:xfrm>
            <a:off x="3489700" y="306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Operation</a:t>
            </a:r>
          </a:p>
        </p:txBody>
      </p:sp>
      <p:sp>
        <p:nvSpPr>
          <p:cNvPr id="2753" name="Shape 2753"/>
          <p:cNvSpPr txBox="1"/>
          <p:nvPr/>
        </p:nvSpPr>
        <p:spPr>
          <a:xfrm>
            <a:off x="3403400" y="39895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 nhánh</a:t>
            </a:r>
          </a:p>
        </p:txBody>
      </p:sp>
      <p:cxnSp>
        <p:nvCxnSpPr>
          <p:cNvPr id="2754" name="Shape 2754"/>
          <p:cNvCxnSpPr/>
          <p:nvPr/>
        </p:nvCxnSpPr>
        <p:spPr>
          <a:xfrm>
            <a:off x="3474275" y="431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55" name="Shape 2755"/>
          <p:cNvSpPr txBox="1"/>
          <p:nvPr/>
        </p:nvSpPr>
        <p:spPr>
          <a:xfrm>
            <a:off x="3474275" y="415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Q10</a:t>
            </a:r>
          </a:p>
        </p:txBody>
      </p:sp>
      <p:sp>
        <p:nvSpPr>
          <p:cNvPr id="2756" name="Shape 2756"/>
          <p:cNvSpPr txBox="1"/>
          <p:nvPr/>
        </p:nvSpPr>
        <p:spPr>
          <a:xfrm>
            <a:off x="3403400" y="4469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Trạng thái</a:t>
            </a:r>
          </a:p>
        </p:txBody>
      </p:sp>
      <p:cxnSp>
        <p:nvCxnSpPr>
          <p:cNvPr id="2757" name="Shape 2757"/>
          <p:cNvCxnSpPr/>
          <p:nvPr/>
        </p:nvCxnSpPr>
        <p:spPr>
          <a:xfrm>
            <a:off x="3474275" y="4792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58" name="Shape 2758"/>
          <p:cNvSpPr txBox="1"/>
          <p:nvPr/>
        </p:nvSpPr>
        <p:spPr>
          <a:xfrm>
            <a:off x="3474275" y="4635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Kích hoạt</a:t>
            </a:r>
          </a:p>
        </p:txBody>
      </p:sp>
      <p:sp>
        <p:nvSpPr>
          <p:cNvPr id="2759" name="Shape 2759"/>
          <p:cNvSpPr txBox="1"/>
          <p:nvPr/>
        </p:nvSpPr>
        <p:spPr>
          <a:xfrm>
            <a:off x="3414625" y="35589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Nhân viên</a:t>
            </a:r>
          </a:p>
        </p:txBody>
      </p:sp>
      <p:cxnSp>
        <p:nvCxnSpPr>
          <p:cNvPr id="2760" name="Shape 2760"/>
          <p:cNvCxnSpPr/>
          <p:nvPr/>
        </p:nvCxnSpPr>
        <p:spPr>
          <a:xfrm>
            <a:off x="3485500" y="3881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61" name="Shape 2761"/>
          <p:cNvSpPr txBox="1"/>
          <p:nvPr/>
        </p:nvSpPr>
        <p:spPr>
          <a:xfrm>
            <a:off x="3485500" y="3724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Nguyễn Văn A</a:t>
            </a:r>
          </a:p>
        </p:txBody>
      </p:sp>
      <p:pic>
        <p:nvPicPr>
          <p:cNvPr id="2762" name="Shape 27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75" y="3067625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Shape 27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355873" y="4145650"/>
            <a:ext cx="96175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Shape 27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355873" y="4635075"/>
            <a:ext cx="96175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Shape 27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9475" y="3067625"/>
            <a:ext cx="202024" cy="2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Shape 27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469" y="3292812"/>
            <a:ext cx="202024" cy="202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7" name="Shape 2767"/>
          <p:cNvCxnSpPr/>
          <p:nvPr/>
        </p:nvCxnSpPr>
        <p:spPr>
          <a:xfrm>
            <a:off x="3489700" y="34694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68" name="Shape 2768"/>
          <p:cNvSpPr txBox="1"/>
          <p:nvPr/>
        </p:nvSpPr>
        <p:spPr>
          <a:xfrm>
            <a:off x="3489700" y="33120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Sale</a:t>
            </a:r>
          </a:p>
        </p:txBody>
      </p:sp>
      <p:pic>
        <p:nvPicPr>
          <p:cNvPr id="2769" name="Shape 27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75" y="3314575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Shape 277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(5/35)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5" name="Shape 277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Shape 277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7" name="Shape 27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Shape 27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Shape 277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0" name="Shape 278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781" name="Shape 2781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782" name="Shape 2782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783" name="Shape 278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784" name="Shape 2784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chi nhánh</a:t>
            </a:r>
          </a:p>
        </p:txBody>
      </p:sp>
      <p:sp>
        <p:nvSpPr>
          <p:cNvPr id="2786" name="Shape 2786"/>
          <p:cNvSpPr/>
          <p:nvPr/>
        </p:nvSpPr>
        <p:spPr>
          <a:xfrm>
            <a:off x="144125" y="1236197"/>
            <a:ext cx="1316700" cy="79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7" name="Shape 2787"/>
          <p:cNvSpPr txBox="1"/>
          <p:nvPr/>
        </p:nvSpPr>
        <p:spPr>
          <a:xfrm>
            <a:off x="144099" y="1231300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Nhóm người dùng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144099" y="1458404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Người dùng</a:t>
            </a:r>
          </a:p>
        </p:txBody>
      </p:sp>
      <p:sp>
        <p:nvSpPr>
          <p:cNvPr id="2789" name="Shape 2789"/>
          <p:cNvSpPr txBox="1"/>
          <p:nvPr/>
        </p:nvSpPr>
        <p:spPr>
          <a:xfrm>
            <a:off x="144099" y="1693833"/>
            <a:ext cx="1316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Phân quyền chức năng</a:t>
            </a:r>
          </a:p>
        </p:txBody>
      </p:sp>
      <p:pic>
        <p:nvPicPr>
          <p:cNvPr id="2790" name="Shape 27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1" name="Shape 2791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Phân quyền chức năng</a:t>
            </a:r>
          </a:p>
        </p:txBody>
      </p:sp>
      <p:graphicFrame>
        <p:nvGraphicFramePr>
          <p:cNvPr id="2792" name="Shape 2792"/>
          <p:cNvGraphicFramePr/>
          <p:nvPr/>
        </p:nvGraphicFramePr>
        <p:xfrm>
          <a:off x="3406087" y="215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2257100"/>
                <a:gridCol w="391850"/>
                <a:gridCol w="436700"/>
                <a:gridCol w="418750"/>
                <a:gridCol w="4097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quyền (đường dẫn đến trang chức năng)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Xem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Thêm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Sửa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Xóa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Student_list (danh sách học viên)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Student_schedule (lịch học học viên)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Student_schedule_list (tất cả lịch học học viên)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Student_special_hour (chuyển giờ học viên)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Student_transfer (Chuyển trung tâm học viên)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Teacher_list (Danh sách giáo viên)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793" name="Shape 27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2658" y="2015599"/>
            <a:ext cx="1316700" cy="250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Shape 27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254018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Shape 27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254018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6" name="Shape 27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254018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Shape 27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254018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Shape 27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28645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9" name="Shape 27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28645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0" name="Shape 28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28645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Shape 28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28645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2" name="Shape 28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31493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3" name="Shape 28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31493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4" name="Shape 28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31493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5" name="Shape 28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31493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Shape 28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34737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Shape 28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34737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8" name="Shape 28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34737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9" name="Shape 28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34737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0" name="Shape 28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37585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Shape 28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37585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Shape 28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37585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Shape 28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375853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Shape 28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8650" y="40829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Shape 28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500" y="40829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Shape 28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0350" y="40829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Shape 28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1200" y="40829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Shape 2818"/>
          <p:cNvPicPr preferRelativeResize="0"/>
          <p:nvPr/>
        </p:nvPicPr>
        <p:blipFill rotWithShape="1">
          <a:blip r:embed="rId9">
            <a:alphaModFix/>
          </a:blip>
          <a:srcRect b="0" l="0" r="49606" t="0"/>
          <a:stretch/>
        </p:blipFill>
        <p:spPr>
          <a:xfrm>
            <a:off x="3406100" y="4367724"/>
            <a:ext cx="3024599" cy="2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Shape 2819"/>
          <p:cNvPicPr preferRelativeResize="0"/>
          <p:nvPr/>
        </p:nvPicPr>
        <p:blipFill rotWithShape="1">
          <a:blip r:embed="rId9">
            <a:alphaModFix/>
          </a:blip>
          <a:srcRect b="0" l="0" r="49606" t="0"/>
          <a:stretch/>
        </p:blipFill>
        <p:spPr>
          <a:xfrm>
            <a:off x="3406100" y="1910187"/>
            <a:ext cx="3024599" cy="2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Shape 2820"/>
          <p:cNvSpPr/>
          <p:nvPr/>
        </p:nvSpPr>
        <p:spPr>
          <a:xfrm>
            <a:off x="6621575" y="1651850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2821" name="Shape 2821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Shape 282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(6/35)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7" name="Shape 282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8" name="Shape 282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9" name="Shape 2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Shape 28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1" name="Shape 283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2" name="Shape 2832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</a:t>
            </a:r>
          </a:p>
        </p:txBody>
      </p:sp>
      <p:sp>
        <p:nvSpPr>
          <p:cNvPr id="2833" name="Shape 2833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chi nhánh</a:t>
            </a:r>
          </a:p>
        </p:txBody>
      </p:sp>
      <p:pic>
        <p:nvPicPr>
          <p:cNvPr id="2834" name="Shape 28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Shape 28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Shape 28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0144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Shape 2837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Quản lý chi nhánh</a:t>
            </a:r>
          </a:p>
        </p:txBody>
      </p:sp>
      <p:graphicFrame>
        <p:nvGraphicFramePr>
          <p:cNvPr id="2838" name="Shape 2838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23625"/>
                <a:gridCol w="847625"/>
                <a:gridCol w="1754900"/>
                <a:gridCol w="821400"/>
                <a:gridCol w="623900"/>
                <a:gridCol w="874400"/>
                <a:gridCol w="6041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chi nhánh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Địa chỉ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Điện thoại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LH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Điện thoại LH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- Q10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139 Bắc Hải P.14, Quận 10, Thành phố Hồ Chí Minh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(08) 221.95.389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Cô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(08) 221.95.389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Bình Tân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Lầu 1, Aeon Mall, số 532A, Kinh Dương Vương, Phường Bình Trị Đông B, Quận Bình Tân, Tp. Hồ Chí Minh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(08) 6681 2326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Cô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(08) 6681 2326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839" name="Shape 28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Shape 28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Shape 28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2" name="Shape 2842"/>
          <p:cNvCxnSpPr/>
          <p:nvPr/>
        </p:nvCxnSpPr>
        <p:spPr>
          <a:xfrm>
            <a:off x="2874875" y="2865600"/>
            <a:ext cx="1595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3" name="Shape 2843"/>
          <p:cNvCxnSpPr/>
          <p:nvPr/>
        </p:nvCxnSpPr>
        <p:spPr>
          <a:xfrm>
            <a:off x="6239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844" name="Shape 28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5" name="Shape 28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6" name="Shape 28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9250" y="34185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7" name="Shape 2847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48" name="Shape 2848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65</a:t>
            </a:r>
          </a:p>
        </p:txBody>
      </p:sp>
      <p:cxnSp>
        <p:nvCxnSpPr>
          <p:cNvPr id="2849" name="Shape 2849"/>
          <p:cNvCxnSpPr>
            <a:endCxn id="2848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0" name="Shape 2850"/>
          <p:cNvCxnSpPr>
            <a:endCxn id="2848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1" name="Shape 285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852" name="Shape 2852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853" name="Shape 2853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854" name="Shape 2854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855" name="Shape 2855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cxnSp>
        <p:nvCxnSpPr>
          <p:cNvPr id="2856" name="Shape 2856"/>
          <p:cNvCxnSpPr/>
          <p:nvPr/>
        </p:nvCxnSpPr>
        <p:spPr>
          <a:xfrm>
            <a:off x="54587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7" name="Shape 2857"/>
          <p:cNvCxnSpPr/>
          <p:nvPr/>
        </p:nvCxnSpPr>
        <p:spPr>
          <a:xfrm>
            <a:off x="4758550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Shape 286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3" name="Shape 286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4" name="Shape 286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5" name="Shape 28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Shape 28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7" name="Shape 286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8" name="Shape 2868"/>
          <p:cNvSpPr txBox="1"/>
          <p:nvPr/>
        </p:nvSpPr>
        <p:spPr>
          <a:xfrm>
            <a:off x="1650500" y="1231300"/>
            <a:ext cx="742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Phân quyền</a:t>
            </a:r>
          </a:p>
        </p:txBody>
      </p:sp>
      <p:sp>
        <p:nvSpPr>
          <p:cNvPr id="2869" name="Shape 2869"/>
          <p:cNvSpPr txBox="1"/>
          <p:nvPr/>
        </p:nvSpPr>
        <p:spPr>
          <a:xfrm>
            <a:off x="2431650" y="1231300"/>
            <a:ext cx="103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chi nhánh</a:t>
            </a:r>
          </a:p>
        </p:txBody>
      </p:sp>
      <p:pic>
        <p:nvPicPr>
          <p:cNvPr id="2870" name="Shape 28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9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1" name="Shape 2871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2" name="Shape 2872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chi nhánh</a:t>
            </a:r>
          </a:p>
        </p:txBody>
      </p:sp>
      <p:sp>
        <p:nvSpPr>
          <p:cNvPr id="2873" name="Shape 2873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2874" name="Shape 2874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875" name="Shape 2875"/>
          <p:cNvSpPr txBox="1"/>
          <p:nvPr/>
        </p:nvSpPr>
        <p:spPr>
          <a:xfrm>
            <a:off x="1987500" y="20744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chi nhánh</a:t>
            </a:r>
          </a:p>
        </p:txBody>
      </p:sp>
      <p:cxnSp>
        <p:nvCxnSpPr>
          <p:cNvPr id="2876" name="Shape 2876"/>
          <p:cNvCxnSpPr/>
          <p:nvPr/>
        </p:nvCxnSpPr>
        <p:spPr>
          <a:xfrm>
            <a:off x="2058375" y="23971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7" name="Shape 2877"/>
          <p:cNvSpPr txBox="1"/>
          <p:nvPr/>
        </p:nvSpPr>
        <p:spPr>
          <a:xfrm>
            <a:off x="2058375" y="22397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ABC Bình Tân</a:t>
            </a:r>
          </a:p>
        </p:txBody>
      </p:sp>
      <p:sp>
        <p:nvSpPr>
          <p:cNvPr id="2878" name="Shape 2878"/>
          <p:cNvSpPr txBox="1"/>
          <p:nvPr/>
        </p:nvSpPr>
        <p:spPr>
          <a:xfrm>
            <a:off x="1982254" y="24957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giờ vàng</a:t>
            </a:r>
          </a:p>
        </p:txBody>
      </p:sp>
      <p:cxnSp>
        <p:nvCxnSpPr>
          <p:cNvPr id="2879" name="Shape 2879"/>
          <p:cNvCxnSpPr/>
          <p:nvPr/>
        </p:nvCxnSpPr>
        <p:spPr>
          <a:xfrm>
            <a:off x="2053112" y="2818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0" name="Shape 2880"/>
          <p:cNvSpPr txBox="1"/>
          <p:nvPr/>
        </p:nvSpPr>
        <p:spPr>
          <a:xfrm>
            <a:off x="2053112" y="2661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2881" name="Shape 2881"/>
          <p:cNvSpPr txBox="1"/>
          <p:nvPr/>
        </p:nvSpPr>
        <p:spPr>
          <a:xfrm>
            <a:off x="1971025" y="29759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chuyển trung tâm</a:t>
            </a:r>
          </a:p>
        </p:txBody>
      </p:sp>
      <p:cxnSp>
        <p:nvCxnSpPr>
          <p:cNvPr id="2882" name="Shape 2882"/>
          <p:cNvCxnSpPr/>
          <p:nvPr/>
        </p:nvCxnSpPr>
        <p:spPr>
          <a:xfrm>
            <a:off x="2041900" y="3298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3" name="Shape 2883"/>
          <p:cNvSpPr txBox="1"/>
          <p:nvPr/>
        </p:nvSpPr>
        <p:spPr>
          <a:xfrm>
            <a:off x="2041900" y="3141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0</a:t>
            </a:r>
          </a:p>
        </p:txBody>
      </p:sp>
      <p:sp>
        <p:nvSpPr>
          <p:cNvPr id="2884" name="Shape 2884"/>
          <p:cNvSpPr txBox="1"/>
          <p:nvPr/>
        </p:nvSpPr>
        <p:spPr>
          <a:xfrm>
            <a:off x="5037100" y="20705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Địa chỉ</a:t>
            </a:r>
          </a:p>
        </p:txBody>
      </p:sp>
      <p:cxnSp>
        <p:nvCxnSpPr>
          <p:cNvPr id="2885" name="Shape 2885"/>
          <p:cNvCxnSpPr/>
          <p:nvPr/>
        </p:nvCxnSpPr>
        <p:spPr>
          <a:xfrm>
            <a:off x="5107975" y="2393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6" name="Shape 2886"/>
          <p:cNvSpPr txBox="1"/>
          <p:nvPr/>
        </p:nvSpPr>
        <p:spPr>
          <a:xfrm>
            <a:off x="5107975" y="2235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139 Bắc Hải P.14, Quận 10, HCM</a:t>
            </a:r>
          </a:p>
        </p:txBody>
      </p:sp>
      <p:sp>
        <p:nvSpPr>
          <p:cNvPr id="2887" name="Shape 2887"/>
          <p:cNvSpPr txBox="1"/>
          <p:nvPr/>
        </p:nvSpPr>
        <p:spPr>
          <a:xfrm>
            <a:off x="5037100" y="25507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Điện thoại</a:t>
            </a:r>
          </a:p>
        </p:txBody>
      </p:sp>
      <p:cxnSp>
        <p:nvCxnSpPr>
          <p:cNvPr id="2888" name="Shape 2888"/>
          <p:cNvCxnSpPr/>
          <p:nvPr/>
        </p:nvCxnSpPr>
        <p:spPr>
          <a:xfrm>
            <a:off x="5107975" y="28735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89" name="Shape 2889"/>
          <p:cNvSpPr txBox="1"/>
          <p:nvPr/>
        </p:nvSpPr>
        <p:spPr>
          <a:xfrm>
            <a:off x="5107975" y="27160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(08) 6681 2326</a:t>
            </a:r>
          </a:p>
        </p:txBody>
      </p:sp>
      <p:sp>
        <p:nvSpPr>
          <p:cNvPr id="2890" name="Shape 2890"/>
          <p:cNvSpPr txBox="1"/>
          <p:nvPr/>
        </p:nvSpPr>
        <p:spPr>
          <a:xfrm>
            <a:off x="1966825" y="34065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Phụ thu chuyển giờ</a:t>
            </a:r>
          </a:p>
        </p:txBody>
      </p:sp>
      <p:cxnSp>
        <p:nvCxnSpPr>
          <p:cNvPr id="2891" name="Shape 2891"/>
          <p:cNvCxnSpPr/>
          <p:nvPr/>
        </p:nvCxnSpPr>
        <p:spPr>
          <a:xfrm>
            <a:off x="2037700" y="3729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2" name="Shape 2892"/>
          <p:cNvSpPr txBox="1"/>
          <p:nvPr/>
        </p:nvSpPr>
        <p:spPr>
          <a:xfrm>
            <a:off x="2037700" y="3571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200.000</a:t>
            </a:r>
          </a:p>
        </p:txBody>
      </p:sp>
      <p:sp>
        <p:nvSpPr>
          <p:cNvPr id="2893" name="Shape 289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894" name="Shape 289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895" name="Shape 289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896" name="Shape 289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897" name="Shape 2897"/>
          <p:cNvSpPr txBox="1"/>
          <p:nvPr/>
        </p:nvSpPr>
        <p:spPr>
          <a:xfrm>
            <a:off x="5021687" y="30309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người liên hệ</a:t>
            </a:r>
          </a:p>
        </p:txBody>
      </p:sp>
      <p:cxnSp>
        <p:nvCxnSpPr>
          <p:cNvPr id="2898" name="Shape 2898"/>
          <p:cNvCxnSpPr/>
          <p:nvPr/>
        </p:nvCxnSpPr>
        <p:spPr>
          <a:xfrm>
            <a:off x="5092562" y="3353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9" name="Shape 2899"/>
          <p:cNvSpPr txBox="1"/>
          <p:nvPr/>
        </p:nvSpPr>
        <p:spPr>
          <a:xfrm>
            <a:off x="5092562" y="3196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</a:t>
            </a:r>
          </a:p>
        </p:txBody>
      </p:sp>
      <p:sp>
        <p:nvSpPr>
          <p:cNvPr id="2900" name="Shape 2900"/>
          <p:cNvSpPr txBox="1"/>
          <p:nvPr/>
        </p:nvSpPr>
        <p:spPr>
          <a:xfrm>
            <a:off x="5072525" y="34263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Điện thoại người liên hệ</a:t>
            </a:r>
          </a:p>
        </p:txBody>
      </p:sp>
      <p:cxnSp>
        <p:nvCxnSpPr>
          <p:cNvPr id="2901" name="Shape 2901"/>
          <p:cNvCxnSpPr/>
          <p:nvPr/>
        </p:nvCxnSpPr>
        <p:spPr>
          <a:xfrm>
            <a:off x="5143400" y="37491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02" name="Shape 2902"/>
          <p:cNvSpPr txBox="1"/>
          <p:nvPr/>
        </p:nvSpPr>
        <p:spPr>
          <a:xfrm>
            <a:off x="5143400" y="35916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(08) 6681 2326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Shape 290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(8/35)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8" name="Shape 290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9" name="Shape 290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0" name="Shape 29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Shape 29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2" name="Shape 291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914" name="Shape 291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915" name="Shape 291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916" name="Shape 291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917" name="Shape 2917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Chương trình học</a:t>
            </a:r>
          </a:p>
        </p:txBody>
      </p:sp>
      <p:sp>
        <p:nvSpPr>
          <p:cNvPr id="2918" name="Shape 2918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2919" name="Shape 2919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2920" name="Shape 2920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pic>
        <p:nvPicPr>
          <p:cNvPr id="2921" name="Shape 29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Shape 29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Shape 2923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Chương trình học</a:t>
            </a:r>
          </a:p>
        </p:txBody>
      </p:sp>
      <p:graphicFrame>
        <p:nvGraphicFramePr>
          <p:cNvPr id="2924" name="Shape 2924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2125"/>
                <a:gridCol w="919425"/>
                <a:gridCol w="1017975"/>
                <a:gridCol w="1067225"/>
                <a:gridCol w="977450"/>
                <a:gridCol w="926975"/>
                <a:gridCol w="6287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chương trình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chương trình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Thời gian học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Tất cả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16 giờ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32 giờ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Ngưng 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2925" name="Shape 29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Shape 29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Shape 29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8" name="Shape 2928"/>
          <p:cNvCxnSpPr/>
          <p:nvPr/>
        </p:nvCxnSpPr>
        <p:spPr>
          <a:xfrm>
            <a:off x="40921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9" name="Shape 2929"/>
          <p:cNvCxnSpPr/>
          <p:nvPr/>
        </p:nvCxnSpPr>
        <p:spPr>
          <a:xfrm>
            <a:off x="5206012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930" name="Shape 29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Shape 29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Shape 29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3" name="Shape 2933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34" name="Shape 2934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67</a:t>
            </a:r>
          </a:p>
        </p:txBody>
      </p:sp>
      <p:cxnSp>
        <p:nvCxnSpPr>
          <p:cNvPr id="2935" name="Shape 2935"/>
          <p:cNvCxnSpPr>
            <a:endCxn id="2934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6" name="Shape 2936"/>
          <p:cNvCxnSpPr>
            <a:endCxn id="2934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7" name="Shape 2937"/>
          <p:cNvCxnSpPr/>
          <p:nvPr/>
        </p:nvCxnSpPr>
        <p:spPr>
          <a:xfrm>
            <a:off x="32399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8" name="Shape 2938"/>
          <p:cNvCxnSpPr/>
          <p:nvPr/>
        </p:nvCxnSpPr>
        <p:spPr>
          <a:xfrm>
            <a:off x="6202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939" name="Shape 29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1425" y="27067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0" name="Shape 29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417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Shape 29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382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(9/35)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7" name="Shape 294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Shape 294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49" name="Shape 29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0" name="Shape 29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1" name="Shape 295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953" name="Shape 2953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954" name="Shape 2954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955" name="Shape 2955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956" name="Shape 2956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Chương trình học</a:t>
            </a:r>
          </a:p>
        </p:txBody>
      </p:sp>
      <p:sp>
        <p:nvSpPr>
          <p:cNvPr id="2957" name="Shape 2957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2958" name="Shape 2958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2959" name="Shape 2959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cxnSp>
        <p:nvCxnSpPr>
          <p:cNvPr id="2960" name="Shape 2960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1" name="Shape 2961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chương trình học</a:t>
            </a:r>
          </a:p>
        </p:txBody>
      </p:sp>
      <p:sp>
        <p:nvSpPr>
          <p:cNvPr id="2962" name="Shape 2962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2963" name="Shape 2963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2964" name="Shape 2964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2965" name="Shape 2965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6" name="Shape 2966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Tất cả</a:t>
            </a:r>
          </a:p>
        </p:txBody>
      </p:sp>
      <p:sp>
        <p:nvSpPr>
          <p:cNvPr id="2967" name="Shape 2967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Chương trình cha</a:t>
            </a:r>
          </a:p>
        </p:txBody>
      </p:sp>
      <p:cxnSp>
        <p:nvCxnSpPr>
          <p:cNvPr id="2968" name="Shape 2968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9" name="Shape 2969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Chương trình cha -</a:t>
            </a:r>
          </a:p>
        </p:txBody>
      </p:sp>
      <p:sp>
        <p:nvSpPr>
          <p:cNvPr id="2970" name="Shape 2970"/>
          <p:cNvSpPr txBox="1"/>
          <p:nvPr/>
        </p:nvSpPr>
        <p:spPr>
          <a:xfrm>
            <a:off x="3418825" y="28235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chương trình</a:t>
            </a:r>
          </a:p>
        </p:txBody>
      </p:sp>
      <p:cxnSp>
        <p:nvCxnSpPr>
          <p:cNvPr id="2971" name="Shape 2971"/>
          <p:cNvCxnSpPr/>
          <p:nvPr/>
        </p:nvCxnSpPr>
        <p:spPr>
          <a:xfrm>
            <a:off x="3489700" y="3146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2" name="Shape 2972"/>
          <p:cNvSpPr txBox="1"/>
          <p:nvPr/>
        </p:nvSpPr>
        <p:spPr>
          <a:xfrm>
            <a:off x="3489700" y="2988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Kid 1</a:t>
            </a:r>
          </a:p>
        </p:txBody>
      </p:sp>
      <p:sp>
        <p:nvSpPr>
          <p:cNvPr id="2973" name="Shape 2973"/>
          <p:cNvSpPr txBox="1"/>
          <p:nvPr/>
        </p:nvSpPr>
        <p:spPr>
          <a:xfrm>
            <a:off x="3403400" y="35323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Thời gian học (giờ)</a:t>
            </a:r>
          </a:p>
        </p:txBody>
      </p:sp>
      <p:cxnSp>
        <p:nvCxnSpPr>
          <p:cNvPr id="2974" name="Shape 2974"/>
          <p:cNvCxnSpPr/>
          <p:nvPr/>
        </p:nvCxnSpPr>
        <p:spPr>
          <a:xfrm>
            <a:off x="3474275" y="38551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5" name="Shape 2975"/>
          <p:cNvSpPr txBox="1"/>
          <p:nvPr/>
        </p:nvSpPr>
        <p:spPr>
          <a:xfrm>
            <a:off x="3474275" y="36976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16</a:t>
            </a:r>
          </a:p>
        </p:txBody>
      </p:sp>
      <p:sp>
        <p:nvSpPr>
          <p:cNvPr id="2976" name="Shape 2976"/>
          <p:cNvSpPr txBox="1"/>
          <p:nvPr/>
        </p:nvSpPr>
        <p:spPr>
          <a:xfrm>
            <a:off x="3403400" y="39363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Thứ tự</a:t>
            </a:r>
          </a:p>
        </p:txBody>
      </p:sp>
      <p:cxnSp>
        <p:nvCxnSpPr>
          <p:cNvPr id="2977" name="Shape 2977"/>
          <p:cNvCxnSpPr/>
          <p:nvPr/>
        </p:nvCxnSpPr>
        <p:spPr>
          <a:xfrm>
            <a:off x="3474275" y="42591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8" name="Shape 2978"/>
          <p:cNvSpPr txBox="1"/>
          <p:nvPr/>
        </p:nvSpPr>
        <p:spPr>
          <a:xfrm>
            <a:off x="3474275" y="41016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</a:t>
            </a:r>
          </a:p>
        </p:txBody>
      </p:sp>
      <p:sp>
        <p:nvSpPr>
          <p:cNvPr id="2979" name="Shape 2979"/>
          <p:cNvSpPr txBox="1"/>
          <p:nvPr/>
        </p:nvSpPr>
        <p:spPr>
          <a:xfrm>
            <a:off x="3414625" y="31779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Mã chương trình</a:t>
            </a:r>
          </a:p>
        </p:txBody>
      </p:sp>
      <p:cxnSp>
        <p:nvCxnSpPr>
          <p:cNvPr id="2980" name="Shape 2980"/>
          <p:cNvCxnSpPr/>
          <p:nvPr/>
        </p:nvCxnSpPr>
        <p:spPr>
          <a:xfrm>
            <a:off x="3485500" y="3500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1" name="Shape 2981"/>
          <p:cNvSpPr txBox="1"/>
          <p:nvPr/>
        </p:nvSpPr>
        <p:spPr>
          <a:xfrm>
            <a:off x="3485500" y="3343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K1</a:t>
            </a:r>
          </a:p>
        </p:txBody>
      </p:sp>
      <p:pic>
        <p:nvPicPr>
          <p:cNvPr id="2982" name="Shape 29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25" y="2131112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Shape 29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25" y="25700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4" name="Shape 2984"/>
          <p:cNvSpPr txBox="1"/>
          <p:nvPr/>
        </p:nvSpPr>
        <p:spPr>
          <a:xfrm>
            <a:off x="7991650" y="2118094"/>
            <a:ext cx="1035300" cy="6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Cú pháp: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Ten_CT - Ten_TT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Ví dụ: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Kid 1 - Q5</a:t>
            </a:r>
          </a:p>
        </p:txBody>
      </p:sp>
      <p:cxnSp>
        <p:nvCxnSpPr>
          <p:cNvPr id="2985" name="Shape 2985"/>
          <p:cNvCxnSpPr>
            <a:endCxn id="2984" idx="1"/>
          </p:cNvCxnSpPr>
          <p:nvPr/>
        </p:nvCxnSpPr>
        <p:spPr>
          <a:xfrm flipH="1" rot="10800000">
            <a:off x="4532950" y="2460394"/>
            <a:ext cx="3458700" cy="241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6" name="Shape 2986"/>
          <p:cNvSpPr txBox="1"/>
          <p:nvPr/>
        </p:nvSpPr>
        <p:spPr>
          <a:xfrm>
            <a:off x="3403400" y="43194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Trạng thái</a:t>
            </a:r>
          </a:p>
        </p:txBody>
      </p:sp>
      <p:cxnSp>
        <p:nvCxnSpPr>
          <p:cNvPr id="2987" name="Shape 2987"/>
          <p:cNvCxnSpPr/>
          <p:nvPr/>
        </p:nvCxnSpPr>
        <p:spPr>
          <a:xfrm>
            <a:off x="3474275" y="46422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8" name="Shape 2988"/>
          <p:cNvSpPr txBox="1"/>
          <p:nvPr/>
        </p:nvSpPr>
        <p:spPr>
          <a:xfrm>
            <a:off x="3474275" y="44847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Kích hoạt</a:t>
            </a:r>
          </a:p>
        </p:txBody>
      </p:sp>
      <p:pic>
        <p:nvPicPr>
          <p:cNvPr id="2989" name="Shape 29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25" y="4466812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Shape 299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(10/35)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5" name="Shape 299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Shape 299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97" name="Shape 29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8" name="Shape 29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Shape 299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003" name="Shape 300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004" name="Shape 3004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005" name="Shape 3005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Giáo viên</a:t>
            </a:r>
          </a:p>
        </p:txBody>
      </p:sp>
      <p:sp>
        <p:nvSpPr>
          <p:cNvPr id="3006" name="Shape 3006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3007" name="Shape 3007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pic>
        <p:nvPicPr>
          <p:cNvPr id="3008" name="Shape 30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9" name="Shape 30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010" name="Shape 3010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Giáo viên</a:t>
            </a:r>
          </a:p>
        </p:txBody>
      </p:sp>
      <p:graphicFrame>
        <p:nvGraphicFramePr>
          <p:cNvPr id="3011" name="Shape 3011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2125"/>
                <a:gridCol w="919425"/>
                <a:gridCol w="1017975"/>
                <a:gridCol w="1067225"/>
                <a:gridCol w="977450"/>
                <a:gridCol w="926975"/>
                <a:gridCol w="6287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giáo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hiển thị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Giới tính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Tình trạng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Tất cả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Cô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Nữ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Văn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Cô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Nữ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Ngưng 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012" name="Shape 30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3" name="Shape 30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Shape 30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5" name="Shape 3015"/>
          <p:cNvCxnSpPr/>
          <p:nvPr/>
        </p:nvCxnSpPr>
        <p:spPr>
          <a:xfrm>
            <a:off x="40921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6" name="Shape 3016"/>
          <p:cNvCxnSpPr/>
          <p:nvPr/>
        </p:nvCxnSpPr>
        <p:spPr>
          <a:xfrm>
            <a:off x="5206012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017" name="Shape 30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8" name="Shape 30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Shape 30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0" name="Shape 3020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21" name="Shape 3021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69</a:t>
            </a:r>
          </a:p>
        </p:txBody>
      </p:sp>
      <p:cxnSp>
        <p:nvCxnSpPr>
          <p:cNvPr id="3022" name="Shape 3022"/>
          <p:cNvCxnSpPr>
            <a:endCxn id="3021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3" name="Shape 3023"/>
          <p:cNvCxnSpPr>
            <a:endCxn id="3021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4" name="Shape 3024"/>
          <p:cNvCxnSpPr/>
          <p:nvPr/>
        </p:nvCxnSpPr>
        <p:spPr>
          <a:xfrm>
            <a:off x="32399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25" name="Shape 3025"/>
          <p:cNvCxnSpPr/>
          <p:nvPr/>
        </p:nvCxnSpPr>
        <p:spPr>
          <a:xfrm>
            <a:off x="6202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026" name="Shape 30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1425" y="27067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Shape 30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417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Shape 30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382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9" name="Shape 3029"/>
          <p:cNvSpPr/>
          <p:nvPr/>
        </p:nvSpPr>
        <p:spPr>
          <a:xfrm>
            <a:off x="6135250" y="1655950"/>
            <a:ext cx="8883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Shape 303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(11/35)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5" name="Shape 303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6" name="Shape 303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7" name="Shape 30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Shape 30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9" name="Shape 303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0" name="Shape 304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041" name="Shape 3041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042" name="Shape 3042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043" name="Shape 304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044" name="Shape 3044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045" name="Shape 3045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Giáo viên</a:t>
            </a:r>
          </a:p>
        </p:txBody>
      </p:sp>
      <p:sp>
        <p:nvSpPr>
          <p:cNvPr id="3046" name="Shape 3046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3047" name="Shape 3047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cxnSp>
        <p:nvCxnSpPr>
          <p:cNvPr id="3048" name="Shape 3048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49" name="Shape 3049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giáo viên</a:t>
            </a:r>
          </a:p>
        </p:txBody>
      </p:sp>
      <p:sp>
        <p:nvSpPr>
          <p:cNvPr id="3050" name="Shape 3050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3052" name="Shape 3052"/>
          <p:cNvSpPr txBox="1"/>
          <p:nvPr/>
        </p:nvSpPr>
        <p:spPr>
          <a:xfrm>
            <a:off x="2216100" y="18458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3053" name="Shape 3053"/>
          <p:cNvCxnSpPr/>
          <p:nvPr/>
        </p:nvCxnSpPr>
        <p:spPr>
          <a:xfrm>
            <a:off x="2286975" y="21685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54" name="Shape 3054"/>
          <p:cNvSpPr txBox="1"/>
          <p:nvPr/>
        </p:nvSpPr>
        <p:spPr>
          <a:xfrm>
            <a:off x="2286975" y="20111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Tất cả</a:t>
            </a:r>
          </a:p>
        </p:txBody>
      </p:sp>
      <p:sp>
        <p:nvSpPr>
          <p:cNvPr id="3055" name="Shape 3055"/>
          <p:cNvSpPr txBox="1"/>
          <p:nvPr/>
        </p:nvSpPr>
        <p:spPr>
          <a:xfrm>
            <a:off x="2210854" y="22671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giáo viên</a:t>
            </a:r>
          </a:p>
        </p:txBody>
      </p:sp>
      <p:cxnSp>
        <p:nvCxnSpPr>
          <p:cNvPr id="3056" name="Shape 3056"/>
          <p:cNvCxnSpPr/>
          <p:nvPr/>
        </p:nvCxnSpPr>
        <p:spPr>
          <a:xfrm>
            <a:off x="2281712" y="2589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57" name="Shape 3057"/>
          <p:cNvSpPr txBox="1"/>
          <p:nvPr/>
        </p:nvSpPr>
        <p:spPr>
          <a:xfrm>
            <a:off x="2281712" y="2432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Nguyễn Văn A</a:t>
            </a:r>
          </a:p>
        </p:txBody>
      </p:sp>
      <p:sp>
        <p:nvSpPr>
          <p:cNvPr id="3058" name="Shape 3058"/>
          <p:cNvSpPr txBox="1"/>
          <p:nvPr/>
        </p:nvSpPr>
        <p:spPr>
          <a:xfrm>
            <a:off x="2199625" y="26711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hiển thị</a:t>
            </a:r>
          </a:p>
        </p:txBody>
      </p:sp>
      <p:cxnSp>
        <p:nvCxnSpPr>
          <p:cNvPr id="3059" name="Shape 3059"/>
          <p:cNvCxnSpPr/>
          <p:nvPr/>
        </p:nvCxnSpPr>
        <p:spPr>
          <a:xfrm>
            <a:off x="2270500" y="29939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0" name="Shape 3060"/>
          <p:cNvSpPr txBox="1"/>
          <p:nvPr/>
        </p:nvSpPr>
        <p:spPr>
          <a:xfrm>
            <a:off x="2270500" y="28364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Cô A</a:t>
            </a:r>
          </a:p>
        </p:txBody>
      </p:sp>
      <p:sp>
        <p:nvSpPr>
          <p:cNvPr id="3061" name="Shape 3061"/>
          <p:cNvSpPr txBox="1"/>
          <p:nvPr/>
        </p:nvSpPr>
        <p:spPr>
          <a:xfrm>
            <a:off x="2180000" y="34582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Email</a:t>
            </a:r>
          </a:p>
        </p:txBody>
      </p:sp>
      <p:cxnSp>
        <p:nvCxnSpPr>
          <p:cNvPr id="3062" name="Shape 3062"/>
          <p:cNvCxnSpPr/>
          <p:nvPr/>
        </p:nvCxnSpPr>
        <p:spPr>
          <a:xfrm>
            <a:off x="2250875" y="37810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3" name="Shape 3063"/>
          <p:cNvSpPr txBox="1"/>
          <p:nvPr/>
        </p:nvSpPr>
        <p:spPr>
          <a:xfrm>
            <a:off x="2250875" y="36235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64" name="Shape 3064"/>
          <p:cNvSpPr txBox="1"/>
          <p:nvPr/>
        </p:nvSpPr>
        <p:spPr>
          <a:xfrm>
            <a:off x="4858175" y="38987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Tình trạng</a:t>
            </a:r>
          </a:p>
        </p:txBody>
      </p:sp>
      <p:cxnSp>
        <p:nvCxnSpPr>
          <p:cNvPr id="3065" name="Shape 3065"/>
          <p:cNvCxnSpPr/>
          <p:nvPr/>
        </p:nvCxnSpPr>
        <p:spPr>
          <a:xfrm>
            <a:off x="4929050" y="42214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6" name="Shape 3066"/>
          <p:cNvSpPr txBox="1"/>
          <p:nvPr/>
        </p:nvSpPr>
        <p:spPr>
          <a:xfrm>
            <a:off x="4929050" y="40640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Kích hoạt</a:t>
            </a:r>
          </a:p>
        </p:txBody>
      </p:sp>
      <p:sp>
        <p:nvSpPr>
          <p:cNvPr id="3067" name="Shape 3067"/>
          <p:cNvSpPr txBox="1"/>
          <p:nvPr/>
        </p:nvSpPr>
        <p:spPr>
          <a:xfrm>
            <a:off x="2195425" y="30255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Địa chỉ</a:t>
            </a:r>
          </a:p>
        </p:txBody>
      </p:sp>
      <p:cxnSp>
        <p:nvCxnSpPr>
          <p:cNvPr id="3068" name="Shape 3068"/>
          <p:cNvCxnSpPr/>
          <p:nvPr/>
        </p:nvCxnSpPr>
        <p:spPr>
          <a:xfrm>
            <a:off x="2266300" y="3348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9" name="Shape 3069"/>
          <p:cNvSpPr txBox="1"/>
          <p:nvPr/>
        </p:nvSpPr>
        <p:spPr>
          <a:xfrm>
            <a:off x="2266300" y="3190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3070" name="Shape 30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3325" y="197871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Shape 3071"/>
          <p:cNvSpPr txBox="1"/>
          <p:nvPr/>
        </p:nvSpPr>
        <p:spPr>
          <a:xfrm>
            <a:off x="4873600" y="18687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Giới tính</a:t>
            </a:r>
          </a:p>
        </p:txBody>
      </p:sp>
      <p:cxnSp>
        <p:nvCxnSpPr>
          <p:cNvPr id="3072" name="Shape 3072"/>
          <p:cNvCxnSpPr/>
          <p:nvPr/>
        </p:nvCxnSpPr>
        <p:spPr>
          <a:xfrm>
            <a:off x="4944475" y="21914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73" name="Shape 3073"/>
          <p:cNvSpPr txBox="1"/>
          <p:nvPr/>
        </p:nvSpPr>
        <p:spPr>
          <a:xfrm>
            <a:off x="4944475" y="20340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Nam</a:t>
            </a:r>
          </a:p>
        </p:txBody>
      </p:sp>
      <p:pic>
        <p:nvPicPr>
          <p:cNvPr id="3074" name="Shape 30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075" y="202063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Shape 3075"/>
          <p:cNvSpPr txBox="1"/>
          <p:nvPr/>
        </p:nvSpPr>
        <p:spPr>
          <a:xfrm>
            <a:off x="4858175" y="22619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Số điện thoại</a:t>
            </a:r>
          </a:p>
        </p:txBody>
      </p:sp>
      <p:cxnSp>
        <p:nvCxnSpPr>
          <p:cNvPr id="3076" name="Shape 3076"/>
          <p:cNvCxnSpPr/>
          <p:nvPr/>
        </p:nvCxnSpPr>
        <p:spPr>
          <a:xfrm>
            <a:off x="4929050" y="25846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77" name="Shape 3077"/>
          <p:cNvSpPr txBox="1"/>
          <p:nvPr/>
        </p:nvSpPr>
        <p:spPr>
          <a:xfrm>
            <a:off x="4929050" y="24272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78" name="Shape 3078"/>
          <p:cNvSpPr txBox="1"/>
          <p:nvPr/>
        </p:nvSpPr>
        <p:spPr>
          <a:xfrm>
            <a:off x="4858175" y="265512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sinh</a:t>
            </a:r>
          </a:p>
        </p:txBody>
      </p:sp>
      <p:cxnSp>
        <p:nvCxnSpPr>
          <p:cNvPr id="3079" name="Shape 3079"/>
          <p:cNvCxnSpPr/>
          <p:nvPr/>
        </p:nvCxnSpPr>
        <p:spPr>
          <a:xfrm>
            <a:off x="4929050" y="29778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80" name="Shape 3080"/>
          <p:cNvSpPr txBox="1"/>
          <p:nvPr/>
        </p:nvSpPr>
        <p:spPr>
          <a:xfrm>
            <a:off x="4929050" y="28204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081" name="Shape 3081"/>
          <p:cNvSpPr txBox="1"/>
          <p:nvPr/>
        </p:nvSpPr>
        <p:spPr>
          <a:xfrm>
            <a:off x="4842785" y="3048325"/>
            <a:ext cx="20850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Trường đã tốt nghiệp</a:t>
            </a:r>
          </a:p>
        </p:txBody>
      </p:sp>
      <p:cxnSp>
        <p:nvCxnSpPr>
          <p:cNvPr id="3082" name="Shape 3082"/>
          <p:cNvCxnSpPr/>
          <p:nvPr/>
        </p:nvCxnSpPr>
        <p:spPr>
          <a:xfrm>
            <a:off x="4913637" y="33710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83" name="Shape 3083"/>
          <p:cNvSpPr txBox="1"/>
          <p:nvPr/>
        </p:nvSpPr>
        <p:spPr>
          <a:xfrm>
            <a:off x="4913637" y="32136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3084" name="Shape 30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075" y="406401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Shape 3085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  <p:sp>
        <p:nvSpPr>
          <p:cNvPr id="3086" name="Shape 3086"/>
          <p:cNvSpPr txBox="1"/>
          <p:nvPr/>
        </p:nvSpPr>
        <p:spPr>
          <a:xfrm>
            <a:off x="2195425" y="39384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Bằng cấp chuyên môn</a:t>
            </a:r>
          </a:p>
        </p:txBody>
      </p:sp>
      <p:cxnSp>
        <p:nvCxnSpPr>
          <p:cNvPr id="3087" name="Shape 3087"/>
          <p:cNvCxnSpPr/>
          <p:nvPr/>
        </p:nvCxnSpPr>
        <p:spPr>
          <a:xfrm>
            <a:off x="2266300" y="4261225"/>
            <a:ext cx="877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88" name="Shape 3088"/>
          <p:cNvSpPr txBox="1"/>
          <p:nvPr/>
        </p:nvSpPr>
        <p:spPr>
          <a:xfrm>
            <a:off x="2266300" y="4103775"/>
            <a:ext cx="832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Cao đẳng</a:t>
            </a:r>
          </a:p>
        </p:txBody>
      </p:sp>
      <p:sp>
        <p:nvSpPr>
          <p:cNvPr id="3089" name="Shape 3089"/>
          <p:cNvSpPr txBox="1"/>
          <p:nvPr/>
        </p:nvSpPr>
        <p:spPr>
          <a:xfrm>
            <a:off x="4842785" y="3429325"/>
            <a:ext cx="20850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Đơn vị công tác / trường đang học</a:t>
            </a:r>
          </a:p>
        </p:txBody>
      </p:sp>
      <p:cxnSp>
        <p:nvCxnSpPr>
          <p:cNvPr id="3090" name="Shape 3090"/>
          <p:cNvCxnSpPr/>
          <p:nvPr/>
        </p:nvCxnSpPr>
        <p:spPr>
          <a:xfrm>
            <a:off x="4913637" y="375207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1" name="Shape 3091"/>
          <p:cNvSpPr txBox="1"/>
          <p:nvPr/>
        </p:nvSpPr>
        <p:spPr>
          <a:xfrm>
            <a:off x="4913637" y="359462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cxnSp>
        <p:nvCxnSpPr>
          <p:cNvPr id="3092" name="Shape 3092"/>
          <p:cNvCxnSpPr/>
          <p:nvPr/>
        </p:nvCxnSpPr>
        <p:spPr>
          <a:xfrm>
            <a:off x="3264550" y="4262350"/>
            <a:ext cx="9474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3" name="Shape 3093"/>
          <p:cNvSpPr txBox="1"/>
          <p:nvPr/>
        </p:nvSpPr>
        <p:spPr>
          <a:xfrm>
            <a:off x="3264550" y="4104900"/>
            <a:ext cx="898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Vẽ mỹ thuật</a:t>
            </a:r>
          </a:p>
        </p:txBody>
      </p:sp>
      <p:pic>
        <p:nvPicPr>
          <p:cNvPr id="3094" name="Shape 30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075" y="4093181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5" name="Shape 3095"/>
          <p:cNvSpPr txBox="1"/>
          <p:nvPr/>
        </p:nvSpPr>
        <p:spPr>
          <a:xfrm>
            <a:off x="2201940" y="4352994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Khung giờ có thể dạy</a:t>
            </a:r>
          </a:p>
        </p:txBody>
      </p:sp>
      <p:pic>
        <p:nvPicPr>
          <p:cNvPr id="3096" name="Shape 30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03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Shape 30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37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8" name="Shape 30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9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9" name="Shape 30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43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Shape 3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7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1" name="Shape 3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1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Shape 3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775" y="4549725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3" name="Shape 3103"/>
          <p:cNvSpPr txBox="1"/>
          <p:nvPr/>
        </p:nvSpPr>
        <p:spPr>
          <a:xfrm>
            <a:off x="28877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T2</a:t>
            </a:r>
          </a:p>
        </p:txBody>
      </p:sp>
      <p:sp>
        <p:nvSpPr>
          <p:cNvPr id="3104" name="Shape 3104"/>
          <p:cNvSpPr txBox="1"/>
          <p:nvPr/>
        </p:nvSpPr>
        <p:spPr>
          <a:xfrm>
            <a:off x="34211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T3</a:t>
            </a:r>
          </a:p>
        </p:txBody>
      </p:sp>
      <p:sp>
        <p:nvSpPr>
          <p:cNvPr id="3105" name="Shape 3105"/>
          <p:cNvSpPr txBox="1"/>
          <p:nvPr/>
        </p:nvSpPr>
        <p:spPr>
          <a:xfrm>
            <a:off x="38783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T4</a:t>
            </a:r>
          </a:p>
        </p:txBody>
      </p:sp>
      <p:sp>
        <p:nvSpPr>
          <p:cNvPr id="3106" name="Shape 3106"/>
          <p:cNvSpPr txBox="1"/>
          <p:nvPr/>
        </p:nvSpPr>
        <p:spPr>
          <a:xfrm>
            <a:off x="44117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T5</a:t>
            </a:r>
          </a:p>
        </p:txBody>
      </p:sp>
      <p:sp>
        <p:nvSpPr>
          <p:cNvPr id="3107" name="Shape 3107"/>
          <p:cNvSpPr txBox="1"/>
          <p:nvPr/>
        </p:nvSpPr>
        <p:spPr>
          <a:xfrm>
            <a:off x="49451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T6</a:t>
            </a:r>
          </a:p>
        </p:txBody>
      </p:sp>
      <p:sp>
        <p:nvSpPr>
          <p:cNvPr id="3108" name="Shape 3108"/>
          <p:cNvSpPr txBox="1"/>
          <p:nvPr/>
        </p:nvSpPr>
        <p:spPr>
          <a:xfrm>
            <a:off x="54785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T7</a:t>
            </a:r>
          </a:p>
        </p:txBody>
      </p:sp>
      <p:sp>
        <p:nvSpPr>
          <p:cNvPr id="3109" name="Shape 3109"/>
          <p:cNvSpPr txBox="1"/>
          <p:nvPr/>
        </p:nvSpPr>
        <p:spPr>
          <a:xfrm>
            <a:off x="6088144" y="45524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CN</a:t>
            </a:r>
          </a:p>
        </p:txBody>
      </p:sp>
      <p:pic>
        <p:nvPicPr>
          <p:cNvPr id="3110" name="Shape 3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03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1" name="Shape 3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37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2" name="Shape 3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9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3" name="Shape 3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43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Shape 3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7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Shape 3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1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6" name="Shape 3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775" y="4702125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Shape 3117"/>
          <p:cNvSpPr txBox="1"/>
          <p:nvPr/>
        </p:nvSpPr>
        <p:spPr>
          <a:xfrm>
            <a:off x="28877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T2</a:t>
            </a:r>
          </a:p>
        </p:txBody>
      </p:sp>
      <p:sp>
        <p:nvSpPr>
          <p:cNvPr id="3118" name="Shape 3118"/>
          <p:cNvSpPr txBox="1"/>
          <p:nvPr/>
        </p:nvSpPr>
        <p:spPr>
          <a:xfrm>
            <a:off x="34211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T3</a:t>
            </a:r>
          </a:p>
        </p:txBody>
      </p:sp>
      <p:sp>
        <p:nvSpPr>
          <p:cNvPr id="3119" name="Shape 3119"/>
          <p:cNvSpPr txBox="1"/>
          <p:nvPr/>
        </p:nvSpPr>
        <p:spPr>
          <a:xfrm>
            <a:off x="38783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T4</a:t>
            </a:r>
          </a:p>
        </p:txBody>
      </p:sp>
      <p:sp>
        <p:nvSpPr>
          <p:cNvPr id="3120" name="Shape 3120"/>
          <p:cNvSpPr txBox="1"/>
          <p:nvPr/>
        </p:nvSpPr>
        <p:spPr>
          <a:xfrm>
            <a:off x="44117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T5</a:t>
            </a:r>
          </a:p>
        </p:txBody>
      </p:sp>
      <p:sp>
        <p:nvSpPr>
          <p:cNvPr id="3121" name="Shape 3121"/>
          <p:cNvSpPr txBox="1"/>
          <p:nvPr/>
        </p:nvSpPr>
        <p:spPr>
          <a:xfrm>
            <a:off x="49451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T6</a:t>
            </a:r>
          </a:p>
        </p:txBody>
      </p:sp>
      <p:sp>
        <p:nvSpPr>
          <p:cNvPr id="3122" name="Shape 3122"/>
          <p:cNvSpPr txBox="1"/>
          <p:nvPr/>
        </p:nvSpPr>
        <p:spPr>
          <a:xfrm>
            <a:off x="54785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T7</a:t>
            </a:r>
          </a:p>
        </p:txBody>
      </p:sp>
      <p:sp>
        <p:nvSpPr>
          <p:cNvPr id="3123" name="Shape 3123"/>
          <p:cNvSpPr txBox="1"/>
          <p:nvPr/>
        </p:nvSpPr>
        <p:spPr>
          <a:xfrm>
            <a:off x="6088144" y="4704825"/>
            <a:ext cx="465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CN</a:t>
            </a:r>
          </a:p>
        </p:txBody>
      </p:sp>
      <p:sp>
        <p:nvSpPr>
          <p:cNvPr id="3124" name="Shape 3124"/>
          <p:cNvSpPr txBox="1"/>
          <p:nvPr/>
        </p:nvSpPr>
        <p:spPr>
          <a:xfrm>
            <a:off x="2384363" y="4527521"/>
            <a:ext cx="832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Sáng</a:t>
            </a:r>
          </a:p>
        </p:txBody>
      </p:sp>
      <p:sp>
        <p:nvSpPr>
          <p:cNvPr id="3125" name="Shape 3125"/>
          <p:cNvSpPr txBox="1"/>
          <p:nvPr/>
        </p:nvSpPr>
        <p:spPr>
          <a:xfrm>
            <a:off x="2384363" y="4679921"/>
            <a:ext cx="832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Chiều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(12/35)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1" name="Shape 313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2" name="Shape 313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33" name="Shape 3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Shape 3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5" name="Shape 313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137" name="Shape 313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138" name="Shape 313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139" name="Shape 313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140" name="Shape 3140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141" name="Shape 3141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3142" name="Shape 3142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Ngày nghỉ</a:t>
            </a:r>
          </a:p>
        </p:txBody>
      </p:sp>
      <p:sp>
        <p:nvSpPr>
          <p:cNvPr id="3143" name="Shape 3143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pic>
        <p:nvPicPr>
          <p:cNvPr id="3144" name="Shape 3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Shape 3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146" name="Shape 3146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Ngày nghỉ</a:t>
            </a:r>
          </a:p>
        </p:txBody>
      </p:sp>
      <p:graphicFrame>
        <p:nvGraphicFramePr>
          <p:cNvPr id="3147" name="Shape 314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480375"/>
                <a:gridCol w="1415025"/>
                <a:gridCol w="2428400"/>
                <a:gridCol w="914975"/>
                <a:gridCol w="617575"/>
              </a:tblGrid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nghỉ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Tình trạng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Tất cả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16/04/2016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17/04/2016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Ngưng kích hoạt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148" name="Shape 3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9" name="Shape 3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0" name="Shape 31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1" name="Shape 3151"/>
          <p:cNvCxnSpPr/>
          <p:nvPr/>
        </p:nvCxnSpPr>
        <p:spPr>
          <a:xfrm>
            <a:off x="3635450" y="2865600"/>
            <a:ext cx="874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152" name="Shape 31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Shape 31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Shape 31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5" name="Shape 3155"/>
          <p:cNvCxnSpPr/>
          <p:nvPr/>
        </p:nvCxnSpPr>
        <p:spPr>
          <a:xfrm>
            <a:off x="2333875" y="2865600"/>
            <a:ext cx="617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6" name="Shape 3156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71</a:t>
            </a:r>
          </a:p>
        </p:txBody>
      </p:sp>
      <p:cxnSp>
        <p:nvCxnSpPr>
          <p:cNvPr id="3157" name="Shape 3157"/>
          <p:cNvCxnSpPr>
            <a:endCxn id="3156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8" name="Shape 3158"/>
          <p:cNvCxnSpPr>
            <a:endCxn id="3156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9" name="Shape 3159"/>
          <p:cNvCxnSpPr/>
          <p:nvPr/>
        </p:nvCxnSpPr>
        <p:spPr>
          <a:xfrm>
            <a:off x="6202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160" name="Shape 31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382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Shape 316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(13/35)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6" name="Shape 316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7" name="Shape 316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68" name="Shape 3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Shape 3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Shape 317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172" name="Shape 3172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173" name="Shape 3173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174" name="Shape 3174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175" name="Shape 3175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176" name="Shape 3176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3177" name="Shape 3177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Ngày nghỉ</a:t>
            </a:r>
          </a:p>
        </p:txBody>
      </p:sp>
      <p:sp>
        <p:nvSpPr>
          <p:cNvPr id="3178" name="Shape 3178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  <p:cxnSp>
        <p:nvCxnSpPr>
          <p:cNvPr id="3179" name="Shape 3179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80" name="Shape 3180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Thông tin ngày nghỉ</a:t>
            </a:r>
          </a:p>
        </p:txBody>
      </p:sp>
      <p:sp>
        <p:nvSpPr>
          <p:cNvPr id="3181" name="Shape 3181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3182" name="Shape 3182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3183" name="Shape 3183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3184" name="Shape 3184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85" name="Shape 3185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Tất cả</a:t>
            </a:r>
          </a:p>
        </p:txBody>
      </p:sp>
      <p:sp>
        <p:nvSpPr>
          <p:cNvPr id="3186" name="Shape 3186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nghỉ</a:t>
            </a:r>
          </a:p>
        </p:txBody>
      </p:sp>
      <p:cxnSp>
        <p:nvCxnSpPr>
          <p:cNvPr id="3187" name="Shape 3187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88" name="Shape 3188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16/04/2016</a:t>
            </a:r>
          </a:p>
        </p:txBody>
      </p:sp>
      <p:sp>
        <p:nvSpPr>
          <p:cNvPr id="3189" name="Shape 3189"/>
          <p:cNvSpPr txBox="1"/>
          <p:nvPr/>
        </p:nvSpPr>
        <p:spPr>
          <a:xfrm>
            <a:off x="3418825" y="28235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Ghi chù</a:t>
            </a:r>
          </a:p>
        </p:txBody>
      </p:sp>
      <p:cxnSp>
        <p:nvCxnSpPr>
          <p:cNvPr id="3190" name="Shape 3190"/>
          <p:cNvCxnSpPr/>
          <p:nvPr/>
        </p:nvCxnSpPr>
        <p:spPr>
          <a:xfrm>
            <a:off x="3489700" y="3146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1" name="Shape 3191"/>
          <p:cNvSpPr txBox="1"/>
          <p:nvPr/>
        </p:nvSpPr>
        <p:spPr>
          <a:xfrm>
            <a:off x="3489700" y="2988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Giỗ tổ Hùng Vương</a:t>
            </a:r>
          </a:p>
        </p:txBody>
      </p:sp>
      <p:pic>
        <p:nvPicPr>
          <p:cNvPr id="3192" name="Shape 3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25" y="213111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3" name="Shape 3193"/>
          <p:cNvSpPr txBox="1"/>
          <p:nvPr/>
        </p:nvSpPr>
        <p:spPr>
          <a:xfrm>
            <a:off x="3409325" y="32275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Trạng thái</a:t>
            </a:r>
          </a:p>
        </p:txBody>
      </p:sp>
      <p:cxnSp>
        <p:nvCxnSpPr>
          <p:cNvPr id="3194" name="Shape 3194"/>
          <p:cNvCxnSpPr/>
          <p:nvPr/>
        </p:nvCxnSpPr>
        <p:spPr>
          <a:xfrm>
            <a:off x="3480200" y="3550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5" name="Shape 3195"/>
          <p:cNvSpPr txBox="1"/>
          <p:nvPr/>
        </p:nvSpPr>
        <p:spPr>
          <a:xfrm>
            <a:off x="3480200" y="3392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Kích hoạt</a:t>
            </a:r>
          </a:p>
        </p:txBody>
      </p:sp>
      <p:pic>
        <p:nvPicPr>
          <p:cNvPr id="3196" name="Shape 3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450" y="3374912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(6/10)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32" name="Shape 232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33" name="Shape 233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34" name="Shape 234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35" name="Shape 235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36" name="Shape 23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37" name="Shape 237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38" name="Shape 23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669650" y="1231300"/>
            <a:ext cx="897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thu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383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phiếu chi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2405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Sổ chuyển tiền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259000" y="1231300"/>
            <a:ext cx="136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Quỹ tiền mặt / ngân hàng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67750" y="2386899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Đồng bộ 1 chiều: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Chi nhánh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→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Trung tâm chính</a:t>
            </a:r>
          </a:p>
        </p:txBody>
      </p:sp>
      <p:cxnSp>
        <p:nvCxnSpPr>
          <p:cNvPr id="245" name="Shape 245"/>
          <p:cNvCxnSpPr>
            <a:endCxn id="244" idx="3"/>
          </p:cNvCxnSpPr>
          <p:nvPr/>
        </p:nvCxnSpPr>
        <p:spPr>
          <a:xfrm flipH="1">
            <a:off x="1203050" y="1162899"/>
            <a:ext cx="3040800" cy="1562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Shape 320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(14/35)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2" name="Shape 320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Shape 320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04" name="Shape 3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5" name="Shape 3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6" name="Shape 320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7" name="Shape 3207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208" name="Shape 3208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209" name="Shape 3209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210" name="Shape 321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211" name="Shape 3211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212" name="Shape 3212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3213" name="Shape 3213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3214" name="Shape 3214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sự kiện / chiết khấu / khuyến mãi</a:t>
            </a:r>
          </a:p>
        </p:txBody>
      </p:sp>
      <p:pic>
        <p:nvPicPr>
          <p:cNvPr id="3215" name="Shape 3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6" name="Shape 3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7096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217" name="Shape 3217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Sự kiện / chiết khấu / khuyến mãi</a:t>
            </a:r>
          </a:p>
        </p:txBody>
      </p:sp>
      <p:graphicFrame>
        <p:nvGraphicFramePr>
          <p:cNvPr id="3218" name="Shape 3218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2125"/>
                <a:gridCol w="919425"/>
                <a:gridCol w="1017975"/>
                <a:gridCol w="1067225"/>
                <a:gridCol w="977450"/>
                <a:gridCol w="926975"/>
                <a:gridCol w="6287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Trung tâm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Tên sự kiện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bắt đầu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kết thúc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Chiết khấu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Tất cả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30/04 (2 khóa)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01/04/2016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30/04/2016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Quốc khánh (2 khóa)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02/08/2016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04/09/2016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10.000đ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219" name="Shape 32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0" name="Shape 32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008650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1" name="Shape 32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67" y="3294100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2" name="Shape 3222"/>
          <p:cNvCxnSpPr/>
          <p:nvPr/>
        </p:nvCxnSpPr>
        <p:spPr>
          <a:xfrm>
            <a:off x="40921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3" name="Shape 3223"/>
          <p:cNvCxnSpPr/>
          <p:nvPr/>
        </p:nvCxnSpPr>
        <p:spPr>
          <a:xfrm>
            <a:off x="5206012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224" name="Shape 32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Shape 32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Shape 32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7" name="Shape 3227"/>
          <p:cNvCxnSpPr/>
          <p:nvPr/>
        </p:nvCxnSpPr>
        <p:spPr>
          <a:xfrm>
            <a:off x="22166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28" name="Shape 3228"/>
          <p:cNvSpPr txBox="1"/>
          <p:nvPr/>
        </p:nvSpPr>
        <p:spPr>
          <a:xfrm>
            <a:off x="7991650" y="2118062"/>
            <a:ext cx="10353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73</a:t>
            </a:r>
          </a:p>
        </p:txBody>
      </p:sp>
      <p:cxnSp>
        <p:nvCxnSpPr>
          <p:cNvPr id="3229" name="Shape 3229"/>
          <p:cNvCxnSpPr>
            <a:endCxn id="3228" idx="1"/>
          </p:cNvCxnSpPr>
          <p:nvPr/>
        </p:nvCxnSpPr>
        <p:spPr>
          <a:xfrm flipH="1" rot="10800000">
            <a:off x="7172050" y="2256362"/>
            <a:ext cx="819600" cy="83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0" name="Shape 3230"/>
          <p:cNvCxnSpPr>
            <a:endCxn id="3228" idx="1"/>
          </p:cNvCxnSpPr>
          <p:nvPr/>
        </p:nvCxnSpPr>
        <p:spPr>
          <a:xfrm>
            <a:off x="7432450" y="1705562"/>
            <a:ext cx="559200" cy="550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1" name="Shape 3231"/>
          <p:cNvCxnSpPr/>
          <p:nvPr/>
        </p:nvCxnSpPr>
        <p:spPr>
          <a:xfrm>
            <a:off x="32399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2" name="Shape 3232"/>
          <p:cNvCxnSpPr/>
          <p:nvPr/>
        </p:nvCxnSpPr>
        <p:spPr>
          <a:xfrm>
            <a:off x="6202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233" name="Shape 32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1425" y="27067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Shape 32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417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Shape 32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23825" y="2712850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hape 324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(15/35)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1" name="Shape 324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2" name="Shape 324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43" name="Shape 3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Shape 3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5" name="Shape 324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6" name="Shape 324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247" name="Shape 324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248" name="Shape 324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249" name="Shape 324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250" name="Shape 3250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3251" name="Shape 3251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3252" name="Shape 3252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3253" name="Shape 3253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Quản lý sự kiện / chiết khấu / khuyến mãi</a:t>
            </a:r>
          </a:p>
        </p:txBody>
      </p:sp>
      <p:cxnSp>
        <p:nvCxnSpPr>
          <p:cNvPr id="3254" name="Shape 3254"/>
          <p:cNvCxnSpPr/>
          <p:nvPr/>
        </p:nvCxnSpPr>
        <p:spPr>
          <a:xfrm>
            <a:off x="1775700" y="1840475"/>
            <a:ext cx="5592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55" name="Shape 3255"/>
          <p:cNvSpPr txBox="1"/>
          <p:nvPr/>
        </p:nvSpPr>
        <p:spPr>
          <a:xfrm>
            <a:off x="1775700" y="15806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Sự kiện / chiết khấu / khuyến mãi</a:t>
            </a:r>
          </a:p>
        </p:txBody>
      </p:sp>
      <p:sp>
        <p:nvSpPr>
          <p:cNvPr id="3256" name="Shape 3256"/>
          <p:cNvSpPr/>
          <p:nvPr/>
        </p:nvSpPr>
        <p:spPr>
          <a:xfrm>
            <a:off x="6023450" y="1627925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3257" name="Shape 3257"/>
          <p:cNvSpPr/>
          <p:nvPr/>
        </p:nvSpPr>
        <p:spPr>
          <a:xfrm>
            <a:off x="6753800" y="1627925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sp>
        <p:nvSpPr>
          <p:cNvPr id="3258" name="Shape 3258"/>
          <p:cNvSpPr txBox="1"/>
          <p:nvPr/>
        </p:nvSpPr>
        <p:spPr>
          <a:xfrm>
            <a:off x="3435300" y="19982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Trung tâm</a:t>
            </a:r>
          </a:p>
        </p:txBody>
      </p:sp>
      <p:cxnSp>
        <p:nvCxnSpPr>
          <p:cNvPr id="3259" name="Shape 3259"/>
          <p:cNvCxnSpPr/>
          <p:nvPr/>
        </p:nvCxnSpPr>
        <p:spPr>
          <a:xfrm>
            <a:off x="3506175" y="23209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60" name="Shape 3260"/>
          <p:cNvSpPr txBox="1"/>
          <p:nvPr/>
        </p:nvSpPr>
        <p:spPr>
          <a:xfrm>
            <a:off x="3506175" y="21635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Tất cả</a:t>
            </a:r>
          </a:p>
        </p:txBody>
      </p:sp>
      <p:sp>
        <p:nvSpPr>
          <p:cNvPr id="3261" name="Shape 3261"/>
          <p:cNvSpPr txBox="1"/>
          <p:nvPr/>
        </p:nvSpPr>
        <p:spPr>
          <a:xfrm>
            <a:off x="3430054" y="2419575"/>
            <a:ext cx="1556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Tên sự kiện</a:t>
            </a:r>
          </a:p>
        </p:txBody>
      </p:sp>
      <p:cxnSp>
        <p:nvCxnSpPr>
          <p:cNvPr id="3262" name="Shape 3262"/>
          <p:cNvCxnSpPr/>
          <p:nvPr/>
        </p:nvCxnSpPr>
        <p:spPr>
          <a:xfrm>
            <a:off x="3500912" y="2742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63" name="Shape 3263"/>
          <p:cNvSpPr txBox="1"/>
          <p:nvPr/>
        </p:nvSpPr>
        <p:spPr>
          <a:xfrm>
            <a:off x="3500912" y="2584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64" name="Shape 3264"/>
          <p:cNvSpPr txBox="1"/>
          <p:nvPr/>
        </p:nvSpPr>
        <p:spPr>
          <a:xfrm>
            <a:off x="3418825" y="28235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bắt đầu</a:t>
            </a:r>
          </a:p>
        </p:txBody>
      </p:sp>
      <p:cxnSp>
        <p:nvCxnSpPr>
          <p:cNvPr id="3265" name="Shape 3265"/>
          <p:cNvCxnSpPr/>
          <p:nvPr/>
        </p:nvCxnSpPr>
        <p:spPr>
          <a:xfrm>
            <a:off x="3489700" y="31463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66" name="Shape 3266"/>
          <p:cNvSpPr txBox="1"/>
          <p:nvPr/>
        </p:nvSpPr>
        <p:spPr>
          <a:xfrm>
            <a:off x="3489700" y="29888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67" name="Shape 3267"/>
          <p:cNvSpPr txBox="1"/>
          <p:nvPr/>
        </p:nvSpPr>
        <p:spPr>
          <a:xfrm>
            <a:off x="3403400" y="35323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Chiết khấu (%)</a:t>
            </a:r>
          </a:p>
        </p:txBody>
      </p:sp>
      <p:cxnSp>
        <p:nvCxnSpPr>
          <p:cNvPr id="3268" name="Shape 3268"/>
          <p:cNvCxnSpPr/>
          <p:nvPr/>
        </p:nvCxnSpPr>
        <p:spPr>
          <a:xfrm>
            <a:off x="3474275" y="38551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69" name="Shape 3269"/>
          <p:cNvSpPr txBox="1"/>
          <p:nvPr/>
        </p:nvSpPr>
        <p:spPr>
          <a:xfrm>
            <a:off x="3474275" y="36976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70" name="Shape 3270"/>
          <p:cNvSpPr txBox="1"/>
          <p:nvPr/>
        </p:nvSpPr>
        <p:spPr>
          <a:xfrm>
            <a:off x="3403400" y="3936375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Chiết khấu (đ)</a:t>
            </a:r>
          </a:p>
        </p:txBody>
      </p:sp>
      <p:cxnSp>
        <p:nvCxnSpPr>
          <p:cNvPr id="3271" name="Shape 3271"/>
          <p:cNvCxnSpPr/>
          <p:nvPr/>
        </p:nvCxnSpPr>
        <p:spPr>
          <a:xfrm>
            <a:off x="3474275" y="42591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72" name="Shape 3272"/>
          <p:cNvSpPr txBox="1"/>
          <p:nvPr/>
        </p:nvSpPr>
        <p:spPr>
          <a:xfrm>
            <a:off x="3474275" y="41016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3273" name="Shape 3273"/>
          <p:cNvSpPr txBox="1"/>
          <p:nvPr/>
        </p:nvSpPr>
        <p:spPr>
          <a:xfrm>
            <a:off x="3414625" y="3177975"/>
            <a:ext cx="1334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Ngày kết thúc</a:t>
            </a:r>
          </a:p>
        </p:txBody>
      </p:sp>
      <p:cxnSp>
        <p:nvCxnSpPr>
          <p:cNvPr id="3274" name="Shape 3274"/>
          <p:cNvCxnSpPr/>
          <p:nvPr/>
        </p:nvCxnSpPr>
        <p:spPr>
          <a:xfrm>
            <a:off x="3485500" y="3500725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75" name="Shape 3275"/>
          <p:cNvSpPr txBox="1"/>
          <p:nvPr/>
        </p:nvSpPr>
        <p:spPr>
          <a:xfrm>
            <a:off x="3485500" y="3343275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pic>
        <p:nvPicPr>
          <p:cNvPr id="3276" name="Shape 32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2525" y="2131112"/>
            <a:ext cx="96174" cy="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Shape 328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(16/35)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2" name="Shape 328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Shape 328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84" name="Shape 3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Shape 3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6" name="Shape 328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7" name="Shape 3287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288" name="Shape 3288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289" name="Shape 3289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290" name="Shape 329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291" name="Shape 329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293" name="Shape 3293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4" name="Shape 3294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295" name="Shape 3295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296" name="Shape 3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Shape 3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Shape 32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9" name="Shape 3299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Doanh thu chi nhánh</a:t>
            </a:r>
          </a:p>
        </p:txBody>
      </p:sp>
      <p:cxnSp>
        <p:nvCxnSpPr>
          <p:cNvPr id="3300" name="Shape 3300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1" name="Shape 3301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302" name="Shape 3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3" name="Shape 3303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304" name="Shape 3304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305" name="Shape 3305"/>
          <p:cNvCxnSpPr/>
          <p:nvPr/>
        </p:nvCxnSpPr>
        <p:spPr>
          <a:xfrm>
            <a:off x="2000124" y="2165500"/>
            <a:ext cx="14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6" name="Shape 3306"/>
          <p:cNvSpPr txBox="1"/>
          <p:nvPr/>
        </p:nvSpPr>
        <p:spPr>
          <a:xfrm>
            <a:off x="2000124" y="2008050"/>
            <a:ext cx="135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3307" name="Shape 3307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308" name="Shape 3308"/>
          <p:cNvCxnSpPr/>
          <p:nvPr/>
        </p:nvCxnSpPr>
        <p:spPr>
          <a:xfrm>
            <a:off x="4545449" y="2157200"/>
            <a:ext cx="13629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9" name="Shape 3309"/>
          <p:cNvSpPr txBox="1"/>
          <p:nvPr/>
        </p:nvSpPr>
        <p:spPr>
          <a:xfrm>
            <a:off x="4545449" y="1999750"/>
            <a:ext cx="1293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pic>
        <p:nvPicPr>
          <p:cNvPr id="3310" name="Shape 33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9651" y="2225875"/>
            <a:ext cx="5702449" cy="1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1" name="Shape 33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9225" y="3559274"/>
            <a:ext cx="5623275" cy="12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2" name="Shape 3312"/>
          <p:cNvSpPr txBox="1"/>
          <p:nvPr/>
        </p:nvSpPr>
        <p:spPr>
          <a:xfrm>
            <a:off x="1665625" y="341347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Doanh thu chi nhánh trong năm</a:t>
            </a:r>
          </a:p>
        </p:txBody>
      </p:sp>
      <p:sp>
        <p:nvSpPr>
          <p:cNvPr id="3313" name="Shape 3313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Doanh thu chi nhánh</a:t>
            </a:r>
          </a:p>
        </p:txBody>
      </p:sp>
      <p:sp>
        <p:nvSpPr>
          <p:cNvPr id="3314" name="Shape 3314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315" name="Shape 3315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316" name="Shape 3316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317" name="Shape 3317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318" name="Shape 3318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319" name="Shape 3319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320" name="Shape 3320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Shape 3325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Shape 3326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7" name="Shape 3327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28" name="Shape 3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Shape 3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0" name="Shape 333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1" name="Shape 3331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332" name="Shape 3332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333" name="Shape 3333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334" name="Shape 3334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335" name="Shape 333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6" name="Shape 3336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337" name="Shape 3337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8" name="Shape 3338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339" name="Shape 3339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340" name="Shape 33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Shape 3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Shape 33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3" name="Shape 3343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44" name="Shape 3344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345" name="Shape 3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6" name="Shape 3346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347" name="Shape 3347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348" name="Shape 3348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ngày</a:t>
            </a:r>
          </a:p>
        </p:txBody>
      </p:sp>
      <p:sp>
        <p:nvSpPr>
          <p:cNvPr id="3349" name="Shape 3349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350" name="Shape 3350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351" name="Shape 3351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352" name="Shape 3352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353" name="Shape 3353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354" name="Shape 3354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ngày</a:t>
            </a:r>
          </a:p>
        </p:txBody>
      </p:sp>
      <p:sp>
        <p:nvSpPr>
          <p:cNvPr id="3355" name="Shape 3355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356" name="Shape 3356"/>
          <p:cNvCxnSpPr/>
          <p:nvPr/>
        </p:nvCxnSpPr>
        <p:spPr>
          <a:xfrm>
            <a:off x="2000124" y="2165500"/>
            <a:ext cx="12944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57" name="Shape 3357"/>
          <p:cNvSpPr txBox="1"/>
          <p:nvPr/>
        </p:nvSpPr>
        <p:spPr>
          <a:xfrm>
            <a:off x="2000124" y="2008050"/>
            <a:ext cx="122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13-02-2017</a:t>
            </a:r>
          </a:p>
        </p:txBody>
      </p:sp>
      <p:sp>
        <p:nvSpPr>
          <p:cNvPr id="3358" name="Shape 3358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359" name="Shape 3359"/>
          <p:cNvCxnSpPr/>
          <p:nvPr/>
        </p:nvCxnSpPr>
        <p:spPr>
          <a:xfrm>
            <a:off x="4545449" y="2157200"/>
            <a:ext cx="1329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60" name="Shape 3360"/>
          <p:cNvSpPr txBox="1"/>
          <p:nvPr/>
        </p:nvSpPr>
        <p:spPr>
          <a:xfrm>
            <a:off x="4545449" y="1999750"/>
            <a:ext cx="1260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17-02-2017</a:t>
            </a:r>
          </a:p>
        </p:txBody>
      </p:sp>
      <p:sp>
        <p:nvSpPr>
          <p:cNvPr id="3361" name="Shape 3361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graphicFrame>
        <p:nvGraphicFramePr>
          <p:cNvPr id="3362" name="Shape 3362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21150"/>
                <a:gridCol w="821150"/>
                <a:gridCol w="821150"/>
                <a:gridCol w="821150"/>
                <a:gridCol w="821150"/>
                <a:gridCol w="821150"/>
                <a:gridCol w="8211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Nghỉ có phép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Nghỉ không phép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Tạm ngưng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Bảo lưu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Hết khóa chưa đóng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Hết khóa đã đóng (tái đăng ký)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16/02/2017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15/02/2017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14/02/2017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13/02/2017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363" name="Shape 3363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tình trạng học viên </a:t>
            </a:r>
            <a:r>
              <a:rPr lang="en" sz="700">
                <a:solidFill>
                  <a:srgbClr val="666666"/>
                </a:solidFill>
              </a:rPr>
              <a:t>| Theo thuộc tính học viên</a:t>
            </a:r>
          </a:p>
        </p:txBody>
      </p:sp>
      <p:sp>
        <p:nvSpPr>
          <p:cNvPr id="3364" name="Shape 3364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Shape 336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Shape 337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1" name="Shape 337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72" name="Shape 3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3" name="Shape 3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4" name="Shape 337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5" name="Shape 3375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376" name="Shape 3376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377" name="Shape 3377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378" name="Shape 3378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379" name="Shape 337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0" name="Shape 3380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381" name="Shape 3381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2" name="Shape 3382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383" name="Shape 3383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384" name="Shape 33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Shape 33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Shape 33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7" name="Shape 3387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88" name="Shape 3388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389" name="Shape 33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0" name="Shape 3390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391" name="Shape 3391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ngày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395" name="Shape 3395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396" name="Shape 3396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397" name="Shape 3397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398" name="Shape 3398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ngày</a:t>
            </a:r>
          </a:p>
        </p:txBody>
      </p:sp>
      <p:sp>
        <p:nvSpPr>
          <p:cNvPr id="3399" name="Shape 3399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400" name="Shape 3400"/>
          <p:cNvCxnSpPr/>
          <p:nvPr/>
        </p:nvCxnSpPr>
        <p:spPr>
          <a:xfrm>
            <a:off x="2000124" y="2165500"/>
            <a:ext cx="907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01" name="Shape 3401"/>
          <p:cNvSpPr txBox="1"/>
          <p:nvPr/>
        </p:nvSpPr>
        <p:spPr>
          <a:xfrm>
            <a:off x="2000124" y="2008050"/>
            <a:ext cx="8613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12-02-2017</a:t>
            </a:r>
          </a:p>
        </p:txBody>
      </p:sp>
      <p:sp>
        <p:nvSpPr>
          <p:cNvPr id="3402" name="Shape 3402"/>
          <p:cNvSpPr txBox="1"/>
          <p:nvPr/>
        </p:nvSpPr>
        <p:spPr>
          <a:xfrm>
            <a:off x="31029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403" name="Shape 3403"/>
          <p:cNvCxnSpPr/>
          <p:nvPr/>
        </p:nvCxnSpPr>
        <p:spPr>
          <a:xfrm>
            <a:off x="3173849" y="2157200"/>
            <a:ext cx="9509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04" name="Shape 3404"/>
          <p:cNvSpPr txBox="1"/>
          <p:nvPr/>
        </p:nvSpPr>
        <p:spPr>
          <a:xfrm>
            <a:off x="3173849" y="1999750"/>
            <a:ext cx="9020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17-02-2017</a:t>
            </a:r>
          </a:p>
        </p:txBody>
      </p:sp>
      <p:sp>
        <p:nvSpPr>
          <p:cNvPr id="3405" name="Shape 3405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406" name="Shape 3406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pic>
        <p:nvPicPr>
          <p:cNvPr id="3407" name="Shape 3407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1050" y="2246774"/>
            <a:ext cx="2597649" cy="16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8" name="Shape 3408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975" y="2320225"/>
            <a:ext cx="2355600" cy="145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9" name="Shape 3409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124" y="3776774"/>
            <a:ext cx="4790648" cy="1014008"/>
          </a:xfrm>
          <a:prstGeom prst="rect">
            <a:avLst/>
          </a:prstGeom>
          <a:noFill/>
          <a:ln>
            <a:noFill/>
          </a:ln>
        </p:spPr>
      </p:pic>
      <p:sp>
        <p:nvSpPr>
          <p:cNvPr id="3410" name="Shape 3410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Theo tình trạng học viên | </a:t>
            </a:r>
            <a:r>
              <a:rPr lang="en" sz="700">
                <a:solidFill>
                  <a:schemeClr val="accent2"/>
                </a:solidFill>
              </a:rPr>
              <a:t>Theo thuộc tính học viên</a:t>
            </a:r>
          </a:p>
        </p:txBody>
      </p:sp>
      <p:sp>
        <p:nvSpPr>
          <p:cNvPr id="3411" name="Shape 3411"/>
          <p:cNvSpPr txBox="1"/>
          <p:nvPr/>
        </p:nvSpPr>
        <p:spPr>
          <a:xfrm>
            <a:off x="4723475" y="18566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trạng thái</a:t>
            </a:r>
          </a:p>
        </p:txBody>
      </p:sp>
      <p:cxnSp>
        <p:nvCxnSpPr>
          <p:cNvPr id="3412" name="Shape 3412"/>
          <p:cNvCxnSpPr/>
          <p:nvPr/>
        </p:nvCxnSpPr>
        <p:spPr>
          <a:xfrm>
            <a:off x="4794373" y="2179400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13" name="Shape 3413"/>
          <p:cNvSpPr txBox="1"/>
          <p:nvPr/>
        </p:nvSpPr>
        <p:spPr>
          <a:xfrm>
            <a:off x="4794374" y="2021950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3414" name="Shape 3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512" y="19762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5" name="Shape 3415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Shape 342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1" name="Shape 342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22" name="Shape 342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23" name="Shape 3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Shape 34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5" name="Shape 342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427" name="Shape 342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428" name="Shape 342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429" name="Shape 342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430" name="Shape 343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1" name="Shape 3431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432" name="Shape 3432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3" name="Shape 3433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434" name="Shape 3434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435" name="Shape 34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Shape 34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Shape 34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8" name="Shape 3438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9" name="Shape 3439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440" name="Shape 34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1" name="Shape 3441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442" name="Shape 3442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443" name="Shape 3443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444" name="Shape 3444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sp>
        <p:nvSpPr>
          <p:cNvPr id="3445" name="Shape 3445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446" name="Shape 3446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447" name="Shape 3447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448" name="Shape 3448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449" name="Shape 3449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3450" name="Shape 3450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3451" name="Shape 3451"/>
          <p:cNvCxnSpPr/>
          <p:nvPr/>
        </p:nvCxnSpPr>
        <p:spPr>
          <a:xfrm>
            <a:off x="2000124" y="2165500"/>
            <a:ext cx="14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2" name="Shape 3452"/>
          <p:cNvSpPr txBox="1"/>
          <p:nvPr/>
        </p:nvSpPr>
        <p:spPr>
          <a:xfrm>
            <a:off x="2000124" y="2008050"/>
            <a:ext cx="135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3453" name="Shape 3453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3454" name="Shape 3454"/>
          <p:cNvCxnSpPr/>
          <p:nvPr/>
        </p:nvCxnSpPr>
        <p:spPr>
          <a:xfrm>
            <a:off x="4545449" y="2157200"/>
            <a:ext cx="15387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5" name="Shape 3455"/>
          <p:cNvSpPr txBox="1"/>
          <p:nvPr/>
        </p:nvSpPr>
        <p:spPr>
          <a:xfrm>
            <a:off x="4545449" y="1999750"/>
            <a:ext cx="1459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3456" name="Shape 3456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graphicFrame>
        <p:nvGraphicFramePr>
          <p:cNvPr id="3457" name="Shape 345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21150"/>
                <a:gridCol w="821150"/>
                <a:gridCol w="821150"/>
                <a:gridCol w="821150"/>
                <a:gridCol w="821150"/>
                <a:gridCol w="821150"/>
                <a:gridCol w="82115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Tháng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 mới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Tạm ngưng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Bảo lưu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Tái đăng ký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Tăng trường (= mới - tạm ngưng)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% tái đăng ký (= tái đăng ký / hết khóa)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07/2017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06/2017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05/2017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04/2017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03\/2017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458" name="Shape 3458"/>
          <p:cNvSpPr txBox="1"/>
          <p:nvPr/>
        </p:nvSpPr>
        <p:spPr>
          <a:xfrm>
            <a:off x="5255900" y="1512325"/>
            <a:ext cx="2029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tình trạng HV</a:t>
            </a:r>
            <a:r>
              <a:rPr lang="en" sz="700"/>
              <a:t> | Theo buổi học | Theo chương trình học | Theo thuộc tính HV</a:t>
            </a:r>
          </a:p>
        </p:txBody>
      </p:sp>
      <p:sp>
        <p:nvSpPr>
          <p:cNvPr id="3459" name="Shape 3459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Shape 346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5" name="Shape 346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66" name="Shape 346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67" name="Shape 34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8" name="Shape 34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9" name="Shape 346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0" name="Shape 347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471" name="Shape 3471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472" name="Shape 3472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473" name="Shape 347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474" name="Shape 347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5" name="Shape 3475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476" name="Shape 3476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7" name="Shape 3477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478" name="Shape 3478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479" name="Shape 34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Shape 34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Shape 3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2" name="Shape 3482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3" name="Shape 3483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484" name="Shape 34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5" name="Shape 3485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486" name="Shape 3486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487" name="Shape 3487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488" name="Shape 3488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sp>
        <p:nvSpPr>
          <p:cNvPr id="3489" name="Shape 3489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490" name="Shape 3490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491" name="Shape 3491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492" name="Shape 3492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493" name="Shape 3493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3494" name="Shape 3494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3495" name="Shape 3495"/>
          <p:cNvCxnSpPr/>
          <p:nvPr/>
        </p:nvCxnSpPr>
        <p:spPr>
          <a:xfrm>
            <a:off x="2000124" y="2165500"/>
            <a:ext cx="14279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96" name="Shape 3496"/>
          <p:cNvSpPr txBox="1"/>
          <p:nvPr/>
        </p:nvSpPr>
        <p:spPr>
          <a:xfrm>
            <a:off x="2000124" y="2008050"/>
            <a:ext cx="13547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3497" name="Shape 3497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3498" name="Shape 3498"/>
          <p:cNvCxnSpPr/>
          <p:nvPr/>
        </p:nvCxnSpPr>
        <p:spPr>
          <a:xfrm>
            <a:off x="4545449" y="2157200"/>
            <a:ext cx="15387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99" name="Shape 3499"/>
          <p:cNvSpPr txBox="1"/>
          <p:nvPr/>
        </p:nvSpPr>
        <p:spPr>
          <a:xfrm>
            <a:off x="4545449" y="1999750"/>
            <a:ext cx="1459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3500" name="Shape 3500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501" name="Shape 3501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graphicFrame>
        <p:nvGraphicFramePr>
          <p:cNvPr id="3502" name="Shape 3502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</a:tblGrid>
              <a:tr h="2457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245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03" name="Shape 3503"/>
          <p:cNvSpPr txBox="1"/>
          <p:nvPr/>
        </p:nvSpPr>
        <p:spPr>
          <a:xfrm>
            <a:off x="5346350" y="1588525"/>
            <a:ext cx="1939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</a:t>
            </a:r>
            <a:r>
              <a:rPr lang="en" sz="700">
                <a:solidFill>
                  <a:schemeClr val="accent2"/>
                </a:solidFill>
              </a:rPr>
              <a:t>Theo buổi học</a:t>
            </a:r>
            <a:r>
              <a:rPr lang="en" sz="700"/>
              <a:t> | Theo chương trình học | Theo thuộc tính HV</a:t>
            </a:r>
          </a:p>
        </p:txBody>
      </p:sp>
      <p:sp>
        <p:nvSpPr>
          <p:cNvPr id="3504" name="Shape 3504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Shape 3509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0" name="Shape 3510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11" name="Shape 3511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12" name="Shape 35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3" name="Shape 3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Shape 351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5" name="Shape 3515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516" name="Shape 3516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517" name="Shape 3517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518" name="Shape 3518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519" name="Shape 351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0" name="Shape 3520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521" name="Shape 3521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2" name="Shape 3522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523" name="Shape 3523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524" name="Shape 35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5" name="Shape 35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6" name="Shape 35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7" name="Shape 3527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28" name="Shape 3528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529" name="Shape 35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0" name="Shape 3530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531" name="Shape 3531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532" name="Shape 3532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533" name="Shape 3533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sp>
        <p:nvSpPr>
          <p:cNvPr id="3534" name="Shape 3534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535" name="Shape 3535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536" name="Shape 3536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537" name="Shape 3537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538" name="Shape 3538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3539" name="Shape 3539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3540" name="Shape 3540"/>
          <p:cNvCxnSpPr/>
          <p:nvPr/>
        </p:nvCxnSpPr>
        <p:spPr>
          <a:xfrm>
            <a:off x="2000124" y="216550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1" name="Shape 3541"/>
          <p:cNvSpPr txBox="1"/>
          <p:nvPr/>
        </p:nvSpPr>
        <p:spPr>
          <a:xfrm>
            <a:off x="2000124" y="2008050"/>
            <a:ext cx="14276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03-2017</a:t>
            </a:r>
          </a:p>
        </p:txBody>
      </p:sp>
      <p:sp>
        <p:nvSpPr>
          <p:cNvPr id="3542" name="Shape 3542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tháng</a:t>
            </a:r>
          </a:p>
        </p:txBody>
      </p:sp>
      <p:cxnSp>
        <p:nvCxnSpPr>
          <p:cNvPr id="3543" name="Shape 3543"/>
          <p:cNvCxnSpPr/>
          <p:nvPr/>
        </p:nvCxnSpPr>
        <p:spPr>
          <a:xfrm>
            <a:off x="4545449" y="2157200"/>
            <a:ext cx="15051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4" name="Shape 3544"/>
          <p:cNvSpPr txBox="1"/>
          <p:nvPr/>
        </p:nvSpPr>
        <p:spPr>
          <a:xfrm>
            <a:off x="4545449" y="1999750"/>
            <a:ext cx="1428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3545" name="Shape 3545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546" name="Shape 3546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graphicFrame>
        <p:nvGraphicFramePr>
          <p:cNvPr id="3547" name="Shape 3547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  <a:gridCol w="383200"/>
              </a:tblGrid>
              <a:tr h="2457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KID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2457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7/17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3/17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48" name="Shape 3548"/>
          <p:cNvSpPr txBox="1"/>
          <p:nvPr/>
        </p:nvSpPr>
        <p:spPr>
          <a:xfrm>
            <a:off x="5332875" y="1588525"/>
            <a:ext cx="1952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Theo buổi học | </a:t>
            </a:r>
            <a:r>
              <a:rPr lang="en" sz="700">
                <a:solidFill>
                  <a:schemeClr val="accent2"/>
                </a:solidFill>
              </a:rPr>
              <a:t>Theo chương trình học</a:t>
            </a:r>
            <a:r>
              <a:rPr lang="en" sz="700"/>
              <a:t> | Theo thuộc tính HV</a:t>
            </a:r>
          </a:p>
        </p:txBody>
      </p:sp>
      <p:sp>
        <p:nvSpPr>
          <p:cNvPr id="3549" name="Shape 3549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3550" name="Shape 3550"/>
          <p:cNvSpPr txBox="1"/>
          <p:nvPr/>
        </p:nvSpPr>
        <p:spPr>
          <a:xfrm>
            <a:off x="106075" y="3660474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M: mới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T: tái đăng ký</a:t>
            </a:r>
          </a:p>
        </p:txBody>
      </p:sp>
      <p:cxnSp>
        <p:nvCxnSpPr>
          <p:cNvPr id="3551" name="Shape 3551"/>
          <p:cNvCxnSpPr>
            <a:endCxn id="3550" idx="3"/>
          </p:cNvCxnSpPr>
          <p:nvPr/>
        </p:nvCxnSpPr>
        <p:spPr>
          <a:xfrm flipH="1">
            <a:off x="1141375" y="2813574"/>
            <a:ext cx="1097700" cy="1185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2" name="Shape 3552"/>
          <p:cNvCxnSpPr>
            <a:endCxn id="3550" idx="3"/>
          </p:cNvCxnSpPr>
          <p:nvPr/>
        </p:nvCxnSpPr>
        <p:spPr>
          <a:xfrm flipH="1">
            <a:off x="1141375" y="2825274"/>
            <a:ext cx="1461300" cy="1173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8" name="Shape 355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9" name="Shape 355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60" name="Shape 3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1" name="Shape 35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Shape 356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3" name="Shape 356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564" name="Shape 356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565" name="Shape 356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566" name="Shape 356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567" name="Shape 356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8" name="Shape 3568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569" name="Shape 3569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0" name="Shape 3570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571" name="Shape 3571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572" name="Shape 35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Shape 35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4" name="Shape 35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5" name="Shape 3575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76" name="Shape 3576"/>
          <p:cNvSpPr txBox="1"/>
          <p:nvPr/>
        </p:nvSpPr>
        <p:spPr>
          <a:xfrm>
            <a:off x="3260899" y="158110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577" name="Shape 35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95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Shape 3578"/>
          <p:cNvSpPr/>
          <p:nvPr/>
        </p:nvSpPr>
        <p:spPr>
          <a:xfrm>
            <a:off x="44166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579" name="Shape 3579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580" name="Shape 3580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581" name="Shape 3581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tháng</a:t>
            </a:r>
          </a:p>
        </p:txBody>
      </p:sp>
      <p:sp>
        <p:nvSpPr>
          <p:cNvPr id="3582" name="Shape 3582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583" name="Shape 3583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586" name="Shape 3586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tháng</a:t>
            </a:r>
          </a:p>
        </p:txBody>
      </p:sp>
      <p:sp>
        <p:nvSpPr>
          <p:cNvPr id="3587" name="Shape 3587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tháng</a:t>
            </a:r>
          </a:p>
        </p:txBody>
      </p:sp>
      <p:cxnSp>
        <p:nvCxnSpPr>
          <p:cNvPr id="3588" name="Shape 3588"/>
          <p:cNvCxnSpPr/>
          <p:nvPr/>
        </p:nvCxnSpPr>
        <p:spPr>
          <a:xfrm>
            <a:off x="2000124" y="2165500"/>
            <a:ext cx="795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9" name="Shape 3589"/>
          <p:cNvSpPr txBox="1"/>
          <p:nvPr/>
        </p:nvSpPr>
        <p:spPr>
          <a:xfrm>
            <a:off x="2000124" y="2008050"/>
            <a:ext cx="754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02-2017</a:t>
            </a:r>
          </a:p>
        </p:txBody>
      </p:sp>
      <p:sp>
        <p:nvSpPr>
          <p:cNvPr id="3590" name="Shape 3590"/>
          <p:cNvSpPr txBox="1"/>
          <p:nvPr/>
        </p:nvSpPr>
        <p:spPr>
          <a:xfrm>
            <a:off x="32553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tha`ng</a:t>
            </a:r>
          </a:p>
        </p:txBody>
      </p:sp>
      <p:cxnSp>
        <p:nvCxnSpPr>
          <p:cNvPr id="3591" name="Shape 3591"/>
          <p:cNvCxnSpPr/>
          <p:nvPr/>
        </p:nvCxnSpPr>
        <p:spPr>
          <a:xfrm>
            <a:off x="3326249" y="2157200"/>
            <a:ext cx="754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92" name="Shape 3592"/>
          <p:cNvSpPr txBox="1"/>
          <p:nvPr/>
        </p:nvSpPr>
        <p:spPr>
          <a:xfrm>
            <a:off x="3326249" y="1999750"/>
            <a:ext cx="715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07-2017</a:t>
            </a:r>
          </a:p>
        </p:txBody>
      </p:sp>
      <p:sp>
        <p:nvSpPr>
          <p:cNvPr id="3593" name="Shape 3593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594" name="Shape 3594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pic>
        <p:nvPicPr>
          <p:cNvPr id="3595" name="Shape 3595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1050" y="2246774"/>
            <a:ext cx="2597649" cy="16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Shape 3596" title="Points sco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975" y="2320225"/>
            <a:ext cx="2355600" cy="145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Shape 3597" title="Points score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124" y="3776774"/>
            <a:ext cx="4790648" cy="1014008"/>
          </a:xfrm>
          <a:prstGeom prst="rect">
            <a:avLst/>
          </a:prstGeom>
          <a:noFill/>
          <a:ln>
            <a:noFill/>
          </a:ln>
        </p:spPr>
      </p:pic>
      <p:sp>
        <p:nvSpPr>
          <p:cNvPr id="3598" name="Shape 3598"/>
          <p:cNvSpPr txBox="1"/>
          <p:nvPr/>
        </p:nvSpPr>
        <p:spPr>
          <a:xfrm>
            <a:off x="5255900" y="1588525"/>
            <a:ext cx="2029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tình trạng HV | Theo buổi học | Theo chương trình học | </a:t>
            </a:r>
            <a:r>
              <a:rPr lang="en" sz="700">
                <a:solidFill>
                  <a:schemeClr val="accent2"/>
                </a:solidFill>
              </a:rPr>
              <a:t>Theo thuộc tính HV</a:t>
            </a:r>
          </a:p>
        </p:txBody>
      </p:sp>
      <p:sp>
        <p:nvSpPr>
          <p:cNvPr id="3599" name="Shape 3599"/>
          <p:cNvSpPr txBox="1"/>
          <p:nvPr/>
        </p:nvSpPr>
        <p:spPr>
          <a:xfrm>
            <a:off x="4723475" y="18566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trạng thái</a:t>
            </a:r>
          </a:p>
        </p:txBody>
      </p:sp>
      <p:cxnSp>
        <p:nvCxnSpPr>
          <p:cNvPr id="3600" name="Shape 3600"/>
          <p:cNvCxnSpPr/>
          <p:nvPr/>
        </p:nvCxnSpPr>
        <p:spPr>
          <a:xfrm>
            <a:off x="4794373" y="2179400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01" name="Shape 3601"/>
          <p:cNvSpPr txBox="1"/>
          <p:nvPr/>
        </p:nvSpPr>
        <p:spPr>
          <a:xfrm>
            <a:off x="4794374" y="2021950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3602" name="Shape 36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512" y="19762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Shape 3603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7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Shape 360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9" name="Shape 360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0" name="Shape 361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11" name="Shape 36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2" name="Shape 36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3" name="Shape 361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4" name="Shape 3614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615" name="Shape 3615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616" name="Shape 3616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617" name="Shape 3617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618" name="Shape 361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9" name="Shape 3619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620" name="Shape 3620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1" name="Shape 3621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622" name="Shape 3622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623" name="Shape 36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Shape 36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Shape 36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6" name="Shape 3626"/>
          <p:cNvCxnSpPr/>
          <p:nvPr/>
        </p:nvCxnSpPr>
        <p:spPr>
          <a:xfrm>
            <a:off x="3260899" y="173855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27" name="Shape 3627"/>
          <p:cNvSpPr txBox="1"/>
          <p:nvPr/>
        </p:nvSpPr>
        <p:spPr>
          <a:xfrm>
            <a:off x="3489499" y="1581100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628" name="Shape 36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1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9" name="Shape 3629"/>
          <p:cNvSpPr/>
          <p:nvPr/>
        </p:nvSpPr>
        <p:spPr>
          <a:xfrm>
            <a:off x="46452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630" name="Shape 3630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631" name="Shape 3631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632" name="Shape 3632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633" name="Shape 3633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634" name="Shape 3634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giáo viên</a:t>
            </a:r>
          </a:p>
        </p:txBody>
      </p:sp>
      <p:sp>
        <p:nvSpPr>
          <p:cNvPr id="3635" name="Shape 3635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636" name="Shape 3636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637" name="Shape 3637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giáo viên</a:t>
            </a:r>
          </a:p>
        </p:txBody>
      </p:sp>
      <p:sp>
        <p:nvSpPr>
          <p:cNvPr id="3638" name="Shape 3638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639" name="Shape 3639"/>
          <p:cNvCxnSpPr/>
          <p:nvPr/>
        </p:nvCxnSpPr>
        <p:spPr>
          <a:xfrm>
            <a:off x="2000124" y="2165500"/>
            <a:ext cx="1494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40" name="Shape 3640"/>
          <p:cNvSpPr txBox="1"/>
          <p:nvPr/>
        </p:nvSpPr>
        <p:spPr>
          <a:xfrm>
            <a:off x="2000124" y="2008050"/>
            <a:ext cx="1417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3641" name="Shape 3641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642" name="Shape 3642"/>
          <p:cNvCxnSpPr/>
          <p:nvPr/>
        </p:nvCxnSpPr>
        <p:spPr>
          <a:xfrm>
            <a:off x="4545449" y="2157200"/>
            <a:ext cx="1417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43" name="Shape 3643"/>
          <p:cNvSpPr txBox="1"/>
          <p:nvPr/>
        </p:nvSpPr>
        <p:spPr>
          <a:xfrm>
            <a:off x="4545449" y="1999750"/>
            <a:ext cx="1344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pic>
        <p:nvPicPr>
          <p:cNvPr id="3644" name="Shape 3644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6524" y="2313818"/>
            <a:ext cx="3930375" cy="2338581"/>
          </a:xfrm>
          <a:prstGeom prst="rect">
            <a:avLst/>
          </a:prstGeom>
          <a:noFill/>
          <a:ln>
            <a:noFill/>
          </a:ln>
        </p:spPr>
      </p:pic>
      <p:sp>
        <p:nvSpPr>
          <p:cNvPr id="3645" name="Shape 3645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646" name="Shape 3646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chemeClr val="accent2"/>
                </a:solidFill>
              </a:rPr>
              <a:t>Theo tỉ lệ chuyển đổi </a:t>
            </a:r>
            <a:r>
              <a:rPr lang="en" sz="700"/>
              <a:t>| Theo tỉ lệ tái đăng ký</a:t>
            </a:r>
          </a:p>
        </p:txBody>
      </p:sp>
      <p:sp>
        <p:nvSpPr>
          <p:cNvPr id="3647" name="Shape 3647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1. Menu - Dẫn đến tất cả chức năng của hệ thống (7/10)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256" name="Shape 256"/>
          <p:cNvSpPr/>
          <p:nvPr/>
        </p:nvSpPr>
        <p:spPr>
          <a:xfrm>
            <a:off x="61041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257" name="Shape 257"/>
          <p:cNvSpPr/>
          <p:nvPr/>
        </p:nvSpPr>
        <p:spPr>
          <a:xfrm>
            <a:off x="31350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Khóa học</a:t>
            </a:r>
          </a:p>
        </p:txBody>
      </p:sp>
      <p:sp>
        <p:nvSpPr>
          <p:cNvPr id="258" name="Shape 258"/>
          <p:cNvSpPr/>
          <p:nvPr/>
        </p:nvSpPr>
        <p:spPr>
          <a:xfrm>
            <a:off x="387732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Thu chi</a:t>
            </a:r>
          </a:p>
        </p:txBody>
      </p:sp>
      <p:sp>
        <p:nvSpPr>
          <p:cNvPr id="259" name="Shape 259"/>
          <p:cNvSpPr/>
          <p:nvPr/>
        </p:nvSpPr>
        <p:spPr>
          <a:xfrm>
            <a:off x="4619600" y="884637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260" name="Shape 26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261" name="Shape 261"/>
          <p:cNvSpPr/>
          <p:nvPr/>
        </p:nvSpPr>
        <p:spPr>
          <a:xfrm>
            <a:off x="5361875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Học phí</a:t>
            </a:r>
          </a:p>
        </p:txBody>
      </p:sp>
      <p:sp>
        <p:nvSpPr>
          <p:cNvPr id="262" name="Shape 26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669650" y="1231300"/>
            <a:ext cx="1068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Chương trình học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421550" y="2962025"/>
            <a:ext cx="2202900" cy="5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Quản trị viên thấy tất cả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6431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Giáo viên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573200" y="1231300"/>
            <a:ext cx="9474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Ngày nghỉ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67750" y="2386899"/>
            <a:ext cx="1035300" cy="6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Đồng bộ 1 chiều: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Trung tâm chính →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800"/>
              <a:t>Chi nhánh</a:t>
            </a:r>
          </a:p>
        </p:txBody>
      </p:sp>
      <p:cxnSp>
        <p:nvCxnSpPr>
          <p:cNvPr id="268" name="Shape 268"/>
          <p:cNvCxnSpPr>
            <a:endCxn id="267" idx="3"/>
          </p:cNvCxnSpPr>
          <p:nvPr/>
        </p:nvCxnSpPr>
        <p:spPr>
          <a:xfrm flipH="1">
            <a:off x="1203050" y="1137399"/>
            <a:ext cx="3770700" cy="158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4477425" y="1231300"/>
            <a:ext cx="2311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Quản lý sự kiện / chiết khấu / khuyến mãi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Shape 365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3" name="Shape 365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Shape 365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5" name="Shape 36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Shape 36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7" name="Shape 365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8" name="Shape 3658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659" name="Shape 3659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660" name="Shape 3660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661" name="Shape 3661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662" name="Shape 366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3" name="Shape 3663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664" name="Shape 3664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5" name="Shape 3665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666" name="Shape 3666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667" name="Shape 36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8" name="Shape 36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9" name="Shape 36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0" name="Shape 3670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671" name="Shape 3671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672" name="Shape 3672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673" name="Shape 3673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674" name="Shape 3674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giáo viên</a:t>
            </a:r>
          </a:p>
        </p:txBody>
      </p:sp>
      <p:sp>
        <p:nvSpPr>
          <p:cNvPr id="3675" name="Shape 3675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676" name="Shape 3676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677" name="Shape 3677"/>
          <p:cNvSpPr txBox="1"/>
          <p:nvPr/>
        </p:nvSpPr>
        <p:spPr>
          <a:xfrm>
            <a:off x="3489499" y="1581100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678" name="Shape 36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1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9" name="Shape 3679"/>
          <p:cNvSpPr/>
          <p:nvPr/>
        </p:nvSpPr>
        <p:spPr>
          <a:xfrm>
            <a:off x="46452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680" name="Shape 3680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giáo viên</a:t>
            </a:r>
          </a:p>
        </p:txBody>
      </p:sp>
      <p:sp>
        <p:nvSpPr>
          <p:cNvPr id="3681" name="Shape 3681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682" name="Shape 3682"/>
          <p:cNvCxnSpPr/>
          <p:nvPr/>
        </p:nvCxnSpPr>
        <p:spPr>
          <a:xfrm>
            <a:off x="2000124" y="2165500"/>
            <a:ext cx="1494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3" name="Shape 3683"/>
          <p:cNvSpPr txBox="1"/>
          <p:nvPr/>
        </p:nvSpPr>
        <p:spPr>
          <a:xfrm>
            <a:off x="2000124" y="2008050"/>
            <a:ext cx="1417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3684" name="Shape 3684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685" name="Shape 3685"/>
          <p:cNvCxnSpPr/>
          <p:nvPr/>
        </p:nvCxnSpPr>
        <p:spPr>
          <a:xfrm>
            <a:off x="4545449" y="2157200"/>
            <a:ext cx="1609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6" name="Shape 3686"/>
          <p:cNvSpPr txBox="1"/>
          <p:nvPr/>
        </p:nvSpPr>
        <p:spPr>
          <a:xfrm>
            <a:off x="4545449" y="1999750"/>
            <a:ext cx="152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3687" name="Shape 3687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688" name="Shape 3688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pic>
        <p:nvPicPr>
          <p:cNvPr id="3689" name="Shape 3689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3749" y="2246774"/>
            <a:ext cx="4103475" cy="2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0" name="Shape 3690"/>
          <p:cNvSpPr txBox="1"/>
          <p:nvPr/>
        </p:nvSpPr>
        <p:spPr>
          <a:xfrm>
            <a:off x="3494750" y="15885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Theo tỉ lệ chuyển đổi | </a:t>
            </a:r>
            <a:r>
              <a:rPr lang="en" sz="700">
                <a:solidFill>
                  <a:schemeClr val="accent2"/>
                </a:solidFill>
              </a:rPr>
              <a:t>Theo tỉ lệ tái đăng ký</a:t>
            </a:r>
          </a:p>
        </p:txBody>
      </p:sp>
      <p:cxnSp>
        <p:nvCxnSpPr>
          <p:cNvPr id="3691" name="Shape 3691"/>
          <p:cNvCxnSpPr/>
          <p:nvPr/>
        </p:nvCxnSpPr>
        <p:spPr>
          <a:xfrm>
            <a:off x="3676450" y="1775975"/>
            <a:ext cx="892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2" name="Shape 3692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Shape 369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8" name="Shape 369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9" name="Shape 369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00" name="Shape 3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Shape 37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2" name="Shape 370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3" name="Shape 370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704" name="Shape 370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705" name="Shape 370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706" name="Shape 370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707" name="Shape 370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8" name="Shape 3708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709" name="Shape 3709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0" name="Shape 3710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711" name="Shape 3711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712" name="Shape 37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3" name="Shape 37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4" name="Shape 37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5" name="Shape 3715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716" name="Shape 3716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717" name="Shape 3717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718" name="Shape 3718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HV theo sale</a:t>
            </a:r>
          </a:p>
        </p:txBody>
      </p:sp>
      <p:sp>
        <p:nvSpPr>
          <p:cNvPr id="3719" name="Shape 3719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720" name="Shape 3720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721" name="Shape 3721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722" name="Shape 3722"/>
          <p:cNvSpPr txBox="1"/>
          <p:nvPr/>
        </p:nvSpPr>
        <p:spPr>
          <a:xfrm>
            <a:off x="3489499" y="1581100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723" name="Shape 37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1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4" name="Shape 3724"/>
          <p:cNvSpPr/>
          <p:nvPr/>
        </p:nvSpPr>
        <p:spPr>
          <a:xfrm>
            <a:off x="4645250" y="160166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725" name="Shape 3725"/>
          <p:cNvSpPr txBox="1"/>
          <p:nvPr/>
        </p:nvSpPr>
        <p:spPr>
          <a:xfrm>
            <a:off x="1570975" y="1519625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học viên theo sale</a:t>
            </a:r>
          </a:p>
        </p:txBody>
      </p:sp>
      <p:sp>
        <p:nvSpPr>
          <p:cNvPr id="3726" name="Shape 3726"/>
          <p:cNvSpPr txBox="1"/>
          <p:nvPr/>
        </p:nvSpPr>
        <p:spPr>
          <a:xfrm>
            <a:off x="1929225" y="1842725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Từ ngày</a:t>
            </a:r>
          </a:p>
        </p:txBody>
      </p:sp>
      <p:cxnSp>
        <p:nvCxnSpPr>
          <p:cNvPr id="3727" name="Shape 3727"/>
          <p:cNvCxnSpPr/>
          <p:nvPr/>
        </p:nvCxnSpPr>
        <p:spPr>
          <a:xfrm>
            <a:off x="2000124" y="2165500"/>
            <a:ext cx="14280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8" name="Shape 3728"/>
          <p:cNvSpPr txBox="1"/>
          <p:nvPr/>
        </p:nvSpPr>
        <p:spPr>
          <a:xfrm>
            <a:off x="2000124" y="2008050"/>
            <a:ext cx="135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02-10-2015</a:t>
            </a:r>
          </a:p>
        </p:txBody>
      </p:sp>
      <p:sp>
        <p:nvSpPr>
          <p:cNvPr id="3729" name="Shape 3729"/>
          <p:cNvSpPr txBox="1"/>
          <p:nvPr/>
        </p:nvSpPr>
        <p:spPr>
          <a:xfrm>
            <a:off x="4474550" y="1834437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Đến ngày</a:t>
            </a:r>
          </a:p>
        </p:txBody>
      </p:sp>
      <p:cxnSp>
        <p:nvCxnSpPr>
          <p:cNvPr id="3730" name="Shape 3730"/>
          <p:cNvCxnSpPr/>
          <p:nvPr/>
        </p:nvCxnSpPr>
        <p:spPr>
          <a:xfrm>
            <a:off x="3676450" y="1775975"/>
            <a:ext cx="892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31" name="Shape 3731"/>
          <p:cNvSpPr txBox="1"/>
          <p:nvPr/>
        </p:nvSpPr>
        <p:spPr>
          <a:xfrm>
            <a:off x="4545448" y="1999750"/>
            <a:ext cx="223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02-12-2015</a:t>
            </a:r>
          </a:p>
        </p:txBody>
      </p:sp>
      <p:sp>
        <p:nvSpPr>
          <p:cNvPr id="3732" name="Shape 3732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733" name="Shape 3733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pic>
        <p:nvPicPr>
          <p:cNvPr id="3734" name="Shape 3734" title="Points scored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9525" y="2322974"/>
            <a:ext cx="4062711" cy="251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5" name="Shape 3735"/>
          <p:cNvCxnSpPr/>
          <p:nvPr/>
        </p:nvCxnSpPr>
        <p:spPr>
          <a:xfrm>
            <a:off x="4545449" y="2157200"/>
            <a:ext cx="1609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36" name="Shape 3736"/>
          <p:cNvSpPr/>
          <p:nvPr/>
        </p:nvSpPr>
        <p:spPr>
          <a:xfrm>
            <a:off x="6381775" y="190761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Shape 374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2" name="Shape 374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3" name="Shape 374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4" name="Shape 37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Shape 37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6" name="Shape 3746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7" name="Shape 3747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748" name="Shape 3748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749" name="Shape 3749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750" name="Shape 3750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751" name="Shape 3751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2" name="Shape 3752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753" name="Shape 3753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4" name="Shape 3754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755" name="Shape 3755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756" name="Shape 37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7" name="Shape 37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8" name="Shape 37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9" name="Shape 3759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760" name="Shape 3760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761" name="Shape 3761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762" name="Shape 3762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763" name="Shape 3763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764" name="Shape 3764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Thời khóa biểu theo phòng</a:t>
            </a:r>
          </a:p>
        </p:txBody>
      </p:sp>
      <p:sp>
        <p:nvSpPr>
          <p:cNvPr id="3765" name="Shape 3765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GV</a:t>
            </a:r>
          </a:p>
        </p:txBody>
      </p:sp>
      <p:sp>
        <p:nvSpPr>
          <p:cNvPr id="3766" name="Shape 3766"/>
          <p:cNvSpPr txBox="1"/>
          <p:nvPr/>
        </p:nvSpPr>
        <p:spPr>
          <a:xfrm>
            <a:off x="3489499" y="1581100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767" name="Shape 37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1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8" name="Shape 3768"/>
          <p:cNvSpPr/>
          <p:nvPr/>
        </p:nvSpPr>
        <p:spPr>
          <a:xfrm>
            <a:off x="4645250" y="1601675"/>
            <a:ext cx="5124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cxnSp>
        <p:nvCxnSpPr>
          <p:cNvPr id="3769" name="Shape 3769"/>
          <p:cNvCxnSpPr/>
          <p:nvPr/>
        </p:nvCxnSpPr>
        <p:spPr>
          <a:xfrm>
            <a:off x="3676450" y="1775975"/>
            <a:ext cx="892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0" name="Shape 3770"/>
          <p:cNvSpPr txBox="1"/>
          <p:nvPr/>
        </p:nvSpPr>
        <p:spPr>
          <a:xfrm>
            <a:off x="1570975" y="1443425"/>
            <a:ext cx="11859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Thời khóa biểu theo phòng</a:t>
            </a:r>
          </a:p>
        </p:txBody>
      </p:sp>
      <p:graphicFrame>
        <p:nvGraphicFramePr>
          <p:cNvPr id="3771" name="Shape 3771"/>
          <p:cNvGraphicFramePr/>
          <p:nvPr/>
        </p:nvGraphicFramePr>
        <p:xfrm>
          <a:off x="1639787" y="18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</a:tblGrid>
              <a:tr h="312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Phòng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T2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T3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T4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ST2.1: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ST4.1: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highlight>
                            <a:srgbClr val="FFFF00"/>
                          </a:highlight>
                        </a:rPr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highlight>
                            <a:srgbClr val="FFFF00"/>
                          </a:highlight>
                        </a:rPr>
                        <a:t>ST6.1: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SCN.1: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SCN.2: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ST3.1: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ST5.1: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ST7.1: 5/5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ST6.2: 1/5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SCN.3: 5/10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SCN.4: 1/10 học viên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3772" name="Shape 3772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773" name="Shape 3773"/>
          <p:cNvSpPr txBox="1"/>
          <p:nvPr/>
        </p:nvSpPr>
        <p:spPr>
          <a:xfrm>
            <a:off x="4913375" y="1588525"/>
            <a:ext cx="2524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12/2/2017 - 19/2/2017 |</a:t>
            </a:r>
            <a:r>
              <a:rPr lang="en" sz="700"/>
              <a:t>   &lt;&lt; Tuần trước | Tuần kế &gt;&gt;</a:t>
            </a:r>
          </a:p>
        </p:txBody>
      </p:sp>
      <p:cxnSp>
        <p:nvCxnSpPr>
          <p:cNvPr id="3774" name="Shape 3774"/>
          <p:cNvCxnSpPr>
            <a:endCxn id="3775" idx="1"/>
          </p:cNvCxnSpPr>
          <p:nvPr/>
        </p:nvCxnSpPr>
        <p:spPr>
          <a:xfrm flipH="1" rot="10800000">
            <a:off x="5580100" y="1835124"/>
            <a:ext cx="2213400" cy="715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75" name="Shape 3775"/>
          <p:cNvSpPr txBox="1"/>
          <p:nvPr/>
        </p:nvSpPr>
        <p:spPr>
          <a:xfrm>
            <a:off x="7793500" y="1554024"/>
            <a:ext cx="1228800" cy="562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vàng nếu có học viên học thử</a:t>
            </a:r>
          </a:p>
        </p:txBody>
      </p:sp>
      <p:sp>
        <p:nvSpPr>
          <p:cNvPr id="3776" name="Shape 3776"/>
          <p:cNvSpPr/>
          <p:nvPr/>
        </p:nvSpPr>
        <p:spPr>
          <a:xfrm>
            <a:off x="2715475" y="161176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3777" name="Shape 3777"/>
          <p:cNvSpPr txBox="1"/>
          <p:nvPr/>
        </p:nvSpPr>
        <p:spPr>
          <a:xfrm>
            <a:off x="1687250" y="4724450"/>
            <a:ext cx="581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Tổng                      1                       20                       5                         10                     20                       45                       55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Shape 3782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(17/35)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3" name="Shape 3783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784" name="Shape 3784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85" name="Shape 3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Shape 37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7" name="Shape 378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8" name="Shape 3788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789" name="Shape 3789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790" name="Shape 3790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791" name="Shape 3791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792" name="Shape 379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3" name="Shape 3793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 nhánh</a:t>
            </a:r>
          </a:p>
        </p:txBody>
      </p:sp>
      <p:sp>
        <p:nvSpPr>
          <p:cNvPr id="3794" name="Shape 3794"/>
          <p:cNvSpPr/>
          <p:nvPr/>
        </p:nvSpPr>
        <p:spPr>
          <a:xfrm>
            <a:off x="56625" y="1236199"/>
            <a:ext cx="1428000" cy="175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5" name="Shape 3795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796" name="Shape 3796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797" name="Shape 37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Shape 37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Shape 37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0" name="Shape 3800"/>
          <p:cNvSpPr txBox="1"/>
          <p:nvPr/>
        </p:nvSpPr>
        <p:spPr>
          <a:xfrm>
            <a:off x="56600" y="12362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Doanh thu chi nhánh</a:t>
            </a:r>
          </a:p>
        </p:txBody>
      </p:sp>
      <p:sp>
        <p:nvSpPr>
          <p:cNvPr id="3801" name="Shape 3801"/>
          <p:cNvSpPr txBox="1"/>
          <p:nvPr/>
        </p:nvSpPr>
        <p:spPr>
          <a:xfrm>
            <a:off x="56612" y="1437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ngày</a:t>
            </a:r>
          </a:p>
        </p:txBody>
      </p:sp>
      <p:sp>
        <p:nvSpPr>
          <p:cNvPr id="3802" name="Shape 3802"/>
          <p:cNvSpPr txBox="1"/>
          <p:nvPr/>
        </p:nvSpPr>
        <p:spPr>
          <a:xfrm>
            <a:off x="56612" y="1672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tháng</a:t>
            </a:r>
          </a:p>
        </p:txBody>
      </p:sp>
      <p:sp>
        <p:nvSpPr>
          <p:cNvPr id="3803" name="Shape 3803"/>
          <p:cNvSpPr txBox="1"/>
          <p:nvPr/>
        </p:nvSpPr>
        <p:spPr>
          <a:xfrm>
            <a:off x="56637" y="213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Báo cáo HV theo sale</a:t>
            </a:r>
          </a:p>
        </p:txBody>
      </p:sp>
      <p:sp>
        <p:nvSpPr>
          <p:cNvPr id="3804" name="Shape 3804"/>
          <p:cNvSpPr txBox="1"/>
          <p:nvPr/>
        </p:nvSpPr>
        <p:spPr>
          <a:xfrm>
            <a:off x="56637" y="19071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HV theo giáo viên</a:t>
            </a:r>
          </a:p>
        </p:txBody>
      </p:sp>
      <p:sp>
        <p:nvSpPr>
          <p:cNvPr id="3805" name="Shape 3805"/>
          <p:cNvSpPr txBox="1"/>
          <p:nvPr/>
        </p:nvSpPr>
        <p:spPr>
          <a:xfrm>
            <a:off x="56612" y="23662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Thời khóa biểu theo phòng</a:t>
            </a:r>
          </a:p>
        </p:txBody>
      </p:sp>
      <p:sp>
        <p:nvSpPr>
          <p:cNvPr id="3806" name="Shape 3806"/>
          <p:cNvSpPr txBox="1"/>
          <p:nvPr/>
        </p:nvSpPr>
        <p:spPr>
          <a:xfrm>
            <a:off x="56637" y="25986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Thời khóa biểu theo GV</a:t>
            </a:r>
          </a:p>
        </p:txBody>
      </p:sp>
      <p:sp>
        <p:nvSpPr>
          <p:cNvPr id="3807" name="Shape 3807"/>
          <p:cNvSpPr txBox="1"/>
          <p:nvPr/>
        </p:nvSpPr>
        <p:spPr>
          <a:xfrm>
            <a:off x="3489499" y="1581100"/>
            <a:ext cx="10152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808" name="Shape 38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162" y="1588187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9" name="Shape 3809"/>
          <p:cNvCxnSpPr/>
          <p:nvPr/>
        </p:nvCxnSpPr>
        <p:spPr>
          <a:xfrm>
            <a:off x="3676450" y="1775975"/>
            <a:ext cx="8928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10" name="Shape 3810"/>
          <p:cNvSpPr/>
          <p:nvPr/>
        </p:nvSpPr>
        <p:spPr>
          <a:xfrm>
            <a:off x="4645250" y="1601675"/>
            <a:ext cx="5124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3811" name="Shape 3811"/>
          <p:cNvSpPr txBox="1"/>
          <p:nvPr/>
        </p:nvSpPr>
        <p:spPr>
          <a:xfrm>
            <a:off x="1570975" y="1443425"/>
            <a:ext cx="1144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Thời khóa biểu theo giáo viên</a:t>
            </a:r>
          </a:p>
        </p:txBody>
      </p:sp>
      <p:graphicFrame>
        <p:nvGraphicFramePr>
          <p:cNvPr id="3812" name="Shape 3812"/>
          <p:cNvGraphicFramePr/>
          <p:nvPr/>
        </p:nvGraphicFramePr>
        <p:xfrm>
          <a:off x="1639787" y="18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  <a:gridCol w="727225"/>
              </a:tblGrid>
              <a:tr h="312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Giáo viên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T2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T3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T4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A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4: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3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highlight>
                            <a:srgbClr val="FFFF00"/>
                          </a:highlight>
                        </a:rPr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highlight>
                            <a:srgbClr val="FFFF00"/>
                          </a:highlight>
                        </a:rPr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highlight>
                            <a:srgbClr val="FFFF00"/>
                          </a:highlight>
                        </a:rPr>
                        <a:t>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4: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12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Nguyễn 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1: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10AM-12AM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2: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1PM:3PM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Phòng 3: 4 học viên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KID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3813" name="Shape 3813"/>
          <p:cNvSpPr/>
          <p:nvPr/>
        </p:nvSpPr>
        <p:spPr>
          <a:xfrm>
            <a:off x="184550" y="92525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1</a:t>
            </a:r>
          </a:p>
        </p:txBody>
      </p:sp>
      <p:sp>
        <p:nvSpPr>
          <p:cNvPr id="3814" name="Shape 3814"/>
          <p:cNvSpPr/>
          <p:nvPr/>
        </p:nvSpPr>
        <p:spPr>
          <a:xfrm>
            <a:off x="184550" y="388450"/>
            <a:ext cx="1018500" cy="227100"/>
          </a:xfrm>
          <a:prstGeom prst="rect">
            <a:avLst/>
          </a:prstGeom>
          <a:solidFill>
            <a:srgbClr val="FF0000">
              <a:alpha val="6231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Out of scope</a:t>
            </a:r>
          </a:p>
        </p:txBody>
      </p:sp>
      <p:cxnSp>
        <p:nvCxnSpPr>
          <p:cNvPr id="3815" name="Shape 3815"/>
          <p:cNvCxnSpPr>
            <a:endCxn id="3816" idx="1"/>
          </p:cNvCxnSpPr>
          <p:nvPr/>
        </p:nvCxnSpPr>
        <p:spPr>
          <a:xfrm flipH="1" rot="10800000">
            <a:off x="5566300" y="1835124"/>
            <a:ext cx="2227200" cy="1335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16" name="Shape 3816"/>
          <p:cNvSpPr txBox="1"/>
          <p:nvPr/>
        </p:nvSpPr>
        <p:spPr>
          <a:xfrm>
            <a:off x="7793500" y="1554024"/>
            <a:ext cx="1228800" cy="562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Highlight vàng nếu có học viên học thử</a:t>
            </a:r>
          </a:p>
        </p:txBody>
      </p:sp>
      <p:sp>
        <p:nvSpPr>
          <p:cNvPr id="3817" name="Shape 3817"/>
          <p:cNvSpPr/>
          <p:nvPr/>
        </p:nvSpPr>
        <p:spPr>
          <a:xfrm>
            <a:off x="2715475" y="1611762"/>
            <a:ext cx="8226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</a:rPr>
              <a:t>Export Excel</a:t>
            </a:r>
          </a:p>
        </p:txBody>
      </p:sp>
      <p:sp>
        <p:nvSpPr>
          <p:cNvPr id="3818" name="Shape 3818"/>
          <p:cNvSpPr txBox="1"/>
          <p:nvPr/>
        </p:nvSpPr>
        <p:spPr>
          <a:xfrm>
            <a:off x="3647150" y="1512325"/>
            <a:ext cx="3790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12/2/2017 - 19/2/2017 |</a:t>
            </a:r>
            <a:r>
              <a:rPr lang="en" sz="700"/>
              <a:t>   &lt;&lt; Tuần trước | Tuần kế &gt;&gt;</a:t>
            </a:r>
          </a:p>
        </p:txBody>
      </p:sp>
      <p:sp>
        <p:nvSpPr>
          <p:cNvPr id="3819" name="Shape 3819"/>
          <p:cNvSpPr txBox="1"/>
          <p:nvPr/>
        </p:nvSpPr>
        <p:spPr>
          <a:xfrm>
            <a:off x="5501075" y="1672012"/>
            <a:ext cx="1228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Lọc theo giáo viên:</a:t>
            </a:r>
          </a:p>
        </p:txBody>
      </p:sp>
      <p:cxnSp>
        <p:nvCxnSpPr>
          <p:cNvPr id="3820" name="Shape 3820"/>
          <p:cNvCxnSpPr/>
          <p:nvPr/>
        </p:nvCxnSpPr>
        <p:spPr>
          <a:xfrm>
            <a:off x="6410173" y="1842375"/>
            <a:ext cx="952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21" name="Shape 3821"/>
          <p:cNvSpPr txBox="1"/>
          <p:nvPr/>
        </p:nvSpPr>
        <p:spPr>
          <a:xfrm>
            <a:off x="6410174" y="1684925"/>
            <a:ext cx="1185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-</a:t>
            </a:r>
          </a:p>
        </p:txBody>
      </p:sp>
      <p:pic>
        <p:nvPicPr>
          <p:cNvPr id="3822" name="Shape 38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0312" y="1639262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3" name="Shape 3823"/>
          <p:cNvSpPr txBox="1"/>
          <p:nvPr/>
        </p:nvSpPr>
        <p:spPr>
          <a:xfrm>
            <a:off x="1687250" y="4771350"/>
            <a:ext cx="581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700"/>
              <a:t>Tổng                      1                       20                       5                         10                     20                       45                       55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Shape 3828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(23/35)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Shape 3829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0" name="Shape 3830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31" name="Shape 3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2" name="Shape 38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3" name="Shape 3833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4" name="Shape 3834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835" name="Shape 3835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836" name="Shape 3836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837" name="Shape 3837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838" name="Shape 3838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9" name="Shape 3839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3840" name="Shape 3840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thu chi</a:t>
            </a:r>
          </a:p>
        </p:txBody>
      </p:sp>
      <p:sp>
        <p:nvSpPr>
          <p:cNvPr id="3841" name="Shape 3841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842" name="Shape 38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Shape 38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Shape 38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5" name="Shape 3845"/>
          <p:cNvSpPr/>
          <p:nvPr/>
        </p:nvSpPr>
        <p:spPr>
          <a:xfrm>
            <a:off x="45925" y="1236199"/>
            <a:ext cx="14280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6" name="Shape 3846"/>
          <p:cNvSpPr txBox="1"/>
          <p:nvPr/>
        </p:nvSpPr>
        <p:spPr>
          <a:xfrm>
            <a:off x="45900" y="12313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thu</a:t>
            </a:r>
          </a:p>
        </p:txBody>
      </p:sp>
      <p:sp>
        <p:nvSpPr>
          <p:cNvPr id="3847" name="Shape 3847"/>
          <p:cNvSpPr txBox="1"/>
          <p:nvPr/>
        </p:nvSpPr>
        <p:spPr>
          <a:xfrm>
            <a:off x="45900" y="1458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</a:t>
            </a:r>
          </a:p>
        </p:txBody>
      </p:sp>
      <p:sp>
        <p:nvSpPr>
          <p:cNvPr id="3848" name="Shape 3848"/>
          <p:cNvSpPr txBox="1"/>
          <p:nvPr/>
        </p:nvSpPr>
        <p:spPr>
          <a:xfrm>
            <a:off x="45900" y="169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luân chuyển tiền</a:t>
            </a:r>
          </a:p>
        </p:txBody>
      </p:sp>
      <p:pic>
        <p:nvPicPr>
          <p:cNvPr id="3849" name="Shape 3849"/>
          <p:cNvPicPr preferRelativeResize="0"/>
          <p:nvPr/>
        </p:nvPicPr>
        <p:blipFill rotWithShape="1">
          <a:blip r:embed="rId7">
            <a:alphaModFix/>
          </a:blip>
          <a:srcRect b="0" l="0" r="27766" t="0"/>
          <a:stretch/>
        </p:blipFill>
        <p:spPr>
          <a:xfrm>
            <a:off x="1570975" y="1607100"/>
            <a:ext cx="4335523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Shape 38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243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51" name="Shape 3851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</a:t>
            </a:r>
            <a:r>
              <a:rPr b="1" lang="en" sz="1000"/>
              <a:t>thu</a:t>
            </a:r>
          </a:p>
        </p:txBody>
      </p:sp>
      <p:graphicFrame>
        <p:nvGraphicFramePr>
          <p:cNvPr id="3852" name="Shape 3852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25025"/>
                <a:gridCol w="820000"/>
                <a:gridCol w="733725"/>
                <a:gridCol w="1055650"/>
                <a:gridCol w="1333675"/>
                <a:gridCol w="7998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Khách hàng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thu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PT-TAQ7-028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Koh Chin Loong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thu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2.000.000đ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853" name="Shape 38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4" name="Shape 3854"/>
          <p:cNvCxnSpPr/>
          <p:nvPr/>
        </p:nvCxnSpPr>
        <p:spPr>
          <a:xfrm>
            <a:off x="31030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55" name="Shape 3855"/>
          <p:cNvCxnSpPr/>
          <p:nvPr/>
        </p:nvCxnSpPr>
        <p:spPr>
          <a:xfrm>
            <a:off x="39386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856" name="Shape 38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Shape 38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Shape 38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9" name="Shape 3859"/>
          <p:cNvCxnSpPr/>
          <p:nvPr/>
        </p:nvCxnSpPr>
        <p:spPr>
          <a:xfrm>
            <a:off x="6376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0" name="Shape 3860"/>
          <p:cNvCxnSpPr/>
          <p:nvPr/>
        </p:nvCxnSpPr>
        <p:spPr>
          <a:xfrm>
            <a:off x="49003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1" name="Shape 3861"/>
          <p:cNvCxnSpPr/>
          <p:nvPr/>
        </p:nvCxnSpPr>
        <p:spPr>
          <a:xfrm>
            <a:off x="23975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862" name="Shape 38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Shape 3863"/>
          <p:cNvSpPr/>
          <p:nvPr/>
        </p:nvSpPr>
        <p:spPr>
          <a:xfrm>
            <a:off x="6927775" y="3005012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864" name="Shape 3864"/>
          <p:cNvSpPr/>
          <p:nvPr/>
        </p:nvSpPr>
        <p:spPr>
          <a:xfrm>
            <a:off x="6927775" y="330973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865" name="Shape 3865"/>
          <p:cNvSpPr/>
          <p:nvPr/>
        </p:nvSpPr>
        <p:spPr>
          <a:xfrm>
            <a:off x="6927775" y="360208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cxnSp>
        <p:nvCxnSpPr>
          <p:cNvPr id="3866" name="Shape 3866"/>
          <p:cNvCxnSpPr/>
          <p:nvPr/>
        </p:nvCxnSpPr>
        <p:spPr>
          <a:xfrm>
            <a:off x="2453024" y="182740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67" name="Shape 3867"/>
          <p:cNvSpPr txBox="1"/>
          <p:nvPr/>
        </p:nvSpPr>
        <p:spPr>
          <a:xfrm>
            <a:off x="2453024" y="166995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868" name="Shape 38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687" y="167703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9" name="Shape 3869"/>
          <p:cNvSpPr/>
          <p:nvPr/>
        </p:nvSpPr>
        <p:spPr>
          <a:xfrm>
            <a:off x="3608775" y="169051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(24/35)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5" name="Shape 3875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6" name="Shape 3876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77" name="Shape 38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Shape 38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9" name="Shape 3879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0" name="Shape 3880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881" name="Shape 3881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882" name="Shape 3882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883" name="Shape 3883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884" name="Shape 3884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5" name="Shape 3885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3886" name="Shape 3886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thu chi</a:t>
            </a:r>
          </a:p>
        </p:txBody>
      </p:sp>
      <p:sp>
        <p:nvSpPr>
          <p:cNvPr id="3887" name="Shape 3887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888" name="Shape 38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9" name="Shape 38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Shape 38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1" name="Shape 3891"/>
          <p:cNvSpPr/>
          <p:nvPr/>
        </p:nvSpPr>
        <p:spPr>
          <a:xfrm>
            <a:off x="45925" y="1236199"/>
            <a:ext cx="14280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2" name="Shape 3892"/>
          <p:cNvSpPr txBox="1"/>
          <p:nvPr/>
        </p:nvSpPr>
        <p:spPr>
          <a:xfrm>
            <a:off x="45900" y="12313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</a:t>
            </a:r>
          </a:p>
        </p:txBody>
      </p:sp>
      <p:sp>
        <p:nvSpPr>
          <p:cNvPr id="3893" name="Shape 3893"/>
          <p:cNvSpPr txBox="1"/>
          <p:nvPr/>
        </p:nvSpPr>
        <p:spPr>
          <a:xfrm>
            <a:off x="45900" y="1458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chi</a:t>
            </a:r>
          </a:p>
        </p:txBody>
      </p:sp>
      <p:sp>
        <p:nvSpPr>
          <p:cNvPr id="3894" name="Shape 3894"/>
          <p:cNvSpPr txBox="1"/>
          <p:nvPr/>
        </p:nvSpPr>
        <p:spPr>
          <a:xfrm>
            <a:off x="45900" y="169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luân chuyển tiền</a:t>
            </a:r>
          </a:p>
        </p:txBody>
      </p:sp>
      <p:graphicFrame>
        <p:nvGraphicFramePr>
          <p:cNvPr id="3895" name="Shape 3895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525025"/>
                <a:gridCol w="820000"/>
                <a:gridCol w="733725"/>
                <a:gridCol w="1055650"/>
                <a:gridCol w="1333675"/>
                <a:gridCol w="7998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chi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chi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Nhà cung cấp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Ghi chú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chi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PC-TAQ7-026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PC-TAQ7-027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PC-TAQ7-028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ITV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chi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2.000.000đ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896" name="Shape 3896"/>
          <p:cNvPicPr preferRelativeResize="0"/>
          <p:nvPr/>
        </p:nvPicPr>
        <p:blipFill rotWithShape="1">
          <a:blip r:embed="rId7">
            <a:alphaModFix/>
          </a:blip>
          <a:srcRect b="0" l="0" r="27766" t="0"/>
          <a:stretch/>
        </p:blipFill>
        <p:spPr>
          <a:xfrm>
            <a:off x="1570975" y="1607100"/>
            <a:ext cx="4335523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Shape 38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243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8" name="Shape 3898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chi</a:t>
            </a:r>
          </a:p>
        </p:txBody>
      </p:sp>
      <p:pic>
        <p:nvPicPr>
          <p:cNvPr id="3899" name="Shape 38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0" name="Shape 3900"/>
          <p:cNvCxnSpPr/>
          <p:nvPr/>
        </p:nvCxnSpPr>
        <p:spPr>
          <a:xfrm>
            <a:off x="31030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1" name="Shape 3901"/>
          <p:cNvCxnSpPr/>
          <p:nvPr/>
        </p:nvCxnSpPr>
        <p:spPr>
          <a:xfrm>
            <a:off x="39386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902" name="Shape 39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Shape 39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Shape 39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5" name="Shape 3905"/>
          <p:cNvCxnSpPr/>
          <p:nvPr/>
        </p:nvCxnSpPr>
        <p:spPr>
          <a:xfrm>
            <a:off x="6376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6" name="Shape 3906"/>
          <p:cNvCxnSpPr/>
          <p:nvPr/>
        </p:nvCxnSpPr>
        <p:spPr>
          <a:xfrm>
            <a:off x="49003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7" name="Shape 3907"/>
          <p:cNvCxnSpPr/>
          <p:nvPr/>
        </p:nvCxnSpPr>
        <p:spPr>
          <a:xfrm>
            <a:off x="23975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908" name="Shape 39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9" name="Shape 3909"/>
          <p:cNvSpPr/>
          <p:nvPr/>
        </p:nvSpPr>
        <p:spPr>
          <a:xfrm>
            <a:off x="6927775" y="3005012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910" name="Shape 3910"/>
          <p:cNvSpPr/>
          <p:nvPr/>
        </p:nvSpPr>
        <p:spPr>
          <a:xfrm>
            <a:off x="6927775" y="330973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911" name="Shape 3911"/>
          <p:cNvSpPr/>
          <p:nvPr/>
        </p:nvSpPr>
        <p:spPr>
          <a:xfrm>
            <a:off x="6927775" y="360208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cxnSp>
        <p:nvCxnSpPr>
          <p:cNvPr id="3912" name="Shape 3912"/>
          <p:cNvCxnSpPr/>
          <p:nvPr/>
        </p:nvCxnSpPr>
        <p:spPr>
          <a:xfrm>
            <a:off x="2453024" y="182740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3" name="Shape 3913"/>
          <p:cNvSpPr txBox="1"/>
          <p:nvPr/>
        </p:nvSpPr>
        <p:spPr>
          <a:xfrm>
            <a:off x="2453024" y="166995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914" name="Shape 39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1687" y="167703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5" name="Shape 3915"/>
          <p:cNvSpPr/>
          <p:nvPr/>
        </p:nvSpPr>
        <p:spPr>
          <a:xfrm>
            <a:off x="3608775" y="169051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(25/35)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1" name="Shape 3921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22" name="Shape 3922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3" name="Shape 39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4" name="Shape 39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5" name="Shape 3925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6" name="Shape 392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927" name="Shape 392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928" name="Shape 392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929" name="Shape 392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930" name="Shape 393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1" name="Shape 3931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3932" name="Shape 3932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thu chi</a:t>
            </a:r>
          </a:p>
        </p:txBody>
      </p:sp>
      <p:sp>
        <p:nvSpPr>
          <p:cNvPr id="3933" name="Shape 3933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học viên</a:t>
            </a:r>
          </a:p>
        </p:txBody>
      </p:sp>
      <p:pic>
        <p:nvPicPr>
          <p:cNvPr id="3934" name="Shape 39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Shape 39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Shape 39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Shape 3937"/>
          <p:cNvSpPr/>
          <p:nvPr/>
        </p:nvSpPr>
        <p:spPr>
          <a:xfrm>
            <a:off x="45925" y="1236199"/>
            <a:ext cx="14280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8" name="Shape 3938"/>
          <p:cNvSpPr txBox="1"/>
          <p:nvPr/>
        </p:nvSpPr>
        <p:spPr>
          <a:xfrm>
            <a:off x="45900" y="12313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</a:t>
            </a:r>
          </a:p>
        </p:txBody>
      </p:sp>
      <p:sp>
        <p:nvSpPr>
          <p:cNvPr id="3939" name="Shape 3939"/>
          <p:cNvSpPr txBox="1"/>
          <p:nvPr/>
        </p:nvSpPr>
        <p:spPr>
          <a:xfrm>
            <a:off x="45900" y="1458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</a:t>
            </a:r>
          </a:p>
        </p:txBody>
      </p:sp>
      <p:sp>
        <p:nvSpPr>
          <p:cNvPr id="3940" name="Shape 3940"/>
          <p:cNvSpPr txBox="1"/>
          <p:nvPr/>
        </p:nvSpPr>
        <p:spPr>
          <a:xfrm>
            <a:off x="45900" y="169383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luân chuyển tiền</a:t>
            </a:r>
          </a:p>
        </p:txBody>
      </p:sp>
      <p:pic>
        <p:nvPicPr>
          <p:cNvPr id="3941" name="Shape 39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39382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942" name="Shape 3942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Sổ chuyển tiền</a:t>
            </a:r>
          </a:p>
        </p:txBody>
      </p:sp>
      <p:graphicFrame>
        <p:nvGraphicFramePr>
          <p:cNvPr id="3943" name="Shape 3943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82850"/>
                <a:gridCol w="775450"/>
                <a:gridCol w="759200"/>
                <a:gridCol w="945300"/>
                <a:gridCol w="1189375"/>
                <a:gridCol w="1215700"/>
                <a:gridCol w="606400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chuyển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Chi nhánh chi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Số tiền chuyển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PCT-MD-002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12/02/2017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ABC Quận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Trụ sở chính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845,000đ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pic>
        <p:nvPicPr>
          <p:cNvPr id="3944" name="Shape 39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5" name="Shape 3945"/>
          <p:cNvCxnSpPr/>
          <p:nvPr/>
        </p:nvCxnSpPr>
        <p:spPr>
          <a:xfrm>
            <a:off x="287447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6" name="Shape 3946"/>
          <p:cNvCxnSpPr/>
          <p:nvPr/>
        </p:nvCxnSpPr>
        <p:spPr>
          <a:xfrm>
            <a:off x="37100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947" name="Shape 39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8" name="Shape 39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9" name="Shape 39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342300"/>
            <a:ext cx="128838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0" name="Shape 3950"/>
          <p:cNvCxnSpPr/>
          <p:nvPr/>
        </p:nvCxnSpPr>
        <p:spPr>
          <a:xfrm>
            <a:off x="5995387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1" name="Shape 3951"/>
          <p:cNvCxnSpPr/>
          <p:nvPr/>
        </p:nvCxnSpPr>
        <p:spPr>
          <a:xfrm>
            <a:off x="4595575" y="2865600"/>
            <a:ext cx="891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2" name="Shape 3952"/>
          <p:cNvCxnSpPr/>
          <p:nvPr/>
        </p:nvCxnSpPr>
        <p:spPr>
          <a:xfrm>
            <a:off x="2168925" y="2865600"/>
            <a:ext cx="417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3953" name="Shape 39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624987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4" name="Shape 3954"/>
          <p:cNvPicPr preferRelativeResize="0"/>
          <p:nvPr/>
        </p:nvPicPr>
        <p:blipFill rotWithShape="1">
          <a:blip r:embed="rId10">
            <a:alphaModFix/>
          </a:blip>
          <a:srcRect b="0" l="0" r="27766" t="0"/>
          <a:stretch/>
        </p:blipFill>
        <p:spPr>
          <a:xfrm>
            <a:off x="1570975" y="1607100"/>
            <a:ext cx="4335523" cy="4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5" name="Shape 3955"/>
          <p:cNvSpPr/>
          <p:nvPr/>
        </p:nvSpPr>
        <p:spPr>
          <a:xfrm>
            <a:off x="6927775" y="3005012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956" name="Shape 3956"/>
          <p:cNvSpPr/>
          <p:nvPr/>
        </p:nvSpPr>
        <p:spPr>
          <a:xfrm>
            <a:off x="6927775" y="330973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957" name="Shape 3957"/>
          <p:cNvSpPr/>
          <p:nvPr/>
        </p:nvSpPr>
        <p:spPr>
          <a:xfrm>
            <a:off x="6927775" y="3602087"/>
            <a:ext cx="5364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Xem</a:t>
            </a:r>
          </a:p>
        </p:txBody>
      </p:sp>
      <p:sp>
        <p:nvSpPr>
          <p:cNvPr id="3958" name="Shape 3958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Báo cáo luân chuyển tiền</a:t>
            </a:r>
          </a:p>
        </p:txBody>
      </p:sp>
      <p:cxnSp>
        <p:nvCxnSpPr>
          <p:cNvPr id="3959" name="Shape 3959"/>
          <p:cNvCxnSpPr/>
          <p:nvPr/>
        </p:nvCxnSpPr>
        <p:spPr>
          <a:xfrm>
            <a:off x="3215024" y="182740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60" name="Shape 3960"/>
          <p:cNvSpPr txBox="1"/>
          <p:nvPr/>
        </p:nvSpPr>
        <p:spPr>
          <a:xfrm>
            <a:off x="3215024" y="166995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3961" name="Shape 39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3687" y="167703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2" name="Shape 3962"/>
          <p:cNvSpPr/>
          <p:nvPr/>
        </p:nvSpPr>
        <p:spPr>
          <a:xfrm>
            <a:off x="4370775" y="169051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Shape 3967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(27/35)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8" name="Shape 3968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9" name="Shape 3969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70" name="Shape 39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1" name="Shape 39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Shape 3972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3" name="Shape 3973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3974" name="Shape 3974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3975" name="Shape 3975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3976" name="Shape 3976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3977" name="Shape 3977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8" name="Shape 3978"/>
          <p:cNvSpPr txBox="1"/>
          <p:nvPr/>
        </p:nvSpPr>
        <p:spPr>
          <a:xfrm>
            <a:off x="1669650" y="1231300"/>
            <a:ext cx="1185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chi nhánh</a:t>
            </a:r>
          </a:p>
        </p:txBody>
      </p:sp>
      <p:sp>
        <p:nvSpPr>
          <p:cNvPr id="3979" name="Shape 3979"/>
          <p:cNvSpPr txBox="1"/>
          <p:nvPr/>
        </p:nvSpPr>
        <p:spPr>
          <a:xfrm>
            <a:off x="2795525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thu chi</a:t>
            </a:r>
          </a:p>
        </p:txBody>
      </p:sp>
      <p:sp>
        <p:nvSpPr>
          <p:cNvPr id="3980" name="Shape 3980"/>
          <p:cNvSpPr txBox="1"/>
          <p:nvPr/>
        </p:nvSpPr>
        <p:spPr>
          <a:xfrm>
            <a:off x="3773900" y="1231300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Báo cáo học viên</a:t>
            </a:r>
          </a:p>
        </p:txBody>
      </p:sp>
      <p:pic>
        <p:nvPicPr>
          <p:cNvPr id="3981" name="Shape 39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1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Shape 39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725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Shape 39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62" y="1290500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4" name="Shape 3984"/>
          <p:cNvSpPr/>
          <p:nvPr/>
        </p:nvSpPr>
        <p:spPr>
          <a:xfrm>
            <a:off x="52025" y="1236199"/>
            <a:ext cx="1428000" cy="58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5" name="Shape 3985"/>
          <p:cNvSpPr txBox="1"/>
          <p:nvPr/>
        </p:nvSpPr>
        <p:spPr>
          <a:xfrm>
            <a:off x="51987" y="1231300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Thống kê học viên</a:t>
            </a:r>
          </a:p>
        </p:txBody>
      </p:sp>
      <p:sp>
        <p:nvSpPr>
          <p:cNvPr id="3986" name="Shape 3986"/>
          <p:cNvSpPr txBox="1"/>
          <p:nvPr/>
        </p:nvSpPr>
        <p:spPr>
          <a:xfrm>
            <a:off x="51987" y="1458403"/>
            <a:ext cx="1428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Thống kê học phí</a:t>
            </a:r>
          </a:p>
        </p:txBody>
      </p:sp>
      <p:pic>
        <p:nvPicPr>
          <p:cNvPr id="3987" name="Shape 3987"/>
          <p:cNvPicPr preferRelativeResize="0"/>
          <p:nvPr/>
        </p:nvPicPr>
        <p:blipFill rotWithShape="1">
          <a:blip r:embed="rId7">
            <a:alphaModFix/>
          </a:blip>
          <a:srcRect b="0" l="0" r="22940" t="0"/>
          <a:stretch/>
        </p:blipFill>
        <p:spPr>
          <a:xfrm>
            <a:off x="1570974" y="1607100"/>
            <a:ext cx="4625001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Shape 39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0975" y="4624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3989" name="Shape 3989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Thống kê học phí</a:t>
            </a:r>
          </a:p>
        </p:txBody>
      </p:sp>
      <p:graphicFrame>
        <p:nvGraphicFramePr>
          <p:cNvPr id="3990" name="Shape 3990"/>
          <p:cNvGraphicFramePr/>
          <p:nvPr/>
        </p:nvGraphicFramePr>
        <p:xfrm>
          <a:off x="1664162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877825"/>
                <a:gridCol w="790225"/>
                <a:gridCol w="1231600"/>
                <a:gridCol w="906150"/>
                <a:gridCol w="1109875"/>
                <a:gridCol w="93017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phiếu thu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Nội dung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 tiền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Ngày tạo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học phí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chuyển trung tâm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đặt cọc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học thử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IV-MKC-000044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Rose Roxy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Thu chuyển giờ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6.000.000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22/03/2016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Tổng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40.000.000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91" name="Shape 3991"/>
          <p:cNvSpPr/>
          <p:nvPr/>
        </p:nvSpPr>
        <p:spPr>
          <a:xfrm>
            <a:off x="6716725" y="2847275"/>
            <a:ext cx="6987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3992" name="Shape 3992"/>
          <p:cNvCxnSpPr>
            <a:endCxn id="3993" idx="1"/>
          </p:cNvCxnSpPr>
          <p:nvPr/>
        </p:nvCxnSpPr>
        <p:spPr>
          <a:xfrm flipH="1" rot="10800000">
            <a:off x="7129775" y="2846687"/>
            <a:ext cx="701700" cy="6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93" name="Shape 3993"/>
          <p:cNvSpPr txBox="1"/>
          <p:nvPr/>
        </p:nvSpPr>
        <p:spPr>
          <a:xfrm>
            <a:off x="7831475" y="26807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29</a:t>
            </a:r>
          </a:p>
        </p:txBody>
      </p:sp>
      <p:sp>
        <p:nvSpPr>
          <p:cNvPr id="3994" name="Shape 3994"/>
          <p:cNvSpPr/>
          <p:nvPr/>
        </p:nvSpPr>
        <p:spPr>
          <a:xfrm>
            <a:off x="6716725" y="3147775"/>
            <a:ext cx="6987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sp>
        <p:nvSpPr>
          <p:cNvPr id="3995" name="Shape 3995"/>
          <p:cNvSpPr/>
          <p:nvPr/>
        </p:nvSpPr>
        <p:spPr>
          <a:xfrm>
            <a:off x="6716725" y="3448275"/>
            <a:ext cx="6987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sp>
        <p:nvSpPr>
          <p:cNvPr id="3996" name="Shape 3996"/>
          <p:cNvSpPr/>
          <p:nvPr/>
        </p:nvSpPr>
        <p:spPr>
          <a:xfrm>
            <a:off x="6716725" y="3748775"/>
            <a:ext cx="6987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3997" name="Shape 3997"/>
          <p:cNvCxnSpPr>
            <a:endCxn id="3998" idx="1"/>
          </p:cNvCxnSpPr>
          <p:nvPr/>
        </p:nvCxnSpPr>
        <p:spPr>
          <a:xfrm flipH="1" rot="10800000">
            <a:off x="7129475" y="3230437"/>
            <a:ext cx="702000" cy="19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98" name="Shape 3998"/>
          <p:cNvSpPr txBox="1"/>
          <p:nvPr/>
        </p:nvSpPr>
        <p:spPr>
          <a:xfrm>
            <a:off x="7831475" y="30645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34</a:t>
            </a:r>
          </a:p>
        </p:txBody>
      </p:sp>
      <p:cxnSp>
        <p:nvCxnSpPr>
          <p:cNvPr id="3999" name="Shape 3999"/>
          <p:cNvCxnSpPr>
            <a:endCxn id="4000" idx="1"/>
          </p:cNvCxnSpPr>
          <p:nvPr/>
        </p:nvCxnSpPr>
        <p:spPr>
          <a:xfrm>
            <a:off x="7121075" y="3555987"/>
            <a:ext cx="710400" cy="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00" name="Shape 4000"/>
          <p:cNvSpPr txBox="1"/>
          <p:nvPr/>
        </p:nvSpPr>
        <p:spPr>
          <a:xfrm>
            <a:off x="7831475" y="34482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32</a:t>
            </a:r>
          </a:p>
        </p:txBody>
      </p:sp>
      <p:cxnSp>
        <p:nvCxnSpPr>
          <p:cNvPr id="4001" name="Shape 4001"/>
          <p:cNvCxnSpPr>
            <a:endCxn id="4002" idx="1"/>
          </p:cNvCxnSpPr>
          <p:nvPr/>
        </p:nvCxnSpPr>
        <p:spPr>
          <a:xfrm>
            <a:off x="7087175" y="3861437"/>
            <a:ext cx="744300" cy="136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02" name="Shape 4002"/>
          <p:cNvSpPr txBox="1"/>
          <p:nvPr/>
        </p:nvSpPr>
        <p:spPr>
          <a:xfrm>
            <a:off x="7831475" y="383203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33</a:t>
            </a:r>
          </a:p>
        </p:txBody>
      </p:sp>
      <p:sp>
        <p:nvSpPr>
          <p:cNvPr id="4003" name="Shape 4003"/>
          <p:cNvSpPr/>
          <p:nvPr/>
        </p:nvSpPr>
        <p:spPr>
          <a:xfrm>
            <a:off x="6716725" y="4072087"/>
            <a:ext cx="6987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Xem</a:t>
            </a:r>
          </a:p>
        </p:txBody>
      </p:sp>
      <p:cxnSp>
        <p:nvCxnSpPr>
          <p:cNvPr id="4004" name="Shape 4004"/>
          <p:cNvCxnSpPr>
            <a:endCxn id="4005" idx="1"/>
          </p:cNvCxnSpPr>
          <p:nvPr/>
        </p:nvCxnSpPr>
        <p:spPr>
          <a:xfrm>
            <a:off x="7070375" y="4159387"/>
            <a:ext cx="761100" cy="222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05" name="Shape 4005"/>
          <p:cNvSpPr txBox="1"/>
          <p:nvPr/>
        </p:nvSpPr>
        <p:spPr>
          <a:xfrm>
            <a:off x="7831475" y="4215787"/>
            <a:ext cx="1228800" cy="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40</a:t>
            </a:r>
          </a:p>
        </p:txBody>
      </p:sp>
      <p:cxnSp>
        <p:nvCxnSpPr>
          <p:cNvPr id="4006" name="Shape 4006"/>
          <p:cNvCxnSpPr/>
          <p:nvPr/>
        </p:nvCxnSpPr>
        <p:spPr>
          <a:xfrm>
            <a:off x="374305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7" name="Shape 4007"/>
          <p:cNvCxnSpPr/>
          <p:nvPr/>
        </p:nvCxnSpPr>
        <p:spPr>
          <a:xfrm>
            <a:off x="4744225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8" name="Shape 4008"/>
          <p:cNvCxnSpPr/>
          <p:nvPr/>
        </p:nvCxnSpPr>
        <p:spPr>
          <a:xfrm>
            <a:off x="5796325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9" name="Shape 4009"/>
          <p:cNvCxnSpPr/>
          <p:nvPr/>
        </p:nvCxnSpPr>
        <p:spPr>
          <a:xfrm>
            <a:off x="268100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0" name="Shape 4010"/>
          <p:cNvCxnSpPr/>
          <p:nvPr/>
        </p:nvCxnSpPr>
        <p:spPr>
          <a:xfrm>
            <a:off x="1805750" y="26738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011" name="Shape 40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5425" y="2557137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2" name="Shape 4012"/>
          <p:cNvCxnSpPr/>
          <p:nvPr/>
        </p:nvCxnSpPr>
        <p:spPr>
          <a:xfrm>
            <a:off x="3215024" y="1827400"/>
            <a:ext cx="1070099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3" name="Shape 4013"/>
          <p:cNvSpPr txBox="1"/>
          <p:nvPr/>
        </p:nvSpPr>
        <p:spPr>
          <a:xfrm>
            <a:off x="3215024" y="1669950"/>
            <a:ext cx="1015199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- chọn trung tâm -</a:t>
            </a:r>
          </a:p>
        </p:txBody>
      </p:sp>
      <p:pic>
        <p:nvPicPr>
          <p:cNvPr id="4014" name="Shape 40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3687" y="167703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5" name="Shape 4015"/>
          <p:cNvSpPr/>
          <p:nvPr/>
        </p:nvSpPr>
        <p:spPr>
          <a:xfrm>
            <a:off x="4370775" y="1690512"/>
            <a:ext cx="6987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Lọc</a:t>
            </a:r>
          </a:p>
        </p:txBody>
      </p:sp>
      <p:sp>
        <p:nvSpPr>
          <p:cNvPr id="4016" name="Shape 4016"/>
          <p:cNvSpPr/>
          <p:nvPr/>
        </p:nvSpPr>
        <p:spPr>
          <a:xfrm>
            <a:off x="184550" y="204712"/>
            <a:ext cx="1018500" cy="227100"/>
          </a:xfrm>
          <a:prstGeom prst="rect">
            <a:avLst/>
          </a:prstGeom>
          <a:solidFill>
            <a:srgbClr val="B3A77D">
              <a:alpha val="6769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Change lần 2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Shape 402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(28/35)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2" name="Shape 402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23" name="Shape 402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24" name="Shape 40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Shape 40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6" name="Shape 402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027" name="Shape 402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028" name="Shape 402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029" name="Shape 402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030" name="Shape 403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1" name="Shape 4031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Học viên</a:t>
            </a:r>
          </a:p>
        </p:txBody>
      </p:sp>
      <p:sp>
        <p:nvSpPr>
          <p:cNvPr id="4032" name="Shape 4032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pic>
        <p:nvPicPr>
          <p:cNvPr id="4033" name="Shape 40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Shape 40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4624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035" name="Shape 403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Dữ liệu </a:t>
            </a:r>
            <a:r>
              <a:rPr b="1" lang="en" sz="1000"/>
              <a:t>học viên</a:t>
            </a:r>
          </a:p>
        </p:txBody>
      </p:sp>
      <p:graphicFrame>
        <p:nvGraphicFramePr>
          <p:cNvPr id="4036" name="Shape 403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3250"/>
                <a:gridCol w="892275"/>
                <a:gridCol w="1102450"/>
                <a:gridCol w="1180625"/>
                <a:gridCol w="951125"/>
                <a:gridCol w="816475"/>
                <a:gridCol w="6165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phụ huynh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Phân công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lead (danh sách thô)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</a:rPr>
                        <a:t>Chưa phân công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tư vấn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nhanviena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037" name="Shape 4037"/>
          <p:cNvCxnSpPr/>
          <p:nvPr/>
        </p:nvCxnSpPr>
        <p:spPr>
          <a:xfrm>
            <a:off x="2106500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8" name="Shape 4038"/>
          <p:cNvCxnSpPr/>
          <p:nvPr/>
        </p:nvCxnSpPr>
        <p:spPr>
          <a:xfrm>
            <a:off x="2932325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9" name="Shape 4039"/>
          <p:cNvCxnSpPr/>
          <p:nvPr/>
        </p:nvCxnSpPr>
        <p:spPr>
          <a:xfrm>
            <a:off x="4247675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40" name="Shape 4040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041" name="Shape 40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2" name="Shape 4042"/>
          <p:cNvSpPr/>
          <p:nvPr/>
        </p:nvSpPr>
        <p:spPr>
          <a:xfrm>
            <a:off x="5965975" y="1654350"/>
            <a:ext cx="1018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Phân công cho sale</a:t>
            </a:r>
          </a:p>
        </p:txBody>
      </p:sp>
      <p:pic>
        <p:nvPicPr>
          <p:cNvPr id="4043" name="Shape 40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Shape 40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Shape 40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7967" y="3034412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6" name="Shape 40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7" name="Shape 4047"/>
          <p:cNvCxnSpPr/>
          <p:nvPr/>
        </p:nvCxnSpPr>
        <p:spPr>
          <a:xfrm>
            <a:off x="5378700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8" name="Shape 4048"/>
          <p:cNvCxnSpPr/>
          <p:nvPr/>
        </p:nvCxnSpPr>
        <p:spPr>
          <a:xfrm>
            <a:off x="6141700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049" name="Shape 40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4037" y="26500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Shape 40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7037" y="2663375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Shape 40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81547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Shape 40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7967" y="3842925"/>
            <a:ext cx="335917" cy="1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3" name="Shape 4053"/>
          <p:cNvCxnSpPr>
            <a:endCxn id="4054" idx="1"/>
          </p:cNvCxnSpPr>
          <p:nvPr/>
        </p:nvCxnSpPr>
        <p:spPr>
          <a:xfrm flipH="1" rot="10800000">
            <a:off x="6633475" y="1466120"/>
            <a:ext cx="1186200" cy="257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54" name="Shape 4054"/>
          <p:cNvSpPr txBox="1"/>
          <p:nvPr/>
        </p:nvSpPr>
        <p:spPr>
          <a:xfrm>
            <a:off x="7819675" y="1247420"/>
            <a:ext cx="1228800" cy="43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Ssu khi chọn (*)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87 </a:t>
            </a:r>
          </a:p>
        </p:txBody>
      </p:sp>
      <p:sp>
        <p:nvSpPr>
          <p:cNvPr id="4055" name="Shape 4055"/>
          <p:cNvSpPr txBox="1"/>
          <p:nvPr/>
        </p:nvSpPr>
        <p:spPr>
          <a:xfrm>
            <a:off x="144625" y="2595047"/>
            <a:ext cx="1228800" cy="3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(*) Chọn để thao tác phân công sale</a:t>
            </a:r>
          </a:p>
        </p:txBody>
      </p:sp>
      <p:cxnSp>
        <p:nvCxnSpPr>
          <p:cNvPr id="4056" name="Shape 4056"/>
          <p:cNvCxnSpPr>
            <a:endCxn id="4055" idx="3"/>
          </p:cNvCxnSpPr>
          <p:nvPr/>
        </p:nvCxnSpPr>
        <p:spPr>
          <a:xfrm rot="10800000">
            <a:off x="1373425" y="2794397"/>
            <a:ext cx="457800" cy="275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7" name="Shape 4057"/>
          <p:cNvCxnSpPr>
            <a:endCxn id="4055" idx="3"/>
          </p:cNvCxnSpPr>
          <p:nvPr/>
        </p:nvCxnSpPr>
        <p:spPr>
          <a:xfrm rot="10800000">
            <a:off x="1373425" y="2794397"/>
            <a:ext cx="457800" cy="1101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58" name="Shape 4058"/>
          <p:cNvSpPr/>
          <p:nvPr/>
        </p:nvSpPr>
        <p:spPr>
          <a:xfrm>
            <a:off x="5218825" y="1654350"/>
            <a:ext cx="679500" cy="165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Import excel</a:t>
            </a:r>
          </a:p>
        </p:txBody>
      </p:sp>
      <p:cxnSp>
        <p:nvCxnSpPr>
          <p:cNvPr id="4059" name="Shape 4059"/>
          <p:cNvCxnSpPr>
            <a:endCxn id="4060" idx="1"/>
          </p:cNvCxnSpPr>
          <p:nvPr/>
        </p:nvCxnSpPr>
        <p:spPr>
          <a:xfrm>
            <a:off x="7333800" y="1732352"/>
            <a:ext cx="486000" cy="551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60" name="Shape 4060"/>
          <p:cNvSpPr txBox="1"/>
          <p:nvPr/>
        </p:nvSpPr>
        <p:spPr>
          <a:xfrm>
            <a:off x="7819800" y="2145752"/>
            <a:ext cx="1228800" cy="2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Giao diện slide 88</a:t>
            </a:r>
          </a:p>
        </p:txBody>
      </p:sp>
      <p:cxnSp>
        <p:nvCxnSpPr>
          <p:cNvPr id="4061" name="Shape 4061"/>
          <p:cNvCxnSpPr>
            <a:endCxn id="4060" idx="1"/>
          </p:cNvCxnSpPr>
          <p:nvPr/>
        </p:nvCxnSpPr>
        <p:spPr>
          <a:xfrm>
            <a:off x="5610300" y="1741352"/>
            <a:ext cx="2209500" cy="54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2" name="Shape 4062"/>
          <p:cNvCxnSpPr>
            <a:endCxn id="4060" idx="1"/>
          </p:cNvCxnSpPr>
          <p:nvPr/>
        </p:nvCxnSpPr>
        <p:spPr>
          <a:xfrm flipH="1" rot="10800000">
            <a:off x="7217100" y="2284052"/>
            <a:ext cx="602700" cy="812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3" name="Shape 4063"/>
          <p:cNvCxnSpPr>
            <a:endCxn id="4064" idx="1"/>
          </p:cNvCxnSpPr>
          <p:nvPr/>
        </p:nvCxnSpPr>
        <p:spPr>
          <a:xfrm>
            <a:off x="5574475" y="2755700"/>
            <a:ext cx="2245200" cy="718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64" name="Shape 4064"/>
          <p:cNvSpPr txBox="1"/>
          <p:nvPr/>
        </p:nvSpPr>
        <p:spPr>
          <a:xfrm>
            <a:off x="7819675" y="2577200"/>
            <a:ext cx="1228800" cy="17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lead (danh sách thô)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đã tư vấn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đã học thử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phản đối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gặp khó khăn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xác nhận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đặt cọc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thanh toán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tạm ngưng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bảo lưu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ngủ đông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học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đang chờ lớp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4065" name="Shape 4065"/>
          <p:cNvSpPr txBox="1"/>
          <p:nvPr/>
        </p:nvSpPr>
        <p:spPr>
          <a:xfrm>
            <a:off x="144625" y="2023647"/>
            <a:ext cx="1228800" cy="3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Sort theo độ tiềm năng cao đến thấp</a:t>
            </a:r>
          </a:p>
        </p:txBody>
      </p:sp>
      <p:cxnSp>
        <p:nvCxnSpPr>
          <p:cNvPr id="4066" name="Shape 4066"/>
          <p:cNvCxnSpPr>
            <a:endCxn id="4065" idx="3"/>
          </p:cNvCxnSpPr>
          <p:nvPr/>
        </p:nvCxnSpPr>
        <p:spPr>
          <a:xfrm rot="10800000">
            <a:off x="1373425" y="2222997"/>
            <a:ext cx="1705500" cy="218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Shape 4071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3. Nhóm chức năng phân quyền cho nhân viên “Central” (29/35)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2" name="Shape 4072"/>
          <p:cNvPicPr preferRelativeResize="0"/>
          <p:nvPr/>
        </p:nvPicPr>
        <p:blipFill rotWithShape="1">
          <a:blip r:embed="rId3">
            <a:alphaModFix/>
          </a:blip>
          <a:srcRect b="5083" l="0" r="0" t="2495"/>
          <a:stretch/>
        </p:blipFill>
        <p:spPr>
          <a:xfrm>
            <a:off x="1203049" y="319625"/>
            <a:ext cx="6737888" cy="4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73" name="Shape 4073"/>
          <p:cNvSpPr/>
          <p:nvPr/>
        </p:nvSpPr>
        <p:spPr>
          <a:xfrm>
            <a:off x="1554400" y="820875"/>
            <a:ext cx="6042900" cy="39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74" name="Shape 40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771" y="881921"/>
            <a:ext cx="276599" cy="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5" name="Shape 40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375" y="968987"/>
            <a:ext cx="163100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6" name="Shape 4076"/>
          <p:cNvSpPr/>
          <p:nvPr/>
        </p:nvSpPr>
        <p:spPr>
          <a:xfrm>
            <a:off x="1650500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Cấu hình</a:t>
            </a:r>
          </a:p>
        </p:txBody>
      </p:sp>
      <p:sp>
        <p:nvSpPr>
          <p:cNvPr id="4077" name="Shape 4077"/>
          <p:cNvSpPr/>
          <p:nvPr/>
        </p:nvSpPr>
        <p:spPr>
          <a:xfrm>
            <a:off x="3894350" y="884662"/>
            <a:ext cx="698700" cy="33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CRM</a:t>
            </a:r>
          </a:p>
        </p:txBody>
      </p:sp>
      <p:sp>
        <p:nvSpPr>
          <p:cNvPr id="4078" name="Shape 4078"/>
          <p:cNvSpPr/>
          <p:nvPr/>
        </p:nvSpPr>
        <p:spPr>
          <a:xfrm>
            <a:off x="3143562" y="884637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Đào tạo</a:t>
            </a:r>
          </a:p>
        </p:txBody>
      </p:sp>
      <p:sp>
        <p:nvSpPr>
          <p:cNvPr id="4079" name="Shape 4079"/>
          <p:cNvSpPr/>
          <p:nvPr/>
        </p:nvSpPr>
        <p:spPr>
          <a:xfrm>
            <a:off x="2392775" y="884662"/>
            <a:ext cx="698700" cy="33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Trung tâm</a:t>
            </a:r>
          </a:p>
        </p:txBody>
      </p:sp>
      <p:sp>
        <p:nvSpPr>
          <p:cNvPr id="4080" name="Shape 4080"/>
          <p:cNvSpPr/>
          <p:nvPr/>
        </p:nvSpPr>
        <p:spPr>
          <a:xfrm>
            <a:off x="1554400" y="1231300"/>
            <a:ext cx="6042900" cy="27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1" name="Shape 4081"/>
          <p:cNvSpPr txBox="1"/>
          <p:nvPr/>
        </p:nvSpPr>
        <p:spPr>
          <a:xfrm>
            <a:off x="1669650" y="1231300"/>
            <a:ext cx="679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accent2"/>
                </a:solidFill>
              </a:rPr>
              <a:t>Học viên</a:t>
            </a:r>
          </a:p>
        </p:txBody>
      </p:sp>
      <p:sp>
        <p:nvSpPr>
          <p:cNvPr id="4082" name="Shape 4082"/>
          <p:cNvSpPr txBox="1"/>
          <p:nvPr/>
        </p:nvSpPr>
        <p:spPr>
          <a:xfrm>
            <a:off x="2204550" y="1231300"/>
            <a:ext cx="100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Nhân viên sale</a:t>
            </a:r>
          </a:p>
        </p:txBody>
      </p:sp>
      <p:pic>
        <p:nvPicPr>
          <p:cNvPr id="4083" name="Shape 40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975" y="1607100"/>
            <a:ext cx="6002049" cy="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4" name="Shape 40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0975" y="4624000"/>
            <a:ext cx="6002049" cy="205118"/>
          </a:xfrm>
          <a:prstGeom prst="rect">
            <a:avLst/>
          </a:prstGeom>
          <a:noFill/>
          <a:ln>
            <a:noFill/>
          </a:ln>
        </p:spPr>
      </p:pic>
      <p:sp>
        <p:nvSpPr>
          <p:cNvPr id="4085" name="Shape 4085"/>
          <p:cNvSpPr txBox="1"/>
          <p:nvPr/>
        </p:nvSpPr>
        <p:spPr>
          <a:xfrm>
            <a:off x="1570975" y="1607100"/>
            <a:ext cx="3024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Dữ liệu học viên</a:t>
            </a:r>
          </a:p>
        </p:txBody>
      </p:sp>
      <p:graphicFrame>
        <p:nvGraphicFramePr>
          <p:cNvPr id="4086" name="Shape 4086"/>
          <p:cNvGraphicFramePr/>
          <p:nvPr/>
        </p:nvGraphicFramePr>
        <p:xfrm>
          <a:off x="1639787" y="23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313250"/>
                <a:gridCol w="892275"/>
                <a:gridCol w="1102450"/>
                <a:gridCol w="1180625"/>
                <a:gridCol w="951125"/>
                <a:gridCol w="816475"/>
                <a:gridCol w="616525"/>
              </a:tblGrid>
              <a:tr h="24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phụ huynh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Trạng thái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Phân công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Thao tác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7B7B7"/>
                    </a:solidFill>
                  </a:tcPr>
                </a:tc>
              </a:tr>
              <a:tr h="28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lead (danh sách thô)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Chưa phân công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3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Đã tư vấn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nhanviena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087" name="Shape 4087"/>
          <p:cNvCxnSpPr/>
          <p:nvPr/>
        </p:nvCxnSpPr>
        <p:spPr>
          <a:xfrm>
            <a:off x="2106500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8" name="Shape 4088"/>
          <p:cNvCxnSpPr/>
          <p:nvPr/>
        </p:nvCxnSpPr>
        <p:spPr>
          <a:xfrm>
            <a:off x="2932325" y="2826475"/>
            <a:ext cx="5802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9" name="Shape 4089"/>
          <p:cNvCxnSpPr/>
          <p:nvPr/>
        </p:nvCxnSpPr>
        <p:spPr>
          <a:xfrm>
            <a:off x="4247675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90" name="Shape 4090"/>
          <p:cNvSpPr txBox="1"/>
          <p:nvPr/>
        </p:nvSpPr>
        <p:spPr>
          <a:xfrm>
            <a:off x="2961725" y="1231287"/>
            <a:ext cx="1018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Báo cáo </a:t>
            </a:r>
          </a:p>
        </p:txBody>
      </p:sp>
      <p:pic>
        <p:nvPicPr>
          <p:cNvPr id="4091" name="Shape 40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1487" y="1290487"/>
            <a:ext cx="96174" cy="1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2" name="Shape 4092"/>
          <p:cNvSpPr/>
          <p:nvPr/>
        </p:nvSpPr>
        <p:spPr>
          <a:xfrm>
            <a:off x="5965975" y="1654350"/>
            <a:ext cx="1018500" cy="165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chemeClr val="lt1"/>
                </a:solidFill>
              </a:rPr>
              <a:t>Phân công cho sale</a:t>
            </a:r>
          </a:p>
        </p:txBody>
      </p:sp>
      <p:pic>
        <p:nvPicPr>
          <p:cNvPr id="4093" name="Shape 40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244161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4" name="Shape 40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006962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5" name="Shape 40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7967" y="3034412"/>
            <a:ext cx="335917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" name="Shape 40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77975" y="2723200"/>
            <a:ext cx="377150" cy="1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7" name="Shape 4097"/>
          <p:cNvCxnSpPr/>
          <p:nvPr/>
        </p:nvCxnSpPr>
        <p:spPr>
          <a:xfrm>
            <a:off x="5378700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8" name="Shape 4098"/>
          <p:cNvCxnSpPr/>
          <p:nvPr/>
        </p:nvCxnSpPr>
        <p:spPr>
          <a:xfrm>
            <a:off x="6141700" y="2826475"/>
            <a:ext cx="4515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4099" name="Shape 40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4037" y="2650000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Shape 4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7037" y="2663375"/>
            <a:ext cx="96174" cy="1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Shape 4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9250" y="3815475"/>
            <a:ext cx="128838" cy="1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Shape 4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7967" y="3842925"/>
            <a:ext cx="335917" cy="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3" name="Shape 4103"/>
          <p:cNvSpPr/>
          <p:nvPr/>
        </p:nvSpPr>
        <p:spPr>
          <a:xfrm>
            <a:off x="1561900" y="843775"/>
            <a:ext cx="6042900" cy="4102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4" name="Shape 4104"/>
          <p:cNvSpPr txBox="1"/>
          <p:nvPr/>
        </p:nvSpPr>
        <p:spPr>
          <a:xfrm>
            <a:off x="2184950" y="1628925"/>
            <a:ext cx="4840800" cy="30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Phân công cho sale</a:t>
            </a:r>
          </a:p>
        </p:txBody>
      </p:sp>
      <p:sp>
        <p:nvSpPr>
          <p:cNvPr id="4105" name="Shape 4105"/>
          <p:cNvSpPr/>
          <p:nvPr/>
        </p:nvSpPr>
        <p:spPr>
          <a:xfrm>
            <a:off x="5675762" y="1720812"/>
            <a:ext cx="567000" cy="165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</a:rPr>
              <a:t>Lưu</a:t>
            </a:r>
          </a:p>
        </p:txBody>
      </p:sp>
      <p:sp>
        <p:nvSpPr>
          <p:cNvPr id="4106" name="Shape 4106"/>
          <p:cNvSpPr/>
          <p:nvPr/>
        </p:nvSpPr>
        <p:spPr>
          <a:xfrm>
            <a:off x="6274412" y="1720812"/>
            <a:ext cx="567000" cy="1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666666"/>
                </a:solidFill>
              </a:rPr>
              <a:t>Quay lại</a:t>
            </a:r>
          </a:p>
        </p:txBody>
      </p:sp>
      <p:cxnSp>
        <p:nvCxnSpPr>
          <p:cNvPr id="4107" name="Shape 4107"/>
          <p:cNvCxnSpPr/>
          <p:nvPr/>
        </p:nvCxnSpPr>
        <p:spPr>
          <a:xfrm>
            <a:off x="2261162" y="1975125"/>
            <a:ext cx="46596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08" name="Shape 4108"/>
          <p:cNvSpPr txBox="1"/>
          <p:nvPr/>
        </p:nvSpPr>
        <p:spPr>
          <a:xfrm>
            <a:off x="3532150" y="4084500"/>
            <a:ext cx="11658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</a:rPr>
              <a:t>Phân công cho</a:t>
            </a:r>
          </a:p>
        </p:txBody>
      </p:sp>
      <p:cxnSp>
        <p:nvCxnSpPr>
          <p:cNvPr id="4109" name="Shape 4109"/>
          <p:cNvCxnSpPr/>
          <p:nvPr/>
        </p:nvCxnSpPr>
        <p:spPr>
          <a:xfrm>
            <a:off x="3603025" y="4407250"/>
            <a:ext cx="1983300" cy="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0" name="Shape 4110"/>
          <p:cNvSpPr txBox="1"/>
          <p:nvPr/>
        </p:nvSpPr>
        <p:spPr>
          <a:xfrm>
            <a:off x="3603025" y="4249800"/>
            <a:ext cx="1881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/>
              <a:t>- chọn nhân viên sale -</a:t>
            </a:r>
          </a:p>
        </p:txBody>
      </p:sp>
      <p:graphicFrame>
        <p:nvGraphicFramePr>
          <p:cNvPr id="4111" name="Shape 4111"/>
          <p:cNvGraphicFramePr/>
          <p:nvPr/>
        </p:nvGraphicFramePr>
        <p:xfrm>
          <a:off x="2500412" y="20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{F45DE926-8908-4857-AEE6-E57D6C8A2632}</a:tableStyleId>
              </a:tblPr>
              <a:tblGrid>
                <a:gridCol w="975150"/>
                <a:gridCol w="1587200"/>
                <a:gridCol w="1802400"/>
              </a:tblGrid>
              <a:tr h="25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Mã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học viên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Thông tin phụ huynh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71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bao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HV-MKC-000045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van an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Ngày sinh: 01/01/2001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Tiềm năng: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nguyen vulinh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Địa chỉ: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Email: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Điện thoại: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Số tiền tích luỹ: 0đ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4112" name="Shape 4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4612" y="4208287"/>
            <a:ext cx="96174" cy="1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3" name="Shape 4113"/>
          <p:cNvCxnSpPr>
            <a:endCxn id="4114" idx="1"/>
          </p:cNvCxnSpPr>
          <p:nvPr/>
        </p:nvCxnSpPr>
        <p:spPr>
          <a:xfrm flipH="1" rot="10800000">
            <a:off x="4703800" y="3935348"/>
            <a:ext cx="3142800" cy="41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14" name="Shape 4114"/>
          <p:cNvSpPr txBox="1"/>
          <p:nvPr/>
        </p:nvSpPr>
        <p:spPr>
          <a:xfrm>
            <a:off x="7846600" y="3662348"/>
            <a:ext cx="1228800" cy="54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800"/>
              <a:t>Chỉ hiện nhân viên thuộc nhóm người dùng “Sale”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