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6" r:id="rId4"/>
    <p:sldId id="265" r:id="rId5"/>
    <p:sldId id="257" r:id="rId6"/>
    <p:sldId id="264" r:id="rId7"/>
    <p:sldId id="269" r:id="rId8"/>
    <p:sldId id="263" r:id="rId9"/>
    <p:sldId id="267" r:id="rId10"/>
    <p:sldId id="259" r:id="rId11"/>
    <p:sldId id="260" r:id="rId12"/>
    <p:sldId id="268" r:id="rId13"/>
    <p:sldId id="261" r:id="rId14"/>
    <p:sldId id="262" r:id="rId15"/>
  </p:sldIdLst>
  <p:sldSz cx="12192000" cy="6858000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0717" autoAdjust="0"/>
  </p:normalViewPr>
  <p:slideViewPr>
    <p:cSldViewPr snapToGrid="0">
      <p:cViewPr varScale="1">
        <p:scale>
          <a:sx n="100" d="100"/>
          <a:sy n="100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2E2A4A-25BF-37B1-974A-2DD525C42F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B6636-EC69-27D8-C100-62AE17CD5F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174AACE-E0EC-45E0-B874-9F94933C41D2}" type="datetimeFigureOut">
              <a:rPr lang="en-GB"/>
              <a:pPr>
                <a:defRPr/>
              </a:pPr>
              <a:t>27/10/2022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52BE6-B648-0D4F-37A9-0F66590F18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E1440-0CA8-B4C9-F781-7301AF912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99BA312-884E-450F-8386-6B592A959A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6FF4B1-8D7A-C59D-29B0-504C5B5A2A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00CB8-6372-C08B-40BD-8DD1865E915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E524E06-91B9-4404-B1EC-7F9C9D4E185E}" type="datetimeFigureOut">
              <a:rPr lang="en-GB"/>
              <a:pPr>
                <a:defRPr/>
              </a:pPr>
              <a:t>27/10/2022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8F20C83-4B81-66B3-80A8-EB5EBFF161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AC8B8F9-6D91-7476-46EA-0ECC1855F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CBA4D-A4CF-5B15-C361-3110806950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643E0-F3D7-0C23-2D39-2D19F7721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9EAB308-FD5E-4C73-9B0C-554F6EF7C5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EAB308-FD5E-4C73-9B0C-554F6EF7C58F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872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EAB308-FD5E-4C73-9B0C-554F6EF7C58F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05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EAB308-FD5E-4C73-9B0C-554F6EF7C58F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15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9B734146-85B6-AE02-D31E-5B8CF57A5025}"/>
              </a:ext>
            </a:extLst>
          </p:cNvPr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sp>
          <p:nvSpPr>
            <p:cNvPr id="5" name="Freeform 14">
              <a:extLst>
                <a:ext uri="{FF2B5EF4-FFF2-40B4-BE49-F238E27FC236}">
                  <a16:creationId xmlns:a16="http://schemas.microsoft.com/office/drawing/2014/main" id="{D78CE629-CF63-FE75-FCA1-E44F3F7F5941}"/>
                </a:ext>
              </a:extLst>
            </p:cNvPr>
            <p:cNvSpPr/>
            <p:nvPr/>
          </p:nvSpPr>
          <p:spPr>
            <a:xfrm>
              <a:off x="0" y="-8467"/>
              <a:ext cx="863600" cy="569797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4F0C0A-11A1-79E0-CF7A-3DAFB11EAF8E}"/>
                </a:ext>
              </a:extLst>
            </p:cNvPr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2BF33A3-35AC-9ED7-611F-68E2569C0351}"/>
                </a:ext>
              </a:extLst>
            </p:cNvPr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7C0FB050-F9A4-B3EC-CD0D-F1806F04C5B2}"/>
                </a:ext>
              </a:extLst>
            </p:cNvPr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>
              <a:extLst>
                <a:ext uri="{FF2B5EF4-FFF2-40B4-BE49-F238E27FC236}">
                  <a16:creationId xmlns:a16="http://schemas.microsoft.com/office/drawing/2014/main" id="{89719EB7-8737-FE84-E58D-7200BE4C71DF}"/>
                </a:ext>
              </a:extLst>
            </p:cNvPr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AF044243-7E0F-F4F3-0DB3-12B62858B70A}"/>
                </a:ext>
              </a:extLst>
            </p:cNvPr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41F622B1-73DB-6F33-1C58-D9EAA6379384}"/>
                </a:ext>
              </a:extLst>
            </p:cNvPr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>
              <a:extLst>
                <a:ext uri="{FF2B5EF4-FFF2-40B4-BE49-F238E27FC236}">
                  <a16:creationId xmlns:a16="http://schemas.microsoft.com/office/drawing/2014/main" id="{7188F117-F9BA-080B-8D72-11A497A32671}"/>
                </a:ext>
              </a:extLst>
            </p:cNvPr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F435FF45-EEE0-31EC-4243-C141FD904909}"/>
                </a:ext>
              </a:extLst>
            </p:cNvPr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424AC9D-287D-E0AD-4F23-AB91696ACB71}"/>
                </a:ext>
              </a:extLst>
            </p:cNvPr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5" name="Picture 3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A8D3379-4F17-F0EE-6564-2711E0423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04775"/>
            <a:ext cx="2584450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E02F519-EE56-6DCF-78C4-E8CA37C7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6888" y="6042025"/>
            <a:ext cx="3938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A7E84F1-CEDD-1CDB-B9FB-0629F318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4C7A323E-F849-427C-A176-853029AC32E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D38D4A8A-CBBA-3B16-762D-CF4BF05786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6" y="73583"/>
            <a:ext cx="2072916" cy="95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30972-BF36-797A-CBC3-3A02008C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663" y="6042025"/>
            <a:ext cx="1214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941A0-469E-4878-B257-A857745D1F71}" type="datetime1">
              <a:rPr lang="en-GB"/>
              <a:pPr>
                <a:defRPr/>
              </a:pPr>
              <a:t>27/10/2022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946F0-AE78-4A9A-0DA6-109EC90B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807D4-DC21-2247-EBAB-1B51FD37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E40DB-D814-4582-8D39-369A3F486E6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27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>
            <a:extLst>
              <a:ext uri="{FF2B5EF4-FFF2-40B4-BE49-F238E27FC236}">
                <a16:creationId xmlns:a16="http://schemas.microsoft.com/office/drawing/2014/main" id="{CA3442D7-CCE7-6D3D-1E23-EF9C4FCE2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79057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GB" altLang="en-US" sz="8000">
                <a:solidFill>
                  <a:srgbClr val="9FE0F5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53D6F618-51BD-AC87-AD75-CBD153BB8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3175" y="2886075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GB" altLang="en-US" sz="8000">
                <a:solidFill>
                  <a:srgbClr val="9FE0F5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1C47AD-E984-C66A-DDB6-96CD2B2E0F9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205663" y="6042025"/>
            <a:ext cx="1214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02B41-47B5-4A9A-BAD4-C8783E7F9F22}" type="datetime1">
              <a:rPr lang="en-GB"/>
              <a:pPr>
                <a:defRPr/>
              </a:pPr>
              <a:t>27/10/2022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94D5FF1-9866-9FE9-36F2-8621D284AC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B2A924-DEA8-49D2-D109-297E51FCFE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3C52B-E587-4CC1-BEB2-2C7C44BDC3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912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4662-526C-AD77-8B08-FA5C6FF6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663" y="6042025"/>
            <a:ext cx="1214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47BF7-7C6A-471E-A388-52A5469B76BB}" type="datetime1">
              <a:rPr lang="en-GB"/>
              <a:pPr>
                <a:defRPr/>
              </a:pPr>
              <a:t>27/10/2022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FA11F-0BBD-838C-B077-F7AE0DA5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A51F9-FF6C-8052-A7CF-FFBE926E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49B9C-E4AB-436D-9D40-507FFEFB03A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2676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>
            <a:extLst>
              <a:ext uri="{FF2B5EF4-FFF2-40B4-BE49-F238E27FC236}">
                <a16:creationId xmlns:a16="http://schemas.microsoft.com/office/drawing/2014/main" id="{6B9DDA7D-F7AC-66F8-6FB7-B8C10AC39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79057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GB" altLang="en-US" sz="8000">
                <a:solidFill>
                  <a:srgbClr val="9FE0F5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E5AEEFD5-FEDC-E055-C14E-589845689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3175" y="2886075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GB" altLang="en-US" sz="8000">
                <a:solidFill>
                  <a:srgbClr val="9FE0F5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E626451-AECC-069E-C2EB-FC0DF4965A2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205663" y="6042025"/>
            <a:ext cx="1214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53F78-BCDD-4806-9807-BBC247EE47BA}" type="datetime1">
              <a:rPr lang="en-GB"/>
              <a:pPr>
                <a:defRPr/>
              </a:pPr>
              <a:t>27/10/2022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4502003-D0B7-DF55-0922-5C9E35D5EA5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FCAD083-A520-88A6-D0F7-B4125A0488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4D864-8120-4807-8E67-1419E8C446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593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C199B6C-2D5D-3D82-D68A-B00D81C878F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205663" y="6042025"/>
            <a:ext cx="1214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5BDF8-F4F1-45C5-8E99-890C97A00461}" type="datetime1">
              <a:rPr lang="en-GB"/>
              <a:pPr>
                <a:defRPr/>
              </a:pPr>
              <a:t>27/10/2022</a:t>
            </a:fld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A583DE-A4B0-9ADD-88F6-88A1127D13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06D2C7E-CE49-743D-FE9C-6F53B92782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EA10E-DA17-48F7-A905-EDE49E4880D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476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86F8-CB8D-E732-2843-A5FF4B26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663" y="6042025"/>
            <a:ext cx="1214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1B637-BB31-43EA-8E9F-F60AB2B60CAB}" type="datetime1">
              <a:rPr lang="en-GB"/>
              <a:pPr>
                <a:defRPr/>
              </a:pPr>
              <a:t>27/10/2022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8A0AF-772E-832E-82D0-99D90D6A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128E-6E48-3A89-9F60-E479C4FE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197DD-AA11-4CDA-BAFA-BD50A2250C9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140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8A303-3C3F-081D-6BD4-D4CC3F23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663" y="6042025"/>
            <a:ext cx="1214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38B4A-43A9-42A0-B58B-9A97AA1396ED}" type="datetime1">
              <a:rPr lang="en-GB"/>
              <a:pPr>
                <a:defRPr/>
              </a:pPr>
              <a:t>27/10/2022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C9019-C028-DE16-B771-BE133806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A1094-6EE7-FB08-D3B7-00C30D0D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9A108-3AE2-4B9E-A494-65E656949DD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88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6450C-AA1C-31BD-9441-B5FCBB0B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D9516-49CA-9148-14D6-B70E27A6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2D323-41A1-4FEB-B109-9199E5ADDFE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76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98C67-C611-0BCA-FCAB-581AE2C791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663" y="6042025"/>
            <a:ext cx="1214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53D72-22DD-45D5-A5F5-3FCC448DA93F}" type="datetime1">
              <a:rPr lang="en-GB"/>
              <a:pPr>
                <a:defRPr/>
              </a:pPr>
              <a:t>27/10/2022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8B27E-7AD0-C7FA-D186-C161E38A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88132-80AD-A75B-F5FC-7077EB63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B54BC-8644-476B-90AA-970FE1D2A0F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773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518249"/>
            <a:ext cx="4184035" cy="452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518249"/>
            <a:ext cx="4184034" cy="4523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95E7716-7778-402D-5C53-E58B6238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663" y="6042025"/>
            <a:ext cx="1214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7C365-E00E-4B46-9BCA-6715BB00C17F}" type="datetime1">
              <a:rPr lang="en-GB"/>
              <a:pPr>
                <a:defRPr/>
              </a:pPr>
              <a:t>27/10/2022</a:t>
            </a:fld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ED1F447-E426-DB4D-B573-1AB610CF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8575E5-66AD-4A9F-191E-1A470606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80787-4AF4-4266-A953-25521C588D8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14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642" y="1597727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268747"/>
            <a:ext cx="4185623" cy="377261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597727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268747"/>
            <a:ext cx="4185617" cy="377261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B2669D3-644C-02F1-9F40-9A41E8E1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663" y="6042025"/>
            <a:ext cx="1214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D714A-F594-4C10-9587-036834209451}" type="datetime1">
              <a:rPr lang="en-GB"/>
              <a:pPr>
                <a:defRPr/>
              </a:pPr>
              <a:t>27/10/2022</a:t>
            </a:fld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3AEADE7-C3AE-B143-B357-DAF3ACB3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4C65ED9-36F5-D46E-51E5-B37B6215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D6AF0-3B43-4A83-A7E0-9B652C34169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25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92347"/>
            <a:ext cx="8596668" cy="6929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1F0F5A3-580D-5803-D7F0-F8EB3441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663" y="6042025"/>
            <a:ext cx="1214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50230-44AE-461E-92A0-08645120C5FC}" type="datetime1">
              <a:rPr lang="en-GB"/>
              <a:pPr>
                <a:defRPr/>
              </a:pPr>
              <a:t>27/10/2022</a:t>
            </a:fld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89BB3D6-539D-0F10-3E0A-4BF4DA89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6DF7E75-CA2D-C389-0734-FF97DBA7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817F-AAB3-4B2E-B738-670E37176AC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05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529D978-B8F8-0F44-657F-724F315A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663" y="6042025"/>
            <a:ext cx="1214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A4C3E-D594-4B24-8B26-BB24909C73E1}" type="datetime1">
              <a:rPr lang="en-GB"/>
              <a:pPr>
                <a:defRPr/>
              </a:pPr>
              <a:t>27/10/2022</a:t>
            </a:fld>
            <a:endParaRPr lang="en-GB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8FD5A2A-CFFE-5656-2A7C-2FA2E8F3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2F7E918-6CD6-D608-E5DB-90A01DA3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4FC9E-84C0-422C-85D0-2F5940B3D8C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83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90131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1889185"/>
            <a:ext cx="3854528" cy="415217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50ABA3B-4D76-C660-190C-D6CDEAE6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663" y="6042025"/>
            <a:ext cx="1214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BA9EC-B015-45E3-9A5D-359CB9CCBAA7}" type="datetime1">
              <a:rPr lang="en-GB"/>
              <a:pPr>
                <a:defRPr/>
              </a:pPr>
              <a:t>27/10/2022</a:t>
            </a:fld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7B433F2-5C86-782C-65CA-A12B5E16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592B85-EE38-9635-5972-3C9592C5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7CDC2-3130-491E-AA48-ED962D0FA3F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47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A451FC1-F45E-A274-533D-4EEC2764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663" y="6042025"/>
            <a:ext cx="1214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37BCA-3F69-45CF-81DF-9B8B4738D4FF}" type="datetime1">
              <a:rPr lang="en-GB"/>
              <a:pPr>
                <a:defRPr/>
              </a:pPr>
              <a:t>27/10/2022</a:t>
            </a:fld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3E0FA6-8B1C-132D-6B27-C8E8F55E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EE1E26-8AAD-82C1-E557-2B8CC608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D20D5-5D33-4637-8965-55DF75E8688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364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3">
            <a:extLst>
              <a:ext uri="{FF2B5EF4-FFF2-40B4-BE49-F238E27FC236}">
                <a16:creationId xmlns:a16="http://schemas.microsoft.com/office/drawing/2014/main" id="{0E3F2596-F02D-9966-8BE5-697507773DBF}"/>
              </a:ext>
            </a:extLst>
          </p:cNvPr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52942E0-190A-A708-C032-38A701803645}"/>
                </a:ext>
              </a:extLst>
            </p:cNvPr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B34DEF8-D6C0-D818-0CF2-449DBEFE3BC8}"/>
                </a:ext>
              </a:extLst>
            </p:cNvPr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305BE885-CF99-272E-78FC-A2424F831633}"/>
                </a:ext>
              </a:extLst>
            </p:cNvPr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F49C8206-626E-61FD-2476-B99831567ABF}"/>
                </a:ext>
              </a:extLst>
            </p:cNvPr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A3C51504-FCF4-F4F8-B18F-DAA01F80EADB}"/>
                </a:ext>
              </a:extLst>
            </p:cNvPr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3179CF57-FF1D-D68D-9A44-247918A3CA51}"/>
                </a:ext>
              </a:extLst>
            </p:cNvPr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5B44B117-515A-474E-BD18-26E703F6B1DA}"/>
                </a:ext>
              </a:extLst>
            </p:cNvPr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91A06D4A-95A5-016C-856F-7958D328CFBA}"/>
                </a:ext>
              </a:extLst>
            </p:cNvPr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28FCB022-939B-4BD6-BA88-830882A65A37}"/>
                </a:ext>
              </a:extLst>
            </p:cNvPr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91B3DB9-75D4-F37C-0100-B3AB4C63BE54}"/>
                </a:ext>
              </a:extLst>
            </p:cNvPr>
            <p:cNvSpPr/>
            <p:nvPr/>
          </p:nvSpPr>
          <p:spPr>
            <a:xfrm>
              <a:off x="0" y="4012981"/>
              <a:ext cx="449263" cy="2845019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B912A2A4-7A5C-3D36-0F29-B0479098E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7863" y="609600"/>
            <a:ext cx="8596312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C79D5F5C-1735-AF9B-D5FE-4B223EFB6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7863" y="1509713"/>
            <a:ext cx="8596312" cy="453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E759F-5E3F-DC74-260B-ACAA1D5D5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7863" y="6042025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A285-4B20-9721-060D-6040525A0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6266" y="6372000"/>
            <a:ext cx="684212" cy="3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1C7F582-6D27-4A3D-A36D-DF8C2294C88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75E9AB6-E330-5DCA-7430-68868EC0D2FF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6135503"/>
            <a:ext cx="1950297" cy="722497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97CF99B-EB35-38C3-2F56-3F298C3A8DDD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49" y="6135503"/>
            <a:ext cx="1563148" cy="722897"/>
          </a:xfrm>
          <a:prstGeom prst="rect">
            <a:avLst/>
          </a:prstGeom>
        </p:spPr>
      </p:pic>
      <p:pic>
        <p:nvPicPr>
          <p:cNvPr id="29" name="Picture 28" descr="Shape&#10;&#10;Description automatically generated with low confidence">
            <a:extLst>
              <a:ext uri="{FF2B5EF4-FFF2-40B4-BE49-F238E27FC236}">
                <a16:creationId xmlns:a16="http://schemas.microsoft.com/office/drawing/2014/main" id="{7367C6E3-6BF8-63B7-74D1-A5877F27FBED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486" y="6408000"/>
            <a:ext cx="237869" cy="2378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FAAEB77-13F1-D6EE-4D4C-2D6763DC7C40}"/>
              </a:ext>
            </a:extLst>
          </p:cNvPr>
          <p:cNvSpPr txBox="1"/>
          <p:nvPr userDrawn="1"/>
        </p:nvSpPr>
        <p:spPr>
          <a:xfrm>
            <a:off x="4503409" y="637200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sgbstats</a:t>
            </a:r>
            <a:r>
              <a:rPr lang="en-GB" sz="1400" dirty="0"/>
              <a:t>/ANCA</a:t>
            </a:r>
          </a:p>
        </p:txBody>
      </p:sp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554CD6A5-4EAF-10B6-CB4F-C09449C1D912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853" y="6408000"/>
            <a:ext cx="288590" cy="2383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EE74A4A-AB78-DDD7-6F4C-82BCE10EFB2D}"/>
              </a:ext>
            </a:extLst>
          </p:cNvPr>
          <p:cNvSpPr txBox="1"/>
          <p:nvPr userDrawn="1"/>
        </p:nvSpPr>
        <p:spPr>
          <a:xfrm>
            <a:off x="6752136" y="6372000"/>
            <a:ext cx="1528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@sebastianbate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11" r:id="rId11"/>
    <p:sldLayoutId id="2147483706" r:id="rId12"/>
    <p:sldLayoutId id="2147483712" r:id="rId13"/>
    <p:sldLayoutId id="2147483707" r:id="rId14"/>
    <p:sldLayoutId id="2147483708" r:id="rId15"/>
    <p:sldLayoutId id="2147483709" r:id="rId1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603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603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603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SzPct val="100000"/>
        <a:buFont typeface="Wingdings 3" panose="05040102010807070707" pitchFamily="18" charset="2"/>
        <a:buChar char="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SzPct val="100000"/>
        <a:buFont typeface="Wingdings 3" panose="05040102010807070707" pitchFamily="18" charset="2"/>
        <a:buChar char="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SzPct val="100000"/>
        <a:buFont typeface="Wingdings 3" panose="05040102010807070707" pitchFamily="18" charset="2"/>
        <a:buChar char="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SzPct val="10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SzPct val="100000"/>
        <a:buFont typeface="Wingdings 3" panose="05040102010807070707" pitchFamily="18" charset="2"/>
        <a:buChar char="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12" Type="http://schemas.openxmlformats.org/officeDocument/2006/relationships/image" Target="../media/image17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EF1282F-20FC-6187-7524-8753EFFB2E0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28755" y="1033463"/>
            <a:ext cx="7767637" cy="1646237"/>
          </a:xfrm>
        </p:spPr>
        <p:txBody>
          <a:bodyPr/>
          <a:lstStyle/>
          <a:p>
            <a:pPr algn="ctr"/>
            <a:r>
              <a:rPr lang="en-GB" altLang="en-US" sz="2800" dirty="0"/>
              <a:t>Validating time-to-event clinical prediction models: a case study in ANCA-associated glomerulonephritis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ABDB3-E500-A1B6-1817-B9B7F77F8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55" y="2679700"/>
            <a:ext cx="7767637" cy="1096963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GB" b="1" dirty="0"/>
              <a:t>Sebastian Bate</a:t>
            </a:r>
            <a:r>
              <a:rPr lang="en-GB" baseline="30000" dirty="0"/>
              <a:t>1,2</a:t>
            </a:r>
            <a:r>
              <a:rPr lang="en-GB" b="1" dirty="0"/>
              <a:t> </a:t>
            </a:r>
            <a:r>
              <a:rPr lang="en-GB" dirty="0"/>
              <a:t>and Silke R Brix</a:t>
            </a:r>
            <a:r>
              <a:rPr lang="en-GB" baseline="30000" dirty="0"/>
              <a:t>3,4</a:t>
            </a:r>
            <a:r>
              <a:rPr lang="en-GB" dirty="0"/>
              <a:t> on behalf of the </a:t>
            </a:r>
            <a:r>
              <a:rPr lang="en-GB" i="1" dirty="0"/>
              <a:t>ANCA PRISMA </a:t>
            </a:r>
            <a:r>
              <a:rPr lang="en-GB" dirty="0"/>
              <a:t>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B701A-29C1-9DB6-E35E-D9294D82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1C34-FF95-4B16-B60C-72CB4775E5DB}" type="slidenum">
              <a:rPr lang="en-GB"/>
              <a:pPr>
                <a:defRPr/>
              </a:pPr>
              <a:t>1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51B11-734E-FBCF-94C2-2A84B3EBE46C}"/>
              </a:ext>
            </a:extLst>
          </p:cNvPr>
          <p:cNvSpPr txBox="1"/>
          <p:nvPr/>
        </p:nvSpPr>
        <p:spPr>
          <a:xfrm>
            <a:off x="444137" y="5294811"/>
            <a:ext cx="9027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b="0" i="0" u="none" strike="noStrike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SFRM0800"/>
              </a:rPr>
              <a:t>1</a:t>
            </a:r>
            <a:r>
              <a:rPr lang="en-GB" sz="1200" b="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SFRM1095"/>
              </a:rPr>
              <a:t>Manchester Academic Health Science Centre, Research and Innovation, Manchester University NHS Foundation Trust, Manchester, UK</a:t>
            </a:r>
          </a:p>
          <a:p>
            <a:pPr algn="l"/>
            <a:r>
              <a:rPr lang="en-GB" sz="1200" b="0" i="0" u="none" strike="noStrike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SFRM0800"/>
              </a:rPr>
              <a:t>2</a:t>
            </a:r>
            <a:r>
              <a:rPr lang="en-GB" sz="1200" b="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SFRM1095"/>
              </a:rPr>
              <a:t>Centre for Biostatistics, Division of Population Health, Health Services Research, and Primary Care, University of Manchester, Manchester, UK</a:t>
            </a:r>
          </a:p>
          <a:p>
            <a:pPr algn="l"/>
            <a:r>
              <a:rPr lang="en-GB" sz="12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SFRM0800"/>
              </a:rPr>
              <a:t>3</a:t>
            </a:r>
            <a:r>
              <a:rPr lang="en-GB" sz="12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latin typeface="SFRM1095"/>
              </a:rPr>
              <a:t>Division</a:t>
            </a:r>
            <a:r>
              <a:rPr lang="en-GB" sz="1200" b="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SFRM1095"/>
              </a:rPr>
              <a:t> of Cardiovascular Sciences, School of Medical Sciences, University of Manchester, Manchester, UK</a:t>
            </a:r>
          </a:p>
          <a:p>
            <a:pPr algn="l"/>
            <a:r>
              <a:rPr lang="en-GB" sz="12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SFRM0800"/>
              </a:rPr>
              <a:t>4</a:t>
            </a:r>
            <a:r>
              <a:rPr lang="en-GB" sz="1200" b="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SFRM1095"/>
              </a:rPr>
              <a:t>Renal, Transplantation and Urology Unit, Manchester University NHS Foundation Trust, Manchester, UK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95B302DE-FE5B-0BC7-39D1-66124BFF2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280" y="3780000"/>
            <a:ext cx="453600" cy="45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233CA1-3088-085F-112F-02A540D183C3}"/>
              </a:ext>
            </a:extLst>
          </p:cNvPr>
          <p:cNvSpPr txBox="1"/>
          <p:nvPr/>
        </p:nvSpPr>
        <p:spPr>
          <a:xfrm>
            <a:off x="3644141" y="3816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sgbstats</a:t>
            </a:r>
            <a:r>
              <a:rPr lang="en-GB" dirty="0"/>
              <a:t>/ANCA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5E63D7B3-8986-9CAC-9986-273CABB7CC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642" y="3780000"/>
            <a:ext cx="549397" cy="4537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16C558-54E2-8B81-565E-777D3D263E47}"/>
              </a:ext>
            </a:extLst>
          </p:cNvPr>
          <p:cNvSpPr txBox="1"/>
          <p:nvPr/>
        </p:nvSpPr>
        <p:spPr>
          <a:xfrm>
            <a:off x="6662039" y="3816000"/>
            <a:ext cx="18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@sebastianbate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53B419-FF29-3FC1-A466-0BF58253FB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7" t="8938" r="9666" b="9422"/>
          <a:stretch/>
        </p:blipFill>
        <p:spPr>
          <a:xfrm>
            <a:off x="10372725" y="5010166"/>
            <a:ext cx="1819275" cy="18478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72F0-1F97-3BBA-E83A-3B5D8A66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9DE6B-7472-ABC6-B1C9-D295B527C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1509713"/>
            <a:ext cx="6648449" cy="4532312"/>
          </a:xfrm>
        </p:spPr>
        <p:txBody>
          <a:bodyPr/>
          <a:lstStyle/>
          <a:p>
            <a:r>
              <a:rPr lang="en-GB" dirty="0"/>
              <a:t>Original score: C=0.800 (due to incomplete reporting we can’t do a full calibration)</a:t>
            </a:r>
          </a:p>
          <a:p>
            <a:r>
              <a:rPr lang="en-GB" dirty="0"/>
              <a:t>New Continuous Model: </a:t>
            </a:r>
            <a:r>
              <a:rPr lang="en-GB" dirty="0" err="1"/>
              <a:t>C</a:t>
            </a:r>
            <a:r>
              <a:rPr lang="en-GB" baseline="-25000" dirty="0" err="1"/>
              <a:t>Dev</a:t>
            </a:r>
            <a:r>
              <a:rPr lang="en-GB" dirty="0"/>
              <a:t>=0.833, </a:t>
            </a:r>
            <a:r>
              <a:rPr lang="en-GB" dirty="0" err="1"/>
              <a:t>C</a:t>
            </a:r>
            <a:r>
              <a:rPr lang="en-GB" baseline="-25000" dirty="0" err="1"/>
              <a:t>Val</a:t>
            </a:r>
            <a:r>
              <a:rPr lang="en-GB" dirty="0"/>
              <a:t>=0.815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71D6C-D014-C9D3-0DEC-997D665E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2D323-41A1-4FEB-B109-9199E5ADDFEF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BAE885-0000-91C6-5B75-46318E4E1014}"/>
                  </a:ext>
                </a:extLst>
              </p:cNvPr>
              <p:cNvSpPr txBox="1"/>
              <p:nvPr/>
            </p:nvSpPr>
            <p:spPr>
              <a:xfrm>
                <a:off x="677863" y="3621981"/>
                <a:ext cx="7008812" cy="1283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𝑃𝐼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=1.250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𝐶𝑟𝑒𝑎𝑡𝑖𝑛𝑖𝑛𝑒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−0.016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%+0.616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𝐼𝐹𝑇𝐴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=−9.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532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−0.643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−0.1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−0.384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0.1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𝑃𝐼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𝑃𝐼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𝑃𝐼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𝑃𝐼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BAE885-0000-91C6-5B75-46318E4E1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63" y="3621981"/>
                <a:ext cx="7008812" cy="1283108"/>
              </a:xfrm>
              <a:prstGeom prst="rect">
                <a:avLst/>
              </a:prstGeom>
              <a:blipFill>
                <a:blip r:embed="rId2"/>
                <a:stretch>
                  <a:fillRect b="-37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C6F8EAC-03FA-6F10-2F03-36618F0CD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2246" y="376238"/>
            <a:ext cx="4207510" cy="525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58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123E-9D68-36CD-50D1-8DF513D8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Calibration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32C4E-1B4F-2709-42AE-11857E70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2D323-41A1-4FEB-B109-9199E5ADDFEF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6673A3-0F11-C751-FB58-753E71895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7627" y="1252859"/>
            <a:ext cx="9578332" cy="4789166"/>
          </a:xfrm>
        </p:spPr>
      </p:pic>
    </p:spTree>
    <p:extLst>
      <p:ext uri="{BB962C8B-B14F-4D97-AF65-F5344CB8AC3E}">
        <p14:creationId xmlns:p14="http://schemas.microsoft.com/office/powerpoint/2010/main" val="129859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D238-FDED-1893-0EA0-309C72ED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0BE50-D8CE-C9E1-BA2D-FF4FC00A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Currently Stata is better than R for survival 😮</a:t>
            </a:r>
          </a:p>
          <a:p>
            <a:pPr lvl="1"/>
            <a:r>
              <a:rPr lang="en-GB" dirty="0"/>
              <a:t>Often methodological help comes with Stata </a:t>
            </a:r>
            <a:r>
              <a:rPr lang="en-GB" dirty="0" err="1"/>
              <a:t>reprex</a:t>
            </a:r>
            <a:endParaRPr lang="en-GB" dirty="0"/>
          </a:p>
          <a:p>
            <a:r>
              <a:rPr lang="en-GB" dirty="0"/>
              <a:t>Generating predictions was a pain</a:t>
            </a:r>
          </a:p>
          <a:p>
            <a:pPr lvl="1"/>
            <a:r>
              <a:rPr lang="en-GB" i="1" dirty="0"/>
              <a:t>{survival} </a:t>
            </a:r>
            <a:r>
              <a:rPr lang="en-GB" dirty="0"/>
              <a:t>wasn’t really built for this</a:t>
            </a:r>
          </a:p>
          <a:p>
            <a:r>
              <a:rPr lang="en-GB" dirty="0"/>
              <a:t>Clinical and statistical priorities were not always aligned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91465-3F13-8326-BC4C-2AC88F02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2D323-41A1-4FEB-B109-9199E5ADDFEF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1302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4C7D-8939-85DF-0649-CD69CB10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117C0-E2BD-3C53-560E-72F1B9F74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Follow TRIPOD [Collins, 2015; Moons, 2015], even if not publishing in academic circles</a:t>
            </a:r>
          </a:p>
          <a:p>
            <a:r>
              <a:rPr lang="en-GB" dirty="0"/>
              <a:t>Calibrate your models</a:t>
            </a:r>
          </a:p>
          <a:p>
            <a:r>
              <a:rPr lang="en-GB" dirty="0"/>
              <a:t>Publish your coefficients and survival function</a:t>
            </a:r>
          </a:p>
          <a:p>
            <a:r>
              <a:rPr lang="en-GB" dirty="0"/>
              <a:t>Before you ask: yes, there will be a Shiny 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9110E-82A6-9FE9-0493-B2B510E8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2D323-41A1-4FEB-B109-9199E5ADDFEF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F3F445-4243-CA68-02B8-2A20477D9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091" y="609600"/>
            <a:ext cx="2645969" cy="534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4375-0823-AD4C-C799-4ED916B0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F002-4039-17E9-02E3-50DD1F5D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Funding: this project was funded by a </a:t>
            </a:r>
            <a:r>
              <a:rPr lang="en-GB" sz="1800" dirty="0" err="1"/>
              <a:t>Wellcome</a:t>
            </a:r>
            <a:r>
              <a:rPr lang="en-GB" sz="1800" dirty="0"/>
              <a:t> Trust Translational Partnership Award</a:t>
            </a:r>
          </a:p>
          <a:p>
            <a:pPr algn="l"/>
            <a:r>
              <a:rPr lang="en-GB" sz="1800" dirty="0"/>
              <a:t>ANCA PRISMA group members: Sebastian Bate, Dominic McGovern, Duha Ilyas, Kate Stevens, Jennifer Scott, Gavin Chapman, Eduardo Martin Nares, Arslan Butt, Mehmet Fethullah Aydin, Juan Manuel Mejía </a:t>
            </a:r>
            <a:r>
              <a:rPr lang="en-GB" sz="1800" dirty="0" err="1"/>
              <a:t>Vilet</a:t>
            </a:r>
            <a:r>
              <a:rPr lang="en-GB" sz="1800" dirty="0"/>
              <a:t>, </a:t>
            </a:r>
            <a:r>
              <a:rPr lang="en-GB" sz="1800" dirty="0" err="1"/>
              <a:t>Abdülmecit</a:t>
            </a:r>
            <a:r>
              <a:rPr lang="en-GB" sz="1800" dirty="0"/>
              <a:t> </a:t>
            </a:r>
            <a:r>
              <a:rPr lang="en-GB" sz="1800" dirty="0" err="1"/>
              <a:t>Yildiz</a:t>
            </a:r>
            <a:r>
              <a:rPr lang="en-GB" sz="1800" dirty="0"/>
              <a:t>, Nina Brown, Neeraj </a:t>
            </a:r>
            <a:r>
              <a:rPr lang="en-GB" sz="1800" dirty="0" err="1"/>
              <a:t>Daun</a:t>
            </a:r>
            <a:r>
              <a:rPr lang="en-GB" sz="1800" dirty="0"/>
              <a:t>, Andrea Hinojosa, Lauren Floyd, Ajay </a:t>
            </a:r>
            <a:r>
              <a:rPr lang="en-GB" sz="1800" dirty="0" err="1"/>
              <a:t>Dhaygude</a:t>
            </a:r>
            <a:r>
              <a:rPr lang="en-GB" sz="1800" dirty="0"/>
              <a:t>, Marek </a:t>
            </a:r>
            <a:r>
              <a:rPr lang="nb-NO" sz="1800" dirty="0"/>
              <a:t>Myslivecek, Stephen Roberts, Pierre Tennstedt, Eik Vettorazzi, Stephen McAdoo, Vladimir Tesar, Benoit </a:t>
            </a:r>
            <a:r>
              <a:rPr lang="en-GB" sz="1800" dirty="0" err="1"/>
              <a:t>Brilland</a:t>
            </a:r>
            <a:r>
              <a:rPr lang="en-GB" sz="1800" dirty="0"/>
              <a:t>, Mark Little, Geetha </a:t>
            </a:r>
            <a:r>
              <a:rPr lang="en-GB" sz="1800" dirty="0" err="1"/>
              <a:t>Duruvu</a:t>
            </a:r>
            <a:r>
              <a:rPr lang="en-GB" sz="1800" dirty="0"/>
              <a:t>, and Silke R Brix.</a:t>
            </a:r>
          </a:p>
          <a:p>
            <a:pPr algn="l"/>
            <a:r>
              <a:rPr lang="en-GB" sz="1800" dirty="0"/>
              <a:t>Centres: Manchester, Salford, Preston, Imperial, Glasgow, Angers, Prague, </a:t>
            </a:r>
            <a:r>
              <a:rPr lang="en-GB" sz="1800" dirty="0" err="1"/>
              <a:t>Uludağ</a:t>
            </a:r>
            <a:r>
              <a:rPr lang="en-GB" sz="1800" dirty="0"/>
              <a:t>, Johns Hopkins, Mexico City, and the Scottish and Irish registries</a:t>
            </a:r>
          </a:p>
          <a:p>
            <a:pPr algn="l"/>
            <a:r>
              <a:rPr lang="en-GB" sz="1800" dirty="0"/>
              <a:t>References: on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BF360-6AB7-95A5-5315-3F4B8420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2D323-41A1-4FEB-B109-9199E5ADDFEF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06457A-274D-873A-0B76-356CC93E4C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7" t="8938" r="9666" b="9422"/>
          <a:stretch/>
        </p:blipFill>
        <p:spPr>
          <a:xfrm>
            <a:off x="10391775" y="5029515"/>
            <a:ext cx="1800225" cy="182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7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4E69-1DBD-536E-2771-F8110DDB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ANCA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FB7D8-26D4-7971-CDFE-DEB4F51E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Anti-neutrophil cytoplasmic antibody (ANCA)-associated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vasculitides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(AAV) are autoimmune disorders characterized by inflammation of small blood vessels resulting in irreversible organ damage. 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Renal involvement is very common 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Disease presentation is heterogeneous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GB" dirty="0"/>
              <a:t>UK incidence of 23 per million per year [Pearce, 2016]</a:t>
            </a:r>
          </a:p>
          <a:p>
            <a:r>
              <a:rPr lang="en-GB" dirty="0"/>
              <a:t>~20% end up in ESKD</a:t>
            </a:r>
          </a:p>
          <a:p>
            <a:r>
              <a:rPr lang="en-GB" dirty="0">
                <a:latin typeface="Arial" panose="020B0604020202020204" pitchFamily="34" charset="0"/>
              </a:rPr>
              <a:t>There is an array of tools for predicting outcome but there has been a lack of validation due to the disease’s rarity.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785F2-1557-CA60-7FC2-3815F751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2D323-41A1-4FEB-B109-9199E5ADDFEF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030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9714-3D02-7AF1-3544-DF43238B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Renal Risk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A682-DA7C-B4E5-83E3-BC3E569B4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[Brix, 2018] developed a novel scoring system for risk of end stage kidney disease in a German prospective cohort (110 development, 90 validation)</a:t>
            </a:r>
          </a:p>
          <a:p>
            <a:r>
              <a:rPr lang="en-GB" dirty="0"/>
              <a:t>3 Components</a:t>
            </a:r>
          </a:p>
          <a:p>
            <a:pPr lvl="1"/>
            <a:r>
              <a:rPr lang="en-GB" dirty="0"/>
              <a:t>Estimated glomerular filtration rate (&lt;/&gt;15ml/min/1.73m</a:t>
            </a:r>
            <a:r>
              <a:rPr lang="en-GB" baseline="30000" dirty="0"/>
              <a:t>2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Percentage of normal glomeruli (&lt;10%,10-25%,&gt;25%)</a:t>
            </a:r>
          </a:p>
          <a:p>
            <a:pPr lvl="1"/>
            <a:r>
              <a:rPr lang="en-GB" dirty="0"/>
              <a:t>Percentage of interstitial fibrosis and tubular atrophy (&lt;/&gt;25%)</a:t>
            </a:r>
          </a:p>
          <a:p>
            <a:r>
              <a:rPr lang="en-GB" dirty="0"/>
              <a:t>Points and risk groups assigned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9E32C-AB4F-1048-E24E-D68135E0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2D323-41A1-4FEB-B109-9199E5ADDFEF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AA7F26-1238-DA38-51CE-27ECE17C6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392" y="240631"/>
            <a:ext cx="2648908" cy="371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3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84FF-707A-C7EE-8ADE-44C3503F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case study: ANCA REFINE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B6616-688B-C14D-B3A4-17028F54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2D323-41A1-4FEB-B109-9199E5ADDFEF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05563B5-BC62-A1E3-7FEE-222FD01B5F36}"/>
              </a:ext>
            </a:extLst>
          </p:cNvPr>
          <p:cNvGrpSpPr/>
          <p:nvPr/>
        </p:nvGrpSpPr>
        <p:grpSpPr>
          <a:xfrm>
            <a:off x="6705668" y="0"/>
            <a:ext cx="5486332" cy="4637348"/>
            <a:chOff x="6705668" y="0"/>
            <a:chExt cx="5486332" cy="46373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F001820-B9EB-B7E8-5017-D36EB6204F25}"/>
                </a:ext>
              </a:extLst>
            </p:cNvPr>
            <p:cNvGrpSpPr/>
            <p:nvPr/>
          </p:nvGrpSpPr>
          <p:grpSpPr>
            <a:xfrm>
              <a:off x="6705668" y="0"/>
              <a:ext cx="5486332" cy="4637348"/>
              <a:chOff x="6705668" y="-27247"/>
              <a:chExt cx="5486332" cy="463734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48BDAAB-A1E7-A0E5-CA94-DC950017FFEE}"/>
                  </a:ext>
                </a:extLst>
              </p:cNvPr>
              <p:cNvSpPr/>
              <p:nvPr/>
            </p:nvSpPr>
            <p:spPr>
              <a:xfrm>
                <a:off x="6705668" y="1"/>
                <a:ext cx="5470861" cy="46101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" name="Picture 5" descr="A black and white sign&#10;&#10;Description automatically generated with low confidence">
                <a:extLst>
                  <a:ext uri="{FF2B5EF4-FFF2-40B4-BE49-F238E27FC236}">
                    <a16:creationId xmlns:a16="http://schemas.microsoft.com/office/drawing/2014/main" id="{3741878B-D557-AD00-FE89-B9AA547E62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0650" y="1699699"/>
                <a:ext cx="2265904" cy="683231"/>
              </a:xfrm>
              <a:prstGeom prst="rect">
                <a:avLst/>
              </a:prstGeom>
            </p:spPr>
          </p:pic>
          <p:pic>
            <p:nvPicPr>
              <p:cNvPr id="8" name="Picture 7" descr="Logo&#10;&#10;Description automatically generated">
                <a:extLst>
                  <a:ext uri="{FF2B5EF4-FFF2-40B4-BE49-F238E27FC236}">
                    <a16:creationId xmlns:a16="http://schemas.microsoft.com/office/drawing/2014/main" id="{8E20D744-7BA6-3C12-5FCA-36B2AADFC4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9278" y="-27247"/>
                <a:ext cx="1038225" cy="1038225"/>
              </a:xfrm>
              <a:prstGeom prst="rect">
                <a:avLst/>
              </a:prstGeom>
            </p:spPr>
          </p:pic>
          <p:pic>
            <p:nvPicPr>
              <p:cNvPr id="10" name="Picture 9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B15896B0-23B5-D260-136B-687F57FB5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0438" y="2571282"/>
                <a:ext cx="2751066" cy="579172"/>
              </a:xfrm>
              <a:prstGeom prst="rect">
                <a:avLst/>
              </a:prstGeom>
            </p:spPr>
          </p:pic>
          <p:pic>
            <p:nvPicPr>
              <p:cNvPr id="12" name="Picture 11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756E91F8-BEAF-7F11-FAB1-3B01AF13B9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937" t="20421" r="10106" b="6320"/>
              <a:stretch/>
            </p:blipFill>
            <p:spPr>
              <a:xfrm>
                <a:off x="10481216" y="3477830"/>
                <a:ext cx="1590675" cy="948778"/>
              </a:xfrm>
              <a:prstGeom prst="rect">
                <a:avLst/>
              </a:prstGeom>
            </p:spPr>
          </p:pic>
          <p:pic>
            <p:nvPicPr>
              <p:cNvPr id="14" name="Picture 13" descr="Graphical user interface, text&#10;&#10;Description automatically generated">
                <a:extLst>
                  <a:ext uri="{FF2B5EF4-FFF2-40B4-BE49-F238E27FC236}">
                    <a16:creationId xmlns:a16="http://schemas.microsoft.com/office/drawing/2014/main" id="{72574B44-8411-0D45-4DA1-E491E830EB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41708" y="2479795"/>
                <a:ext cx="1634617" cy="769820"/>
              </a:xfrm>
              <a:prstGeom prst="rect">
                <a:avLst/>
              </a:prstGeom>
            </p:spPr>
          </p:pic>
          <p:pic>
            <p:nvPicPr>
              <p:cNvPr id="16" name="Picture 15" descr="A picture containing text, porcelain&#10;&#10;Description automatically generated">
                <a:extLst>
                  <a:ext uri="{FF2B5EF4-FFF2-40B4-BE49-F238E27FC236}">
                    <a16:creationId xmlns:a16="http://schemas.microsoft.com/office/drawing/2014/main" id="{7E2CDF00-982E-25A5-6C3C-A308BACCE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569" y="1376223"/>
                <a:ext cx="1206853" cy="1206853"/>
              </a:xfrm>
              <a:prstGeom prst="rect">
                <a:avLst/>
              </a:prstGeom>
            </p:spPr>
          </p:pic>
          <p:pic>
            <p:nvPicPr>
              <p:cNvPr id="18" name="Picture 17" descr="Graphical user interface, text&#10;&#10;Description automatically generated">
                <a:extLst>
                  <a:ext uri="{FF2B5EF4-FFF2-40B4-BE49-F238E27FC236}">
                    <a16:creationId xmlns:a16="http://schemas.microsoft.com/office/drawing/2014/main" id="{C2DE5075-2AF3-D64D-7B75-B508086D0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9019" y="925253"/>
                <a:ext cx="1992840" cy="633239"/>
              </a:xfrm>
              <a:prstGeom prst="rect">
                <a:avLst/>
              </a:prstGeom>
            </p:spPr>
          </p:pic>
          <p:pic>
            <p:nvPicPr>
              <p:cNvPr id="20" name="Picture 19" descr="Logo&#10;&#10;Description automatically generated">
                <a:extLst>
                  <a:ext uri="{FF2B5EF4-FFF2-40B4-BE49-F238E27FC236}">
                    <a16:creationId xmlns:a16="http://schemas.microsoft.com/office/drawing/2014/main" id="{6BE2421D-A0F3-5C41-77F9-C71A99DB91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79857" y="-27247"/>
                <a:ext cx="1412143" cy="1412143"/>
              </a:xfrm>
              <a:prstGeom prst="rect">
                <a:avLst/>
              </a:prstGeom>
            </p:spPr>
          </p:pic>
          <p:pic>
            <p:nvPicPr>
              <p:cNvPr id="22" name="Picture 21" descr="Icon&#10;&#10;Description automatically generated">
                <a:extLst>
                  <a:ext uri="{FF2B5EF4-FFF2-40B4-BE49-F238E27FC236}">
                    <a16:creationId xmlns:a16="http://schemas.microsoft.com/office/drawing/2014/main" id="{E9D1A2FD-C44E-9BC4-1DC2-C67ABCADC3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33375" y="1406509"/>
                <a:ext cx="752625" cy="911267"/>
              </a:xfrm>
              <a:prstGeom prst="rect">
                <a:avLst/>
              </a:prstGeom>
            </p:spPr>
          </p:pic>
          <p:pic>
            <p:nvPicPr>
              <p:cNvPr id="24" name="Picture 23" descr="Text&#10;&#10;Description automatically generated">
                <a:extLst>
                  <a:ext uri="{FF2B5EF4-FFF2-40B4-BE49-F238E27FC236}">
                    <a16:creationId xmlns:a16="http://schemas.microsoft.com/office/drawing/2014/main" id="{52464990-75A2-4516-3926-8D5305B4E6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7871" y="-14997"/>
                <a:ext cx="2751250" cy="808868"/>
              </a:xfrm>
              <a:prstGeom prst="rect">
                <a:avLst/>
              </a:prstGeom>
            </p:spPr>
          </p:pic>
        </p:grpSp>
        <p:pic>
          <p:nvPicPr>
            <p:cNvPr id="7" name="Picture 6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8209322D-B9A7-8F8A-9A8D-194E25948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2601" y="3343232"/>
              <a:ext cx="1080624" cy="1085447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B3B96-5AB1-A5D0-E04F-03BB5BE09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Aims: </a:t>
            </a:r>
          </a:p>
          <a:p>
            <a:pPr lvl="1"/>
            <a:r>
              <a:rPr lang="en-GB" dirty="0"/>
              <a:t>Validate the original score</a:t>
            </a:r>
          </a:p>
          <a:p>
            <a:pPr lvl="1"/>
            <a:r>
              <a:rPr lang="en-GB" dirty="0"/>
              <a:t>Refine the score/develop a new model</a:t>
            </a:r>
          </a:p>
          <a:p>
            <a:pPr lvl="1"/>
            <a:r>
              <a:rPr lang="en-GB" dirty="0"/>
              <a:t>Do it properly</a:t>
            </a:r>
          </a:p>
          <a:p>
            <a:r>
              <a:rPr lang="en-GB" dirty="0"/>
              <a:t>Design:</a:t>
            </a:r>
          </a:p>
          <a:p>
            <a:pPr lvl="1"/>
            <a:r>
              <a:rPr lang="en-GB" dirty="0"/>
              <a:t>International multicentre longitudinal retrospective cohort study</a:t>
            </a:r>
          </a:p>
          <a:p>
            <a:pPr lvl="1"/>
            <a:r>
              <a:rPr lang="en-GB" dirty="0"/>
              <a:t>Up to 20 years of F/U</a:t>
            </a:r>
          </a:p>
          <a:p>
            <a:pPr lvl="1"/>
            <a:r>
              <a:rPr lang="en-GB" dirty="0"/>
              <a:t>1439 patients met the IC/EC (biggest cohort ever!!)</a:t>
            </a:r>
          </a:p>
          <a:p>
            <a:pPr lvl="2"/>
            <a:r>
              <a:rPr lang="en-GB" dirty="0"/>
              <a:t>2:1 random </a:t>
            </a:r>
            <a:r>
              <a:rPr lang="en-GB" dirty="0" err="1"/>
              <a:t>dev:val</a:t>
            </a:r>
            <a:r>
              <a:rPr lang="en-GB" dirty="0"/>
              <a:t> split</a:t>
            </a:r>
          </a:p>
        </p:txBody>
      </p:sp>
    </p:spTree>
    <p:extLst>
      <p:ext uri="{BB962C8B-B14F-4D97-AF65-F5344CB8AC3E}">
        <p14:creationId xmlns:p14="http://schemas.microsoft.com/office/powerpoint/2010/main" val="46936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BDC5-DA32-0527-0A3D-B63A5768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in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DC122-E432-E9A7-A829-0F459256C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a lot of prediction models </a:t>
            </a:r>
          </a:p>
          <a:p>
            <a:pPr lvl="1"/>
            <a:r>
              <a:rPr lang="en-GB" dirty="0"/>
              <a:t>For example, 1382 for cardiovascular disease, 408 for COPD, 363 for incident CVD, 263 for obstetrics, 232 for Covid-19: the list goes on [Collins, 2022]</a:t>
            </a:r>
          </a:p>
          <a:p>
            <a:r>
              <a:rPr lang="en-GB" dirty="0"/>
              <a:t>There is a lot of flawed modelling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76CFA-E4A4-3710-BE62-2528188A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2D323-41A1-4FEB-B109-9199E5ADDFEF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95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04B24-64DD-B1B0-E15A-1BF54E64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2D323-41A1-4FEB-B109-9199E5ADDFEF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36C919-5C9F-F992-A6A2-83738E34FDE3}"/>
              </a:ext>
            </a:extLst>
          </p:cNvPr>
          <p:cNvSpPr txBox="1"/>
          <p:nvPr/>
        </p:nvSpPr>
        <p:spPr>
          <a:xfrm>
            <a:off x="1615510" y="5823932"/>
            <a:ext cx="847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</a:t>
            </a:r>
            <a:r>
              <a:rPr lang="en-GB" dirty="0" err="1"/>
              <a:t>Canturk</a:t>
            </a:r>
            <a:r>
              <a:rPr lang="en-GB" dirty="0"/>
              <a:t>, 2022; </a:t>
            </a:r>
            <a:r>
              <a:rPr lang="en-GB" dirty="0" err="1"/>
              <a:t>Sarrió</a:t>
            </a:r>
            <a:r>
              <a:rPr lang="en-GB" dirty="0"/>
              <a:t>-Sanz, 2022; Dhiman, 2022; </a:t>
            </a:r>
            <a:r>
              <a:rPr lang="en-GB" dirty="0" err="1"/>
              <a:t>Carr</a:t>
            </a:r>
            <a:r>
              <a:rPr lang="en-GB" dirty="0"/>
              <a:t>, 2022; Wynants, 2020]</a:t>
            </a:r>
          </a:p>
        </p:txBody>
      </p:sp>
      <p:pic>
        <p:nvPicPr>
          <p:cNvPr id="29" name="Picture 2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94FD96D-7A39-AFDE-5943-091600A86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611976"/>
            <a:ext cx="4838903" cy="4433408"/>
          </a:xfrm>
          <a:prstGeom prst="rect">
            <a:avLst/>
          </a:prstGeom>
        </p:spPr>
      </p:pic>
      <p:pic>
        <p:nvPicPr>
          <p:cNvPr id="32" name="Picture 3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D5EB5B3-7870-714D-283C-21D8F7A81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96" y="1199707"/>
            <a:ext cx="4990067" cy="4410339"/>
          </a:xfrm>
          <a:prstGeom prst="rect">
            <a:avLst/>
          </a:prstGeom>
        </p:spPr>
      </p:pic>
      <p:pic>
        <p:nvPicPr>
          <p:cNvPr id="35" name="Picture 3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9B2A2A7-53BE-4999-BABB-FE4F88620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028" y="1199707"/>
            <a:ext cx="5987041" cy="4234951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3497FCB-1AA6-8FE3-992A-6ADEBC26CF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169" y="810433"/>
            <a:ext cx="5399881" cy="4370107"/>
          </a:xfrm>
          <a:prstGeom prst="rect">
            <a:avLst/>
          </a:prstGeom>
        </p:spPr>
      </p:pic>
      <p:pic>
        <p:nvPicPr>
          <p:cNvPr id="26" name="Picture 2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53DBCF-71DC-E1F3-4BA0-D948CCB0FC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644" y="156854"/>
            <a:ext cx="6320631" cy="534365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AB714F0-E8BF-D198-426A-89E668F8ECE6}"/>
              </a:ext>
            </a:extLst>
          </p:cNvPr>
          <p:cNvSpPr txBox="1"/>
          <p:nvPr/>
        </p:nvSpPr>
        <p:spPr>
          <a:xfrm rot="21000728">
            <a:off x="2661145" y="1447284"/>
            <a:ext cx="6554805" cy="28007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4400" dirty="0"/>
              <a:t>Poor quality methods and reporting leads to a lack of replicability and high risk of bias.</a:t>
            </a:r>
          </a:p>
        </p:txBody>
      </p:sp>
    </p:spTree>
    <p:extLst>
      <p:ext uri="{BB962C8B-B14F-4D97-AF65-F5344CB8AC3E}">
        <p14:creationId xmlns:p14="http://schemas.microsoft.com/office/powerpoint/2010/main" val="47463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31CB-9EF5-61D0-5697-A14FE6DC2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587" y="345322"/>
            <a:ext cx="4268377" cy="735013"/>
          </a:xfrm>
        </p:spPr>
        <p:txBody>
          <a:bodyPr/>
          <a:lstStyle/>
          <a:p>
            <a:r>
              <a:rPr lang="en-GB" dirty="0"/>
              <a:t>Today’s focus from the leaky pipeline of prognostic modelling</a:t>
            </a:r>
          </a:p>
        </p:txBody>
      </p:sp>
      <p:pic>
        <p:nvPicPr>
          <p:cNvPr id="6" name="Content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CEA2B8BB-753D-811C-11E6-BE1427C56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23587" cy="614772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08E7A-2839-8724-9E1F-6F8347F0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5200" y="6372000"/>
            <a:ext cx="684212" cy="309600"/>
          </a:xfrm>
        </p:spPr>
        <p:txBody>
          <a:bodyPr/>
          <a:lstStyle/>
          <a:p>
            <a:pPr>
              <a:defRPr/>
            </a:pPr>
            <a:fld id="{3482D323-41A1-4FEB-B109-9199E5ADDFEF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02B4DD-F003-1B98-1F30-BF18CF3C9D0A}"/>
              </a:ext>
            </a:extLst>
          </p:cNvPr>
          <p:cNvSpPr txBox="1"/>
          <p:nvPr/>
        </p:nvSpPr>
        <p:spPr>
          <a:xfrm>
            <a:off x="3838575" y="5817019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[van </a:t>
            </a:r>
            <a:r>
              <a:rPr lang="en-GB" dirty="0" err="1"/>
              <a:t>Royen</a:t>
            </a:r>
            <a:r>
              <a:rPr lang="en-GB" dirty="0"/>
              <a:t>, 2022]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B6A430-DBA4-C247-4DFC-445D339887D1}"/>
              </a:ext>
            </a:extLst>
          </p:cNvPr>
          <p:cNvSpPr/>
          <p:nvPr/>
        </p:nvSpPr>
        <p:spPr>
          <a:xfrm>
            <a:off x="1882135" y="1749889"/>
            <a:ext cx="1529658" cy="1018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70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6F6D-D50F-2ABB-3233-86149BA5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survival harder than binary?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0EE6-ECAC-5A21-09FF-8A2D66047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Right censoring</a:t>
            </a:r>
          </a:p>
          <a:p>
            <a:r>
              <a:rPr lang="en-GB" dirty="0"/>
              <a:t>HR is the average extra risk over the lifetime of the study</a:t>
            </a:r>
          </a:p>
          <a:p>
            <a:r>
              <a:rPr lang="en-GB" b="1" dirty="0"/>
              <a:t>Multiple timepoints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DED2F-58F8-F630-E190-94678962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2D323-41A1-4FEB-B109-9199E5ADDFEF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04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D148D2-6C63-33AF-E18F-CC565438C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2413" y="2342916"/>
            <a:ext cx="4566919" cy="232029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A1194A42-ACB5-895D-78DF-18628B311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692" y="2262672"/>
            <a:ext cx="5984053" cy="38341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883B4D-5D72-4415-E42D-315E2C9D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BE95C-3623-D012-64E4-0116B8961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1509713"/>
            <a:ext cx="5141912" cy="4532312"/>
          </a:xfrm>
        </p:spPr>
        <p:txBody>
          <a:bodyPr/>
          <a:lstStyle/>
          <a:p>
            <a:r>
              <a:rPr lang="en-GB" dirty="0"/>
              <a:t>Using [Royston and Altman, 2013]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Fit new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Fit baseline survival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Generate predictions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Test predictions</a:t>
            </a:r>
          </a:p>
          <a:p>
            <a:pPr marL="857250" lvl="1" indent="-457200"/>
            <a:r>
              <a:rPr lang="en-GB" dirty="0"/>
              <a:t>There is a load of </a:t>
            </a:r>
            <a:r>
              <a:rPr lang="en-GB" dirty="0" err="1"/>
              <a:t>ggplot</a:t>
            </a:r>
            <a:r>
              <a:rPr lang="en-GB" dirty="0"/>
              <a:t> code below </a:t>
            </a:r>
          </a:p>
          <a:p>
            <a:pPr marL="857250" lvl="1" indent="-457200">
              <a:buFont typeface="+mj-lt"/>
              <a:buAutoNum type="arabicPeriod"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8C79E-2E03-199A-6453-D6C1E17F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2D323-41A1-4FEB-B109-9199E5ADDFEF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2EF1FC-831B-865D-2788-4312D06E33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8217106"/>
                  </p:ext>
                </p:extLst>
              </p:nvPr>
            </p:nvGraphicFramePr>
            <p:xfrm>
              <a:off x="6722267" y="694456"/>
              <a:ext cx="441960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3576">
                      <a:extLst>
                        <a:ext uri="{9D8B030D-6E8A-4147-A177-3AD203B41FA5}">
                          <a16:colId xmlns:a16="http://schemas.microsoft.com/office/drawing/2014/main" val="3879108144"/>
                        </a:ext>
                      </a:extLst>
                    </a:gridCol>
                    <a:gridCol w="1316832">
                      <a:extLst>
                        <a:ext uri="{9D8B030D-6E8A-4147-A177-3AD203B41FA5}">
                          <a16:colId xmlns:a16="http://schemas.microsoft.com/office/drawing/2014/main" val="1856435535"/>
                        </a:ext>
                      </a:extLst>
                    </a:gridCol>
                    <a:gridCol w="1169195">
                      <a:extLst>
                        <a:ext uri="{9D8B030D-6E8A-4147-A177-3AD203B41FA5}">
                          <a16:colId xmlns:a16="http://schemas.microsoft.com/office/drawing/2014/main" val="40104167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9665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Log(Creatinine)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1.250</a:t>
                          </a:r>
                          <a:endParaRPr lang="en-GB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3.490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4160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% Normal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-0.0168</a:t>
                          </a:r>
                          <a:endParaRPr lang="en-GB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0.983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5138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IFTA&gt;25%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0.616</a:t>
                          </a:r>
                          <a:endParaRPr lang="en-GB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1.852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330235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2EF1FC-831B-865D-2788-4312D06E33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8217106"/>
                  </p:ext>
                </p:extLst>
              </p:nvPr>
            </p:nvGraphicFramePr>
            <p:xfrm>
              <a:off x="6722267" y="694456"/>
              <a:ext cx="441960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3576">
                      <a:extLst>
                        <a:ext uri="{9D8B030D-6E8A-4147-A177-3AD203B41FA5}">
                          <a16:colId xmlns:a16="http://schemas.microsoft.com/office/drawing/2014/main" val="3879108144"/>
                        </a:ext>
                      </a:extLst>
                    </a:gridCol>
                    <a:gridCol w="1316832">
                      <a:extLst>
                        <a:ext uri="{9D8B030D-6E8A-4147-A177-3AD203B41FA5}">
                          <a16:colId xmlns:a16="http://schemas.microsoft.com/office/drawing/2014/main" val="1856435535"/>
                        </a:ext>
                      </a:extLst>
                    </a:gridCol>
                    <a:gridCol w="1169195">
                      <a:extLst>
                        <a:ext uri="{9D8B030D-6E8A-4147-A177-3AD203B41FA5}">
                          <a16:colId xmlns:a16="http://schemas.microsoft.com/office/drawing/2014/main" val="40104167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7685" t="-9836" r="-907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9665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Log(Creatinine)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1.250</a:t>
                          </a:r>
                          <a:endParaRPr lang="en-GB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3.490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4160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% Normal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-0.0168</a:t>
                          </a:r>
                          <a:endParaRPr lang="en-GB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0.983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5138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IFTA&gt;25%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0.616</a:t>
                          </a:r>
                          <a:endParaRPr lang="en-GB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1.852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330235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0087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 template" id="{EB03E410-5DD2-498F-B00E-8E6A47BB507E}" vid="{DEE9C682-742F-43D4-9C77-90638AC01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template</Template>
  <TotalTime>13029</TotalTime>
  <Words>810</Words>
  <Application>Microsoft Office PowerPoint</Application>
  <PresentationFormat>Widescreen</PresentationFormat>
  <Paragraphs>103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SFRM0800</vt:lpstr>
      <vt:lpstr>SFRM1095</vt:lpstr>
      <vt:lpstr>Trebuchet MS</vt:lpstr>
      <vt:lpstr>Wingdings 3</vt:lpstr>
      <vt:lpstr>Facet</vt:lpstr>
      <vt:lpstr>Validating time-to-event clinical prediction models: a case study in ANCA-associated glomerulonephritis</vt:lpstr>
      <vt:lpstr>The ANCA case study</vt:lpstr>
      <vt:lpstr>The Renal Risk Score</vt:lpstr>
      <vt:lpstr>The case study: ANCA REFINE</vt:lpstr>
      <vt:lpstr>Problems in prediction</vt:lpstr>
      <vt:lpstr>PowerPoint Presentation</vt:lpstr>
      <vt:lpstr>Today’s focus from the leaky pipeline of prognostic modelling</vt:lpstr>
      <vt:lpstr>Why is survival harder than binary?</vt:lpstr>
      <vt:lpstr>Overview of methods</vt:lpstr>
      <vt:lpstr>Results</vt:lpstr>
      <vt:lpstr>Calibration</vt:lpstr>
      <vt:lpstr>Challenges</vt:lpstr>
      <vt:lpstr>Takeaways</vt:lpstr>
      <vt:lpstr>The End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Bate Sebastian (R0A) Manchester University NHS FT</dc:creator>
  <cp:lastModifiedBy>Sebastian Bate</cp:lastModifiedBy>
  <cp:revision>27</cp:revision>
  <dcterms:created xsi:type="dcterms:W3CDTF">2022-10-04T14:18:34Z</dcterms:created>
  <dcterms:modified xsi:type="dcterms:W3CDTF">2022-10-27T12:41:45Z</dcterms:modified>
</cp:coreProperties>
</file>