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B80"/>
    <a:srgbClr val="1966A6"/>
    <a:srgbClr val="0169B4"/>
    <a:srgbClr val="006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p:scale>
          <a:sx n="33" d="100"/>
          <a:sy n="33" d="100"/>
        </p:scale>
        <p:origin x="918" y="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1EEA5-A78F-DB45-96EB-FBF92640D929}" type="datetimeFigureOut">
              <a:rPr lang="en-GB" smtClean="0"/>
              <a:t>27/10/2022</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4D01-2EC5-A848-964A-9DE84C09FB1B}" type="slidenum">
              <a:rPr lang="en-GB" smtClean="0"/>
              <a:t>‹#›</a:t>
            </a:fld>
            <a:endParaRPr lang="en-GB"/>
          </a:p>
        </p:txBody>
      </p:sp>
    </p:spTree>
    <p:extLst>
      <p:ext uri="{BB962C8B-B14F-4D97-AF65-F5344CB8AC3E}">
        <p14:creationId xmlns:p14="http://schemas.microsoft.com/office/powerpoint/2010/main" val="149595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014D01-2EC5-A848-964A-9DE84C09FB1B}" type="slidenum">
              <a:rPr lang="en-GB" smtClean="0"/>
              <a:t>1</a:t>
            </a:fld>
            <a:endParaRPr lang="en-GB"/>
          </a:p>
        </p:txBody>
      </p:sp>
    </p:spTree>
    <p:extLst>
      <p:ext uri="{BB962C8B-B14F-4D97-AF65-F5344CB8AC3E}">
        <p14:creationId xmlns:p14="http://schemas.microsoft.com/office/powerpoint/2010/main" val="194560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54197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48732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16253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79167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17ADA9-02D2-416D-AE12-6CE0C9BB6E5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98515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17ADA9-02D2-416D-AE12-6CE0C9BB6E51}"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09306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17ADA9-02D2-416D-AE12-6CE0C9BB6E51}" type="datetimeFigureOut">
              <a:rPr lang="en-GB" smtClean="0"/>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84596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17ADA9-02D2-416D-AE12-6CE0C9BB6E51}" type="datetimeFigureOut">
              <a:rPr lang="en-GB" smtClean="0"/>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12510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7ADA9-02D2-416D-AE12-6CE0C9BB6E51}" type="datetimeFigureOut">
              <a:rPr lang="en-GB" smtClean="0"/>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386043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29960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717ADA9-02D2-416D-AE12-6CE0C9BB6E51}"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556A7B-33C2-4FEB-B101-9A25AB9F8BFB}" type="slidenum">
              <a:rPr lang="en-GB" smtClean="0"/>
              <a:t>‹#›</a:t>
            </a:fld>
            <a:endParaRPr lang="en-GB"/>
          </a:p>
        </p:txBody>
      </p:sp>
    </p:spTree>
    <p:extLst>
      <p:ext uri="{BB962C8B-B14F-4D97-AF65-F5344CB8AC3E}">
        <p14:creationId xmlns:p14="http://schemas.microsoft.com/office/powerpoint/2010/main" val="403349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717ADA9-02D2-416D-AE12-6CE0C9BB6E51}" type="datetimeFigureOut">
              <a:rPr lang="en-GB" smtClean="0"/>
              <a:t>27/10/2022</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5556A7B-33C2-4FEB-B101-9A25AB9F8BFB}" type="slidenum">
              <a:rPr lang="en-GB" smtClean="0"/>
              <a:t>‹#›</a:t>
            </a:fld>
            <a:endParaRPr lang="en-GB"/>
          </a:p>
        </p:txBody>
      </p:sp>
    </p:spTree>
    <p:extLst>
      <p:ext uri="{BB962C8B-B14F-4D97-AF65-F5344CB8AC3E}">
        <p14:creationId xmlns:p14="http://schemas.microsoft.com/office/powerpoint/2010/main" val="2702228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x" algn="b"/>
        </a:blipFill>
        <a:effectLst/>
      </p:bgPr>
    </p:bg>
    <p:spTree>
      <p:nvGrpSpPr>
        <p:cNvPr id="1" name=""/>
        <p:cNvGrpSpPr/>
        <p:nvPr/>
      </p:nvGrpSpPr>
      <p:grpSpPr>
        <a:xfrm>
          <a:off x="0" y="0"/>
          <a:ext cx="0" cy="0"/>
          <a:chOff x="0" y="0"/>
          <a:chExt cx="0" cy="0"/>
        </a:xfrm>
      </p:grpSpPr>
      <p:sp>
        <p:nvSpPr>
          <p:cNvPr id="16" name="Rectangle 15"/>
          <p:cNvSpPr/>
          <p:nvPr/>
        </p:nvSpPr>
        <p:spPr>
          <a:xfrm>
            <a:off x="-421317" y="38942388"/>
            <a:ext cx="30696529" cy="3961657"/>
          </a:xfrm>
          <a:prstGeom prst="rect">
            <a:avLst/>
          </a:prstGeom>
          <a:solidFill>
            <a:srgbClr val="0067A5"/>
          </a:solidFill>
          <a:ln>
            <a:solidFill>
              <a:srgbClr val="016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681" y="-4431"/>
            <a:ext cx="30275213" cy="5871280"/>
          </a:xfrm>
          <a:prstGeom prst="rect">
            <a:avLst/>
          </a:prstGeom>
          <a:solidFill>
            <a:srgbClr val="941B80"/>
          </a:solidFill>
          <a:ln>
            <a:solidFill>
              <a:srgbClr val="941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594283" y="563615"/>
            <a:ext cx="25132685" cy="4743671"/>
          </a:xfrm>
          <a:prstGeom prst="rect">
            <a:avLst/>
          </a:prstGeom>
          <a:noFill/>
        </p:spPr>
        <p:txBody>
          <a:bodyPr wrap="square" rtlCol="0">
            <a:spAutoFit/>
          </a:bodyPr>
          <a:lstStyle/>
          <a:p>
            <a:pPr algn="ctr">
              <a:lnSpc>
                <a:spcPct val="107000"/>
              </a:lnSpc>
            </a:pPr>
            <a:r>
              <a:rPr lang="en-GB" sz="6000" b="1" dirty="0">
                <a:solidFill>
                  <a:schemeClr val="bg1"/>
                </a:solidFill>
              </a:rPr>
              <a:t>Modification of the Renal Risk Score in ANCA Associated </a:t>
            </a:r>
          </a:p>
          <a:p>
            <a:pPr algn="ctr">
              <a:lnSpc>
                <a:spcPct val="107000"/>
              </a:lnSpc>
            </a:pPr>
            <a:r>
              <a:rPr lang="en-GB" sz="6000" b="1" dirty="0">
                <a:solidFill>
                  <a:schemeClr val="bg1"/>
                </a:solidFill>
              </a:rPr>
              <a:t>Glomerulonephritis improves prediction further</a:t>
            </a:r>
          </a:p>
          <a:p>
            <a:pPr algn="ctr"/>
            <a:r>
              <a:rPr lang="en-GB" sz="6000" b="1" dirty="0">
                <a:solidFill>
                  <a:schemeClr val="bg1"/>
                </a:solidFill>
              </a:rPr>
              <a:t>Sebastian Bate, MMath</a:t>
            </a:r>
            <a:r>
              <a:rPr lang="en-GB" sz="6000" b="1" baseline="30000" dirty="0">
                <a:solidFill>
                  <a:schemeClr val="bg1"/>
                </a:solidFill>
              </a:rPr>
              <a:t>1,2</a:t>
            </a:r>
            <a:r>
              <a:rPr lang="en-GB" sz="6000" b="1" dirty="0">
                <a:solidFill>
                  <a:schemeClr val="bg1"/>
                </a:solidFill>
              </a:rPr>
              <a:t>, Silke R Brix, MD MRCP</a:t>
            </a:r>
            <a:r>
              <a:rPr lang="en-GB" sz="6000" b="1" baseline="30000" dirty="0">
                <a:solidFill>
                  <a:schemeClr val="bg1"/>
                </a:solidFill>
              </a:rPr>
              <a:t>3,4  </a:t>
            </a:r>
          </a:p>
          <a:p>
            <a:pPr algn="just">
              <a:lnSpc>
                <a:spcPct val="107000"/>
              </a:lnSpc>
              <a:spcAft>
                <a:spcPts val="800"/>
              </a:spcAft>
            </a:pPr>
            <a:r>
              <a:rPr lang="en-GB" sz="3600" b="1" baseline="30000" dirty="0">
                <a:solidFill>
                  <a:schemeClr val="bg1"/>
                </a:solidFill>
              </a:rPr>
              <a:t>1</a:t>
            </a:r>
            <a:r>
              <a:rPr lang="en-GB" sz="3600" b="1" dirty="0">
                <a:solidFill>
                  <a:schemeClr val="bg1"/>
                </a:solidFill>
              </a:rPr>
              <a:t>Research and Innovation, Manchester University NHS Foundation Trust; </a:t>
            </a:r>
            <a:r>
              <a:rPr lang="en-GB" sz="3600" b="1" baseline="30000" dirty="0">
                <a:solidFill>
                  <a:schemeClr val="bg1"/>
                </a:solidFill>
              </a:rPr>
              <a:t>2</a:t>
            </a:r>
            <a:r>
              <a:rPr lang="en-GB" sz="3600" b="1" dirty="0">
                <a:solidFill>
                  <a:schemeClr val="bg1"/>
                </a:solidFill>
              </a:rPr>
              <a:t>Centre for Biostatistics, University of Manchester; </a:t>
            </a:r>
            <a:r>
              <a:rPr lang="en-GB" sz="3600" b="1" baseline="30000" dirty="0">
                <a:solidFill>
                  <a:schemeClr val="bg1"/>
                </a:solidFill>
              </a:rPr>
              <a:t>3</a:t>
            </a:r>
            <a:r>
              <a:rPr lang="en-GB" sz="3600" b="1" dirty="0">
                <a:solidFill>
                  <a:schemeClr val="bg1"/>
                </a:solidFill>
              </a:rPr>
              <a:t>Division of Cell Matrix Biology and Regenerative Medicine, University of Manchester; </a:t>
            </a:r>
            <a:r>
              <a:rPr lang="en-GB" sz="3600" b="1" baseline="30000" dirty="0">
                <a:solidFill>
                  <a:schemeClr val="bg1"/>
                </a:solidFill>
              </a:rPr>
              <a:t>4</a:t>
            </a:r>
            <a:r>
              <a:rPr lang="en-GB" sz="3600" b="1" dirty="0">
                <a:solidFill>
                  <a:schemeClr val="bg1"/>
                </a:solidFill>
              </a:rPr>
              <a:t>Renal, Transplantation and Urology Unit, Manchester University NHS Foundation Trust</a:t>
            </a:r>
          </a:p>
        </p:txBody>
      </p:sp>
      <p:graphicFrame>
        <p:nvGraphicFramePr>
          <p:cNvPr id="7" name="Table 6"/>
          <p:cNvGraphicFramePr>
            <a:graphicFrameLocks noGrp="1"/>
          </p:cNvGraphicFramePr>
          <p:nvPr>
            <p:extLst>
              <p:ext uri="{D42A27DB-BD31-4B8C-83A1-F6EECF244321}">
                <p14:modId xmlns:p14="http://schemas.microsoft.com/office/powerpoint/2010/main" val="1920673297"/>
              </p:ext>
            </p:extLst>
          </p:nvPr>
        </p:nvGraphicFramePr>
        <p:xfrm>
          <a:off x="1292803" y="6315146"/>
          <a:ext cx="11758872" cy="4750146"/>
        </p:xfrm>
        <a:graphic>
          <a:graphicData uri="http://schemas.openxmlformats.org/drawingml/2006/table">
            <a:tbl>
              <a:tblPr firstRow="1" bandRow="1">
                <a:tableStyleId>{5C22544A-7EE6-4342-B048-85BDC9FD1C3A}</a:tableStyleId>
              </a:tblPr>
              <a:tblGrid>
                <a:gridCol w="11758872">
                  <a:extLst>
                    <a:ext uri="{9D8B030D-6E8A-4147-A177-3AD203B41FA5}">
                      <a16:colId xmlns:a16="http://schemas.microsoft.com/office/drawing/2014/main" val="2279542096"/>
                    </a:ext>
                  </a:extLst>
                </a:gridCol>
              </a:tblGrid>
              <a:tr h="844337">
                <a:tc>
                  <a:txBody>
                    <a:bodyPr/>
                    <a:lstStyle/>
                    <a:p>
                      <a:r>
                        <a:rPr lang="en-GB" sz="6000" dirty="0"/>
                        <a:t>Background</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41B80"/>
                    </a:solidFill>
                  </a:tcPr>
                </a:tc>
                <a:extLst>
                  <a:ext uri="{0D108BD9-81ED-4DB2-BD59-A6C34878D82A}">
                    <a16:rowId xmlns:a16="http://schemas.microsoft.com/office/drawing/2014/main" val="154956873"/>
                  </a:ext>
                </a:extLst>
              </a:tr>
              <a:tr h="3744306">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Anti-neutrophil cytoplasmic antibody (ANCA) associated </a:t>
                      </a:r>
                      <a:r>
                        <a:rPr lang="en-GB" sz="3200" kern="1200" dirty="0" err="1">
                          <a:solidFill>
                            <a:schemeClr val="dk1"/>
                          </a:solidFill>
                          <a:effectLst/>
                          <a:latin typeface="+mn-lt"/>
                          <a:ea typeface="+mn-ea"/>
                          <a:cs typeface="+mn-cs"/>
                        </a:rPr>
                        <a:t>vasculitides</a:t>
                      </a:r>
                      <a:r>
                        <a:rPr lang="en-GB" sz="3200" kern="1200" dirty="0">
                          <a:solidFill>
                            <a:schemeClr val="dk1"/>
                          </a:solidFill>
                          <a:effectLst/>
                          <a:latin typeface="+mn-lt"/>
                          <a:ea typeface="+mn-ea"/>
                          <a:cs typeface="+mn-cs"/>
                        </a:rPr>
                        <a:t> are multiorgan autoimmune disorders. Renal involvement is very common and disease presentation heterogeneous. Reliable prediction tools are needed to improve prognostication and personalisation of treatment. We aimed to validate and update the Renal Risk Score (RRS) [1] and explore other </a:t>
                      </a:r>
                      <a:r>
                        <a:rPr lang="en-GB" sz="3200" kern="1200">
                          <a:solidFill>
                            <a:schemeClr val="dk1"/>
                          </a:solidFill>
                          <a:effectLst/>
                          <a:latin typeface="+mn-lt"/>
                          <a:ea typeface="+mn-ea"/>
                          <a:cs typeface="+mn-cs"/>
                        </a:rPr>
                        <a:t>factors in renal </a:t>
                      </a:r>
                      <a:r>
                        <a:rPr lang="en-GB" sz="3200" kern="1200" dirty="0">
                          <a:solidFill>
                            <a:schemeClr val="dk1"/>
                          </a:solidFill>
                          <a:effectLst/>
                          <a:latin typeface="+mn-lt"/>
                          <a:ea typeface="+mn-ea"/>
                          <a:cs typeface="+mn-cs"/>
                        </a:rPr>
                        <a:t>survival in the largest cohort ever assembled.</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941B8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2577768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00171781"/>
              </p:ext>
            </p:extLst>
          </p:nvPr>
        </p:nvGraphicFramePr>
        <p:xfrm>
          <a:off x="13524311" y="6315144"/>
          <a:ext cx="15465890" cy="11422507"/>
        </p:xfrm>
        <a:graphic>
          <a:graphicData uri="http://schemas.openxmlformats.org/drawingml/2006/table">
            <a:tbl>
              <a:tblPr firstRow="1" bandRow="1">
                <a:tableStyleId>{5C22544A-7EE6-4342-B048-85BDC9FD1C3A}</a:tableStyleId>
              </a:tblPr>
              <a:tblGrid>
                <a:gridCol w="15465890">
                  <a:extLst>
                    <a:ext uri="{9D8B030D-6E8A-4147-A177-3AD203B41FA5}">
                      <a16:colId xmlns:a16="http://schemas.microsoft.com/office/drawing/2014/main" val="2279542096"/>
                    </a:ext>
                  </a:extLst>
                </a:gridCol>
              </a:tblGrid>
              <a:tr h="1250587">
                <a:tc>
                  <a:txBody>
                    <a:bodyPr/>
                    <a:lstStyle/>
                    <a:p>
                      <a:pPr algn="just"/>
                      <a:r>
                        <a:rPr lang="en-GB" sz="6000" dirty="0"/>
                        <a:t>Materials and methods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9273591">
                <a:tc>
                  <a:txBody>
                    <a:bodyPr/>
                    <a:lstStyle/>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investigated a retrospective multicentre international longitudinal cohort from referral centres and registries around the world (</a:t>
                      </a:r>
                      <a:r>
                        <a:rPr lang="en-US" sz="3200" kern="1200" dirty="0">
                          <a:solidFill>
                            <a:schemeClr val="dk1"/>
                          </a:solidFill>
                          <a:effectLst/>
                          <a:latin typeface="+mn-lt"/>
                          <a:ea typeface="+mn-ea"/>
                          <a:cs typeface="+mn-cs"/>
                        </a:rPr>
                        <a:t>Angers, Baltimore, London, Manchester, Mexico City, Prague, Preston, Salford, </a:t>
                      </a:r>
                      <a:r>
                        <a:rPr lang="en-US" sz="3200" kern="1200" dirty="0" err="1">
                          <a:solidFill>
                            <a:schemeClr val="dk1"/>
                          </a:solidFill>
                          <a:effectLst/>
                          <a:latin typeface="+mn-lt"/>
                          <a:ea typeface="+mn-ea"/>
                          <a:cs typeface="+mn-cs"/>
                        </a:rPr>
                        <a:t>Uludağ</a:t>
                      </a:r>
                      <a:r>
                        <a:rPr lang="en-US" sz="3200" kern="1200" dirty="0">
                          <a:solidFill>
                            <a:schemeClr val="dk1"/>
                          </a:solidFill>
                          <a:effectLst/>
                          <a:latin typeface="+mn-lt"/>
                          <a:ea typeface="+mn-ea"/>
                          <a:cs typeface="+mn-cs"/>
                        </a:rPr>
                        <a:t>, and the Irish and Scottish registries)</a:t>
                      </a:r>
                      <a:r>
                        <a:rPr lang="en-GB" sz="3200" kern="1200" dirty="0">
                          <a:solidFill>
                            <a:schemeClr val="dk1"/>
                          </a:solidFill>
                          <a:effectLst/>
                          <a:latin typeface="+mn-lt"/>
                          <a:ea typeface="+mn-ea"/>
                          <a:cs typeface="+mn-cs"/>
                        </a:rPr>
                        <a: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Included were patients with a biopsy proven ANCA associated glomerulonephritis (GN).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primary endpoint was end stage kidney disease (ESKD) </a:t>
                      </a:r>
                      <a:r>
                        <a:rPr lang="en-US" sz="3200" kern="1200" dirty="0">
                          <a:solidFill>
                            <a:schemeClr val="dk1"/>
                          </a:solidFill>
                          <a:effectLst/>
                          <a:latin typeface="+mn-lt"/>
                          <a:ea typeface="+mn-ea"/>
                          <a:cs typeface="+mn-cs"/>
                        </a:rPr>
                        <a:t>defined as renal replacement therapy (RRT) for at least 12 weeks and continued until last follow up</a:t>
                      </a:r>
                      <a:r>
                        <a:rPr lang="en-GB" sz="3200" kern="1200" dirty="0">
                          <a:solidFill>
                            <a:schemeClr val="dk1"/>
                          </a:solidFill>
                          <a:effectLst/>
                          <a:latin typeface="+mn-lt"/>
                          <a:ea typeface="+mn-ea"/>
                          <a:cs typeface="+mn-cs"/>
                        </a:rPr>
                        <a:t>. Patients were censored at last follow-up.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Kaplan-Meier estimates and Harrell’s C were used to assess model performance. Cox Proportion Hazards were used to reweigh risk factors and develop a modified scoring system, with points assigned proportional to the parameters beta coefficient.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The Renal Risk Score was calculated for each patient using the estimated glomerular filtration rate (eGFR) at presentation (G0: eGFR&gt;15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G1: eGFR≤15 ml/min/1.73m</a:t>
                      </a:r>
                      <a:r>
                        <a:rPr lang="en-US" sz="3200" kern="1200" baseline="30000" dirty="0">
                          <a:solidFill>
                            <a:schemeClr val="dk1"/>
                          </a:solidFill>
                          <a:effectLst/>
                          <a:latin typeface="+mn-lt"/>
                          <a:ea typeface="+mn-ea"/>
                          <a:cs typeface="+mn-cs"/>
                        </a:rPr>
                        <a:t>2</a:t>
                      </a:r>
                      <a:r>
                        <a:rPr lang="en-US" sz="3200" kern="1200" dirty="0">
                          <a:solidFill>
                            <a:schemeClr val="dk1"/>
                          </a:solidFill>
                          <a:effectLst/>
                          <a:latin typeface="+mn-lt"/>
                          <a:ea typeface="+mn-ea"/>
                          <a:cs typeface="+mn-cs"/>
                        </a:rPr>
                        <a:t>), the percentage of normal glomeruli in the kidney biopsy (N0: normal &gt;25%, N1: normal 10%-25%, N2: &lt;10%) and the simplified cut-off for tubular atrophy and interstitial fibrosis (T0: IFTA none, mild (or &lt;25%), T1: IFTA mild to moderate – severe (or ≥25%)). Normal glomeruli were defined as glomeruli without any scarring, crescents or fibrinoid necrosis within in the tuft.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US" sz="3200" kern="1200" dirty="0">
                          <a:solidFill>
                            <a:schemeClr val="dk1"/>
                          </a:solidFill>
                          <a:effectLst/>
                          <a:latin typeface="+mn-lt"/>
                          <a:ea typeface="+mn-ea"/>
                          <a:cs typeface="+mn-cs"/>
                        </a:rPr>
                        <a:t>Each parameter was assigned points (G1=3, N1=4, N2=6, T1=2, G0=N0=T0=0) and summed, creating a total score and risk groups: low (0), moderate (2 - 7), and high (8 - 11 points). </a:t>
                      </a:r>
                      <a:endParaRPr lang="en-GB" sz="3200" kern="1200" dirty="0">
                        <a:solidFill>
                          <a:schemeClr val="dk1"/>
                        </a:solidFill>
                        <a:effectLst/>
                        <a:latin typeface="+mn-lt"/>
                        <a:ea typeface="+mn-ea"/>
                        <a:cs typeface="+mn-cs"/>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00195571"/>
              </p:ext>
            </p:extLst>
          </p:nvPr>
        </p:nvGraphicFramePr>
        <p:xfrm>
          <a:off x="1292803" y="11354732"/>
          <a:ext cx="11766259" cy="9734207"/>
        </p:xfrm>
        <a:graphic>
          <a:graphicData uri="http://schemas.openxmlformats.org/drawingml/2006/table">
            <a:tbl>
              <a:tblPr firstRow="1" bandRow="1">
                <a:tableStyleId>{5C22544A-7EE6-4342-B048-85BDC9FD1C3A}</a:tableStyleId>
              </a:tblPr>
              <a:tblGrid>
                <a:gridCol w="11766259">
                  <a:extLst>
                    <a:ext uri="{9D8B030D-6E8A-4147-A177-3AD203B41FA5}">
                      <a16:colId xmlns:a16="http://schemas.microsoft.com/office/drawing/2014/main" val="2279542096"/>
                    </a:ext>
                  </a:extLst>
                </a:gridCol>
              </a:tblGrid>
              <a:tr h="1152728">
                <a:tc>
                  <a:txBody>
                    <a:bodyPr/>
                    <a:lstStyle/>
                    <a:p>
                      <a:r>
                        <a:rPr lang="en-GB" sz="6000" dirty="0">
                          <a:ln>
                            <a:noFill/>
                          </a:ln>
                        </a:rPr>
                        <a:t>Results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8581479">
                <a:tc>
                  <a:txBody>
                    <a:bodyPr/>
                    <a:lstStyle/>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Of a total of 1591 patients, 1439 were included in the final analyses (959 in the development cohort, 52% male, median age 64 years, median follow-up 3.6 years, Supplementary Tables 1&amp;2).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The RRS demonstrated a discrimination of C=0.800, comparable to the original cohort (Supplementary Table 3).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Reweighing, we found an additional useful cut-off for kidney function and further replaced glomerular filtration rate with serum creatinine which provided a higher reliability. </a:t>
                      </a:r>
                    </a:p>
                    <a:p>
                      <a:pPr marL="0" marR="0" lvl="0" indent="0" algn="just" defTabSz="3027487" rtl="0" eaLnBrk="1" fontAlgn="auto" latinLnBrk="0" hangingPunct="1">
                        <a:lnSpc>
                          <a:spcPct val="100000"/>
                        </a:lnSpc>
                        <a:spcBef>
                          <a:spcPts val="0"/>
                        </a:spcBef>
                        <a:spcAft>
                          <a:spcPts val="1200"/>
                        </a:spcAft>
                        <a:buClrTx/>
                        <a:buSzTx/>
                        <a:buFontTx/>
                        <a:buNone/>
                        <a:tabLst/>
                        <a:defRPr/>
                      </a:pPr>
                      <a:r>
                        <a:rPr lang="en-GB" sz="3200" kern="1200" dirty="0">
                          <a:solidFill>
                            <a:schemeClr val="dk1"/>
                          </a:solidFill>
                          <a:effectLst/>
                          <a:latin typeface="+mn-lt"/>
                          <a:ea typeface="+mn-ea"/>
                          <a:cs typeface="+mn-cs"/>
                        </a:rPr>
                        <a:t>We modified the score creating four risk groups with an additional continuous model to supply risk percentages and groups. The new risk score replaces eGFR with creatinine and adds a second cut off (C0: &lt;250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C1: 250-450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C2:  &gt;450 </a:t>
                      </a:r>
                      <a:r>
                        <a:rPr lang="el-GR" sz="3200" kern="1200" dirty="0">
                          <a:solidFill>
                            <a:schemeClr val="dk1"/>
                          </a:solidFill>
                          <a:effectLst/>
                          <a:latin typeface="+mn-lt"/>
                          <a:ea typeface="+mn-ea"/>
                          <a:cs typeface="+mn-cs"/>
                        </a:rPr>
                        <a:t>μ</a:t>
                      </a:r>
                      <a:r>
                        <a:rPr lang="en-GB" sz="3200" kern="1200" dirty="0">
                          <a:solidFill>
                            <a:schemeClr val="dk1"/>
                          </a:solidFill>
                          <a:effectLst/>
                          <a:latin typeface="+mn-lt"/>
                          <a:ea typeface="+mn-ea"/>
                          <a:cs typeface="+mn-cs"/>
                        </a:rPr>
                        <a:t>mol/L). The model concordance was C=0.831 (C=0.815 in validation), as well as further splitting the </a:t>
                      </a:r>
                      <a:r>
                        <a:rPr lang="en-GB" sz="3200" i="1" kern="1200" dirty="0">
                          <a:solidFill>
                            <a:schemeClr val="dk1"/>
                          </a:solidFill>
                          <a:effectLst/>
                          <a:latin typeface="+mn-lt"/>
                          <a:ea typeface="+mn-ea"/>
                          <a:cs typeface="+mn-cs"/>
                        </a:rPr>
                        <a:t>high</a:t>
                      </a:r>
                      <a:r>
                        <a:rPr lang="en-GB" sz="3200" kern="1200" dirty="0">
                          <a:solidFill>
                            <a:schemeClr val="dk1"/>
                          </a:solidFill>
                          <a:effectLst/>
                          <a:latin typeface="+mn-lt"/>
                          <a:ea typeface="+mn-ea"/>
                          <a:cs typeface="+mn-cs"/>
                        </a:rPr>
                        <a:t> risk group into </a:t>
                      </a:r>
                      <a:r>
                        <a:rPr lang="en-GB" sz="3200" i="1" kern="1200" dirty="0">
                          <a:solidFill>
                            <a:schemeClr val="dk1"/>
                          </a:solidFill>
                          <a:effectLst/>
                          <a:latin typeface="+mn-lt"/>
                          <a:ea typeface="+mn-ea"/>
                          <a:cs typeface="+mn-cs"/>
                        </a:rPr>
                        <a:t>high</a:t>
                      </a:r>
                      <a:r>
                        <a:rPr lang="en-GB" sz="3200" kern="1200" dirty="0">
                          <a:solidFill>
                            <a:schemeClr val="dk1"/>
                          </a:solidFill>
                          <a:effectLst/>
                          <a:latin typeface="+mn-lt"/>
                          <a:ea typeface="+mn-ea"/>
                          <a:cs typeface="+mn-cs"/>
                        </a:rPr>
                        <a:t> and </a:t>
                      </a:r>
                      <a:r>
                        <a:rPr lang="en-GB" sz="3200" i="1" kern="1200" dirty="0">
                          <a:solidFill>
                            <a:schemeClr val="dk1"/>
                          </a:solidFill>
                          <a:effectLst/>
                          <a:latin typeface="+mn-lt"/>
                          <a:ea typeface="+mn-ea"/>
                          <a:cs typeface="+mn-cs"/>
                        </a:rPr>
                        <a:t>very high </a:t>
                      </a:r>
                      <a:r>
                        <a:rPr lang="en-GB" sz="3200" kern="1200" dirty="0">
                          <a:solidFill>
                            <a:schemeClr val="dk1"/>
                          </a:solidFill>
                          <a:effectLst/>
                          <a:latin typeface="+mn-lt"/>
                          <a:ea typeface="+mn-ea"/>
                          <a:cs typeface="+mn-cs"/>
                        </a:rPr>
                        <a:t>because of clear differences in survival.</a:t>
                      </a:r>
                      <a:endParaRPr lang="en-GB" sz="3200" dirty="0">
                        <a:ln>
                          <a:noFill/>
                        </a:ln>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92383380"/>
              </p:ext>
            </p:extLst>
          </p:nvPr>
        </p:nvGraphicFramePr>
        <p:xfrm>
          <a:off x="1292802" y="32985217"/>
          <a:ext cx="11817579" cy="5286592"/>
        </p:xfrm>
        <a:graphic>
          <a:graphicData uri="http://schemas.openxmlformats.org/drawingml/2006/table">
            <a:tbl>
              <a:tblPr firstRow="1" bandRow="1">
                <a:effectLst/>
                <a:tableStyleId>{5C22544A-7EE6-4342-B048-85BDC9FD1C3A}</a:tableStyleId>
              </a:tblPr>
              <a:tblGrid>
                <a:gridCol w="11817579">
                  <a:extLst>
                    <a:ext uri="{9D8B030D-6E8A-4147-A177-3AD203B41FA5}">
                      <a16:colId xmlns:a16="http://schemas.microsoft.com/office/drawing/2014/main" val="2279542096"/>
                    </a:ext>
                  </a:extLst>
                </a:gridCol>
              </a:tblGrid>
              <a:tr h="1051337">
                <a:tc>
                  <a:txBody>
                    <a:bodyPr/>
                    <a:lstStyle/>
                    <a:p>
                      <a:r>
                        <a:rPr lang="en-GB" sz="6000" dirty="0"/>
                        <a:t>Conclusion</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4235255">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We demonstrated the out-of-sample validity of the RRS and propose a modification of the score to improve prognostication and risk stratification for treatment and clinical trials. We believe that the risk score will be able to provide reliable predictions of renal survival and assist in decision making to balance benefits and risks of aggressive immunosuppression. </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76747831"/>
              </p:ext>
            </p:extLst>
          </p:nvPr>
        </p:nvGraphicFramePr>
        <p:xfrm>
          <a:off x="22558846" y="30602842"/>
          <a:ext cx="6431355" cy="3354629"/>
        </p:xfrm>
        <a:graphic>
          <a:graphicData uri="http://schemas.openxmlformats.org/drawingml/2006/table">
            <a:tbl>
              <a:tblPr firstRow="1" bandRow="1">
                <a:effectLst/>
                <a:tableStyleId>{5C22544A-7EE6-4342-B048-85BDC9FD1C3A}</a:tableStyleId>
              </a:tblPr>
              <a:tblGrid>
                <a:gridCol w="6431355">
                  <a:extLst>
                    <a:ext uri="{9D8B030D-6E8A-4147-A177-3AD203B41FA5}">
                      <a16:colId xmlns:a16="http://schemas.microsoft.com/office/drawing/2014/main" val="2279542096"/>
                    </a:ext>
                  </a:extLst>
                </a:gridCol>
              </a:tblGrid>
              <a:tr h="1043677">
                <a:tc>
                  <a:txBody>
                    <a:bodyPr/>
                    <a:lstStyle/>
                    <a:p>
                      <a:r>
                        <a:rPr lang="en-GB" sz="6000" dirty="0"/>
                        <a:t>Future work</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310952">
                <a:tc>
                  <a:txBody>
                    <a:bodyPr/>
                    <a:lstStyle/>
                    <a:p>
                      <a:pPr marL="457200" indent="-457200" algn="just">
                        <a:buFont typeface="Arial" panose="020B0604020202020204" pitchFamily="34" charset="0"/>
                        <a:buChar char="•"/>
                      </a:pPr>
                      <a:r>
                        <a:rPr lang="en-GB" sz="3200" dirty="0">
                          <a:solidFill>
                            <a:schemeClr val="tx1"/>
                          </a:solidFill>
                        </a:rPr>
                        <a:t>App for bedside use (currently in proof of concept)</a:t>
                      </a:r>
                    </a:p>
                    <a:p>
                      <a:pPr marL="457200" indent="-457200" algn="just">
                        <a:buFont typeface="Arial" panose="020B0604020202020204" pitchFamily="34" charset="0"/>
                        <a:buChar char="•"/>
                      </a:pPr>
                      <a:r>
                        <a:rPr lang="en-GB" sz="3200" dirty="0">
                          <a:solidFill>
                            <a:schemeClr val="tx1"/>
                          </a:solidFill>
                        </a:rPr>
                        <a:t>Treatment pathway stratification by risk (trial pending sponsorship)</a:t>
                      </a: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sp>
        <p:nvSpPr>
          <p:cNvPr id="13" name="TextBox 12"/>
          <p:cNvSpPr txBox="1"/>
          <p:nvPr/>
        </p:nvSpPr>
        <p:spPr>
          <a:xfrm>
            <a:off x="355112" y="39098842"/>
            <a:ext cx="7919875" cy="2246769"/>
          </a:xfrm>
          <a:prstGeom prst="rect">
            <a:avLst/>
          </a:prstGeom>
          <a:noFill/>
        </p:spPr>
        <p:txBody>
          <a:bodyPr wrap="square" rtlCol="0">
            <a:spAutoFit/>
          </a:bodyPr>
          <a:lstStyle/>
          <a:p>
            <a:r>
              <a:rPr lang="en-GB" sz="2800" b="1" i="1" u="sng" dirty="0">
                <a:solidFill>
                  <a:schemeClr val="bg1"/>
                </a:solidFill>
              </a:rPr>
              <a:t>Contact Details</a:t>
            </a:r>
          </a:p>
          <a:p>
            <a:r>
              <a:rPr lang="en-GB" sz="2800" i="1" dirty="0">
                <a:solidFill>
                  <a:schemeClr val="bg1"/>
                </a:solidFill>
              </a:rPr>
              <a:t>Sebastian Bate</a:t>
            </a:r>
          </a:p>
          <a:p>
            <a:r>
              <a:rPr lang="en-GB" sz="2800" i="1" dirty="0">
                <a:solidFill>
                  <a:schemeClr val="bg1"/>
                </a:solidFill>
              </a:rPr>
              <a:t>Research and Innovation, Manchester University NHS Foundation Trust</a:t>
            </a:r>
          </a:p>
          <a:p>
            <a:r>
              <a:rPr lang="en-GB" sz="2800" i="1" dirty="0">
                <a:solidFill>
                  <a:schemeClr val="bg1"/>
                </a:solidFill>
              </a:rPr>
              <a:t>Sebastian.bate@mft.nhs.uk</a:t>
            </a:r>
          </a:p>
        </p:txBody>
      </p:sp>
      <p:sp>
        <p:nvSpPr>
          <p:cNvPr id="15" name="TextBox 14"/>
          <p:cNvSpPr txBox="1"/>
          <p:nvPr/>
        </p:nvSpPr>
        <p:spPr>
          <a:xfrm>
            <a:off x="11698539" y="42078836"/>
            <a:ext cx="18585921" cy="523220"/>
          </a:xfrm>
          <a:prstGeom prst="rect">
            <a:avLst/>
          </a:prstGeom>
          <a:noFill/>
        </p:spPr>
        <p:txBody>
          <a:bodyPr wrap="square" rtlCol="0">
            <a:spAutoFit/>
          </a:bodyPr>
          <a:lstStyle/>
          <a:p>
            <a:r>
              <a:rPr lang="en-GB" sz="2800" dirty="0" err="1">
                <a:solidFill>
                  <a:schemeClr val="bg1"/>
                </a:solidFill>
              </a:rPr>
              <a:t>www.translation.manchester.ac.uk</a:t>
            </a:r>
            <a:r>
              <a:rPr lang="en-GB" sz="2800" dirty="0">
                <a:solidFill>
                  <a:schemeClr val="bg1"/>
                </a:solidFill>
              </a:rPr>
              <a:t>	 			@</a:t>
            </a:r>
            <a:r>
              <a:rPr lang="en-GB" sz="2800" dirty="0" err="1">
                <a:solidFill>
                  <a:schemeClr val="bg1"/>
                </a:solidFill>
              </a:rPr>
              <a:t>Translation_Mcr</a:t>
            </a:r>
            <a:r>
              <a:rPr lang="en-GB" sz="2800" dirty="0">
                <a:solidFill>
                  <a:schemeClr val="bg1"/>
                </a:solidFill>
              </a:rPr>
              <a:t>  #TranslationMCR2022	        </a:t>
            </a:r>
            <a:r>
              <a:rPr lang="en-GB" sz="2800" dirty="0" err="1">
                <a:solidFill>
                  <a:schemeClr val="bg1"/>
                </a:solidFill>
              </a:rPr>
              <a:t>translation@manchester.ac.uk</a:t>
            </a:r>
            <a:endParaRPr lang="en-GB" sz="2800" dirty="0">
              <a:solidFill>
                <a:schemeClr val="bg1"/>
              </a:solidFill>
            </a:endParaRPr>
          </a:p>
        </p:txBody>
      </p:sp>
      <p:pic>
        <p:nvPicPr>
          <p:cNvPr id="29" name="Picture 28">
            <a:extLst>
              <a:ext uri="{FF2B5EF4-FFF2-40B4-BE49-F238E27FC236}">
                <a16:creationId xmlns:a16="http://schemas.microsoft.com/office/drawing/2014/main" id="{A80D924C-BBF3-5048-B684-A647B5A63E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8283" y="41635526"/>
            <a:ext cx="2178844" cy="1409840"/>
          </a:xfrm>
          <a:prstGeom prst="rect">
            <a:avLst/>
          </a:prstGeom>
        </p:spPr>
      </p:pic>
      <p:pic>
        <p:nvPicPr>
          <p:cNvPr id="18" name="Picture 17">
            <a:extLst>
              <a:ext uri="{FF2B5EF4-FFF2-40B4-BE49-F238E27FC236}">
                <a16:creationId xmlns:a16="http://schemas.microsoft.com/office/drawing/2014/main" id="{4572E1CF-637A-1743-A1A8-DC2A8827DE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6934" y="39257106"/>
            <a:ext cx="2178844" cy="3083339"/>
          </a:xfrm>
          <a:prstGeom prst="rect">
            <a:avLst/>
          </a:prstGeom>
        </p:spPr>
      </p:pic>
      <p:pic>
        <p:nvPicPr>
          <p:cNvPr id="32" name="Picture 31">
            <a:extLst>
              <a:ext uri="{FF2B5EF4-FFF2-40B4-BE49-F238E27FC236}">
                <a16:creationId xmlns:a16="http://schemas.microsoft.com/office/drawing/2014/main" id="{CE755777-27E1-8849-BB19-C594C9AC58D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53124"/>
          <a:stretch/>
        </p:blipFill>
        <p:spPr>
          <a:xfrm>
            <a:off x="24448782" y="42114084"/>
            <a:ext cx="794477" cy="527022"/>
          </a:xfrm>
          <a:prstGeom prst="rect">
            <a:avLst/>
          </a:prstGeom>
        </p:spPr>
      </p:pic>
      <p:pic>
        <p:nvPicPr>
          <p:cNvPr id="33" name="Picture 32">
            <a:extLst>
              <a:ext uri="{FF2B5EF4-FFF2-40B4-BE49-F238E27FC236}">
                <a16:creationId xmlns:a16="http://schemas.microsoft.com/office/drawing/2014/main" id="{63548F63-4C2E-7F40-9AA6-5B1A483A5C4B}"/>
              </a:ext>
            </a:extLst>
          </p:cNvPr>
          <p:cNvPicPr>
            <a:picLocks noChangeAspect="1"/>
          </p:cNvPicPr>
          <p:nvPr/>
        </p:nvPicPr>
        <p:blipFill rotWithShape="1">
          <a:blip r:embed="rId7">
            <a:extLst>
              <a:ext uri="{28A0092B-C50C-407E-A947-70E740481C1C}">
                <a14:useLocalDpi xmlns:a14="http://schemas.microsoft.com/office/drawing/2010/main" val="0"/>
              </a:ext>
            </a:extLst>
          </a:blip>
          <a:srcRect l="38330" t="2761" r="49913" b="33420"/>
          <a:stretch/>
        </p:blipFill>
        <p:spPr>
          <a:xfrm>
            <a:off x="129679" y="299697"/>
            <a:ext cx="2326245" cy="4456801"/>
          </a:xfrm>
          <a:prstGeom prst="rect">
            <a:avLst/>
          </a:prstGeom>
        </p:spPr>
      </p:pic>
      <p:pic>
        <p:nvPicPr>
          <p:cNvPr id="34" name="Picture 33">
            <a:extLst>
              <a:ext uri="{FF2B5EF4-FFF2-40B4-BE49-F238E27FC236}">
                <a16:creationId xmlns:a16="http://schemas.microsoft.com/office/drawing/2014/main" id="{5A03E8D9-14C0-4244-B617-B3E74AEA484A}"/>
              </a:ext>
            </a:extLst>
          </p:cNvPr>
          <p:cNvPicPr>
            <a:picLocks noChangeAspect="1"/>
          </p:cNvPicPr>
          <p:nvPr/>
        </p:nvPicPr>
        <p:blipFill rotWithShape="1">
          <a:blip r:embed="rId7">
            <a:extLst>
              <a:ext uri="{28A0092B-C50C-407E-A947-70E740481C1C}">
                <a14:useLocalDpi xmlns:a14="http://schemas.microsoft.com/office/drawing/2010/main" val="0"/>
              </a:ext>
            </a:extLst>
          </a:blip>
          <a:srcRect l="50420" t="2761" r="37854" b="33420"/>
          <a:stretch/>
        </p:blipFill>
        <p:spPr>
          <a:xfrm>
            <a:off x="27945967" y="299696"/>
            <a:ext cx="2319998" cy="4456801"/>
          </a:xfrm>
          <a:prstGeom prst="rect">
            <a:avLst/>
          </a:prstGeom>
        </p:spPr>
      </p:pic>
      <p:pic>
        <p:nvPicPr>
          <p:cNvPr id="23" name="Picture 22" descr="Icon&#10;&#10;Description automatically generated">
            <a:extLst>
              <a:ext uri="{FF2B5EF4-FFF2-40B4-BE49-F238E27FC236}">
                <a16:creationId xmlns:a16="http://schemas.microsoft.com/office/drawing/2014/main" id="{41BDBD92-0AE7-5C4F-9935-D7D638DBA58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19105" y="42147081"/>
            <a:ext cx="422924" cy="422924"/>
          </a:xfrm>
          <a:prstGeom prst="rect">
            <a:avLst/>
          </a:prstGeom>
        </p:spPr>
      </p:pic>
      <p:pic>
        <p:nvPicPr>
          <p:cNvPr id="17" name="Picture 16">
            <a:extLst>
              <a:ext uri="{FF2B5EF4-FFF2-40B4-BE49-F238E27FC236}">
                <a16:creationId xmlns:a16="http://schemas.microsoft.com/office/drawing/2014/main" id="{C948E2CB-990B-5748-A710-0A590FA7C735}"/>
              </a:ext>
            </a:extLst>
          </p:cNvPr>
          <p:cNvPicPr>
            <a:picLocks noChangeAspect="1"/>
          </p:cNvPicPr>
          <p:nvPr/>
        </p:nvPicPr>
        <p:blipFill>
          <a:blip r:embed="rId9"/>
          <a:stretch>
            <a:fillRect/>
          </a:stretch>
        </p:blipFill>
        <p:spPr>
          <a:xfrm>
            <a:off x="13059062" y="40125026"/>
            <a:ext cx="3933965" cy="1664370"/>
          </a:xfrm>
          <a:prstGeom prst="rect">
            <a:avLst/>
          </a:prstGeom>
        </p:spPr>
      </p:pic>
      <p:pic>
        <p:nvPicPr>
          <p:cNvPr id="28" name="Picture 27" descr="Logo&#10;&#10;Description automatically generated with medium confidence">
            <a:extLst>
              <a:ext uri="{FF2B5EF4-FFF2-40B4-BE49-F238E27FC236}">
                <a16:creationId xmlns:a16="http://schemas.microsoft.com/office/drawing/2014/main" id="{A25E1E4E-A0AE-A54D-9948-416CC3883A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38087" y="39754929"/>
            <a:ext cx="10245751" cy="1846618"/>
          </a:xfrm>
          <a:prstGeom prst="rect">
            <a:avLst/>
          </a:prstGeom>
        </p:spPr>
      </p:pic>
      <p:graphicFrame>
        <p:nvGraphicFramePr>
          <p:cNvPr id="38" name="Table 38">
            <a:extLst>
              <a:ext uri="{FF2B5EF4-FFF2-40B4-BE49-F238E27FC236}">
                <a16:creationId xmlns:a16="http://schemas.microsoft.com/office/drawing/2014/main" id="{467417D9-7FE3-8145-A215-1D9BF473F62E}"/>
              </a:ext>
            </a:extLst>
          </p:cNvPr>
          <p:cNvGraphicFramePr>
            <a:graphicFrameLocks noGrp="1"/>
          </p:cNvGraphicFramePr>
          <p:nvPr>
            <p:extLst>
              <p:ext uri="{D42A27DB-BD31-4B8C-83A1-F6EECF244321}">
                <p14:modId xmlns:p14="http://schemas.microsoft.com/office/powerpoint/2010/main" val="2505365249"/>
              </p:ext>
            </p:extLst>
          </p:nvPr>
        </p:nvGraphicFramePr>
        <p:xfrm>
          <a:off x="425901" y="41978538"/>
          <a:ext cx="5796992" cy="523220"/>
        </p:xfrm>
        <a:graphic>
          <a:graphicData uri="http://schemas.openxmlformats.org/drawingml/2006/table">
            <a:tbl>
              <a:tblPr firstRow="1" bandRow="1">
                <a:tableStyleId>{5C22544A-7EE6-4342-B048-85BDC9FD1C3A}</a:tableStyleId>
              </a:tblPr>
              <a:tblGrid>
                <a:gridCol w="724624">
                  <a:extLst>
                    <a:ext uri="{9D8B030D-6E8A-4147-A177-3AD203B41FA5}">
                      <a16:colId xmlns:a16="http://schemas.microsoft.com/office/drawing/2014/main" val="1241728498"/>
                    </a:ext>
                  </a:extLst>
                </a:gridCol>
                <a:gridCol w="724624">
                  <a:extLst>
                    <a:ext uri="{9D8B030D-6E8A-4147-A177-3AD203B41FA5}">
                      <a16:colId xmlns:a16="http://schemas.microsoft.com/office/drawing/2014/main" val="85413124"/>
                    </a:ext>
                  </a:extLst>
                </a:gridCol>
                <a:gridCol w="724624">
                  <a:extLst>
                    <a:ext uri="{9D8B030D-6E8A-4147-A177-3AD203B41FA5}">
                      <a16:colId xmlns:a16="http://schemas.microsoft.com/office/drawing/2014/main" val="1616594038"/>
                    </a:ext>
                  </a:extLst>
                </a:gridCol>
                <a:gridCol w="724624">
                  <a:extLst>
                    <a:ext uri="{9D8B030D-6E8A-4147-A177-3AD203B41FA5}">
                      <a16:colId xmlns:a16="http://schemas.microsoft.com/office/drawing/2014/main" val="3035616268"/>
                    </a:ext>
                  </a:extLst>
                </a:gridCol>
                <a:gridCol w="724624">
                  <a:extLst>
                    <a:ext uri="{9D8B030D-6E8A-4147-A177-3AD203B41FA5}">
                      <a16:colId xmlns:a16="http://schemas.microsoft.com/office/drawing/2014/main" val="3370649180"/>
                    </a:ext>
                  </a:extLst>
                </a:gridCol>
                <a:gridCol w="724624">
                  <a:extLst>
                    <a:ext uri="{9D8B030D-6E8A-4147-A177-3AD203B41FA5}">
                      <a16:colId xmlns:a16="http://schemas.microsoft.com/office/drawing/2014/main" val="2977422858"/>
                    </a:ext>
                  </a:extLst>
                </a:gridCol>
                <a:gridCol w="724624">
                  <a:extLst>
                    <a:ext uri="{9D8B030D-6E8A-4147-A177-3AD203B41FA5}">
                      <a16:colId xmlns:a16="http://schemas.microsoft.com/office/drawing/2014/main" val="2914770770"/>
                    </a:ext>
                  </a:extLst>
                </a:gridCol>
                <a:gridCol w="724624">
                  <a:extLst>
                    <a:ext uri="{9D8B030D-6E8A-4147-A177-3AD203B41FA5}">
                      <a16:colId xmlns:a16="http://schemas.microsoft.com/office/drawing/2014/main" val="2081360585"/>
                    </a:ext>
                  </a:extLst>
                </a:gridCol>
              </a:tblGrid>
              <a:tr h="523220">
                <a:tc>
                  <a:txBody>
                    <a:bodyPr/>
                    <a:lstStyle/>
                    <a:p>
                      <a:pPr algn="ctr"/>
                      <a:r>
                        <a:rPr lang="en-GB" sz="2800"/>
                        <a:t>D1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a:t>D3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dirty="0"/>
                        <a:t>D4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GB" sz="2800"/>
                        <a:t>T1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tc>
                  <a:txBody>
                    <a:bodyPr/>
                    <a:lstStyle/>
                    <a:p>
                      <a:pPr algn="ctr"/>
                      <a:r>
                        <a:rPr lang="en-GB" sz="2800" dirty="0"/>
                        <a:t>T2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a:t>T3</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941B80"/>
                    </a:solidFill>
                  </a:tcPr>
                </a:tc>
                <a:tc>
                  <a:txBody>
                    <a:bodyPr/>
                    <a:lstStyle/>
                    <a:p>
                      <a:pPr algn="ctr"/>
                      <a:r>
                        <a:rPr lang="en-GB" sz="2800" dirty="0"/>
                        <a:t>T4</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966A6"/>
                    </a:solidFill>
                  </a:tcPr>
                </a:tc>
                <a:extLst>
                  <a:ext uri="{0D108BD9-81ED-4DB2-BD59-A6C34878D82A}">
                    <a16:rowId xmlns:a16="http://schemas.microsoft.com/office/drawing/2014/main" val="394307554"/>
                  </a:ext>
                </a:extLst>
              </a:tr>
            </a:tbl>
          </a:graphicData>
        </a:graphic>
      </p:graphicFrame>
      <p:sp>
        <p:nvSpPr>
          <p:cNvPr id="39" name="TextBox 38">
            <a:extLst>
              <a:ext uri="{FF2B5EF4-FFF2-40B4-BE49-F238E27FC236}">
                <a16:creationId xmlns:a16="http://schemas.microsoft.com/office/drawing/2014/main" id="{91D7226D-9B4B-BF4E-85EB-F8FD9E698233}"/>
              </a:ext>
            </a:extLst>
          </p:cNvPr>
          <p:cNvSpPr txBox="1"/>
          <p:nvPr/>
        </p:nvSpPr>
        <p:spPr>
          <a:xfrm>
            <a:off x="355112" y="41270687"/>
            <a:ext cx="8371638" cy="523220"/>
          </a:xfrm>
          <a:prstGeom prst="rect">
            <a:avLst/>
          </a:prstGeom>
          <a:noFill/>
        </p:spPr>
        <p:txBody>
          <a:bodyPr wrap="square" rtlCol="0">
            <a:spAutoFit/>
          </a:bodyPr>
          <a:lstStyle/>
          <a:p>
            <a:r>
              <a:rPr lang="en-GB" sz="2800" b="1" i="1" u="sng" dirty="0">
                <a:solidFill>
                  <a:schemeClr val="bg1"/>
                </a:solidFill>
              </a:rPr>
              <a:t>Position in Translational Pathway</a:t>
            </a:r>
          </a:p>
        </p:txBody>
      </p:sp>
      <p:pic>
        <p:nvPicPr>
          <p:cNvPr id="12" name="Picture 11" descr="Graphical user interface&#10;&#10;Description automatically generated with medium confidence">
            <a:extLst>
              <a:ext uri="{FF2B5EF4-FFF2-40B4-BE49-F238E27FC236}">
                <a16:creationId xmlns:a16="http://schemas.microsoft.com/office/drawing/2014/main" id="{60A35361-56F6-0E43-F592-E53BC1DA3D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21242" y="40133538"/>
            <a:ext cx="4300443" cy="1593119"/>
          </a:xfrm>
          <a:prstGeom prst="rect">
            <a:avLst/>
          </a:prstGeom>
        </p:spPr>
      </p:pic>
      <p:graphicFrame>
        <p:nvGraphicFramePr>
          <p:cNvPr id="24" name="Table 23">
            <a:extLst>
              <a:ext uri="{FF2B5EF4-FFF2-40B4-BE49-F238E27FC236}">
                <a16:creationId xmlns:a16="http://schemas.microsoft.com/office/drawing/2014/main" id="{A29015B4-365E-E533-F135-1538026067F4}"/>
              </a:ext>
            </a:extLst>
          </p:cNvPr>
          <p:cNvGraphicFramePr>
            <a:graphicFrameLocks noGrp="1"/>
          </p:cNvGraphicFramePr>
          <p:nvPr>
            <p:extLst>
              <p:ext uri="{D42A27DB-BD31-4B8C-83A1-F6EECF244321}">
                <p14:modId xmlns:p14="http://schemas.microsoft.com/office/powerpoint/2010/main" val="2339997510"/>
              </p:ext>
            </p:extLst>
          </p:nvPr>
        </p:nvGraphicFramePr>
        <p:xfrm>
          <a:off x="13524310" y="34292944"/>
          <a:ext cx="8620609" cy="3997342"/>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137175">
                <a:tc>
                  <a:txBody>
                    <a:bodyPr/>
                    <a:lstStyle/>
                    <a:p>
                      <a:r>
                        <a:rPr lang="en-GB" sz="6000" dirty="0"/>
                        <a:t>References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860167">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[1] Brix, Silke R., et al. "Development and validation of a renal risk score in ANCA-associated glomerulonephritis." </a:t>
                      </a:r>
                      <a:r>
                        <a:rPr lang="en-GB" sz="3200" i="1" kern="1200" dirty="0">
                          <a:solidFill>
                            <a:schemeClr val="dk1"/>
                          </a:solidFill>
                          <a:effectLst/>
                          <a:latin typeface="+mn-lt"/>
                          <a:ea typeface="+mn-ea"/>
                          <a:cs typeface="+mn-cs"/>
                        </a:rPr>
                        <a:t>Kidney international</a:t>
                      </a:r>
                      <a:r>
                        <a:rPr lang="en-GB" sz="3200" kern="1200" dirty="0">
                          <a:solidFill>
                            <a:schemeClr val="dk1"/>
                          </a:solidFill>
                          <a:effectLst/>
                          <a:latin typeface="+mn-lt"/>
                          <a:ea typeface="+mn-ea"/>
                          <a:cs typeface="+mn-cs"/>
                        </a:rPr>
                        <a:t> 94.6 (2018): 1177-1188.</a:t>
                      </a:r>
                    </a:p>
                    <a:p>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2" name="Table 3">
            <a:extLst>
              <a:ext uri="{FF2B5EF4-FFF2-40B4-BE49-F238E27FC236}">
                <a16:creationId xmlns:a16="http://schemas.microsoft.com/office/drawing/2014/main" id="{9117F595-7EE7-308D-CBEA-2BC8587C8622}"/>
              </a:ext>
            </a:extLst>
          </p:cNvPr>
          <p:cNvGraphicFramePr>
            <a:graphicFrameLocks noGrp="1"/>
          </p:cNvGraphicFramePr>
          <p:nvPr>
            <p:extLst>
              <p:ext uri="{D42A27DB-BD31-4B8C-83A1-F6EECF244321}">
                <p14:modId xmlns:p14="http://schemas.microsoft.com/office/powerpoint/2010/main" val="1081314265"/>
              </p:ext>
            </p:extLst>
          </p:nvPr>
        </p:nvGraphicFramePr>
        <p:xfrm>
          <a:off x="1292803" y="21566227"/>
          <a:ext cx="11817579" cy="7664493"/>
        </p:xfrm>
        <a:graphic>
          <a:graphicData uri="http://schemas.openxmlformats.org/drawingml/2006/table">
            <a:tbl>
              <a:tblPr firstRow="1" bandRow="1">
                <a:tableStyleId>{5C22544A-7EE6-4342-B048-85BDC9FD1C3A}</a:tableStyleId>
              </a:tblPr>
              <a:tblGrid>
                <a:gridCol w="3950705">
                  <a:extLst>
                    <a:ext uri="{9D8B030D-6E8A-4147-A177-3AD203B41FA5}">
                      <a16:colId xmlns:a16="http://schemas.microsoft.com/office/drawing/2014/main" val="863801203"/>
                    </a:ext>
                  </a:extLst>
                </a:gridCol>
                <a:gridCol w="2015795">
                  <a:extLst>
                    <a:ext uri="{9D8B030D-6E8A-4147-A177-3AD203B41FA5}">
                      <a16:colId xmlns:a16="http://schemas.microsoft.com/office/drawing/2014/main" val="1171279525"/>
                    </a:ext>
                  </a:extLst>
                </a:gridCol>
                <a:gridCol w="1452558">
                  <a:extLst>
                    <a:ext uri="{9D8B030D-6E8A-4147-A177-3AD203B41FA5}">
                      <a16:colId xmlns:a16="http://schemas.microsoft.com/office/drawing/2014/main" val="1259007096"/>
                    </a:ext>
                  </a:extLst>
                </a:gridCol>
                <a:gridCol w="3023691">
                  <a:extLst>
                    <a:ext uri="{9D8B030D-6E8A-4147-A177-3AD203B41FA5}">
                      <a16:colId xmlns:a16="http://schemas.microsoft.com/office/drawing/2014/main" val="44916159"/>
                    </a:ext>
                  </a:extLst>
                </a:gridCol>
                <a:gridCol w="1374830">
                  <a:extLst>
                    <a:ext uri="{9D8B030D-6E8A-4147-A177-3AD203B41FA5}">
                      <a16:colId xmlns:a16="http://schemas.microsoft.com/office/drawing/2014/main" val="2594840823"/>
                    </a:ext>
                  </a:extLst>
                </a:gridCol>
              </a:tblGrid>
              <a:tr h="628112">
                <a:tc>
                  <a:txBody>
                    <a:bodyPr/>
                    <a:lstStyle/>
                    <a:p>
                      <a:pPr algn="ctr">
                        <a:lnSpc>
                          <a:spcPts val="3200"/>
                        </a:lnSpc>
                      </a:pPr>
                      <a:endParaRPr lang="en-GB" sz="3200" b="1" dirty="0"/>
                    </a:p>
                  </a:txBody>
                  <a:tcPr anchor="b">
                    <a:solidFill>
                      <a:srgbClr val="941B80"/>
                    </a:solidFill>
                  </a:tcPr>
                </a:tc>
                <a:tc>
                  <a:txBody>
                    <a:bodyPr/>
                    <a:lstStyle/>
                    <a:p>
                      <a:pPr algn="ctr">
                        <a:lnSpc>
                          <a:spcPts val="3200"/>
                        </a:lnSpc>
                      </a:pPr>
                      <a:r>
                        <a:rPr lang="en-GB" sz="3200" b="1" dirty="0"/>
                        <a:t>n (%)</a:t>
                      </a:r>
                    </a:p>
                  </a:txBody>
                  <a:tcPr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β</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HR</a:t>
                      </a:r>
                    </a:p>
                  </a:txBody>
                  <a:tcPr marL="68580" marR="68580" marT="0" marB="0" anchor="b">
                    <a:solidFill>
                      <a:srgbClr val="941B80"/>
                    </a:solidFill>
                  </a:tcP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Points</a:t>
                      </a:r>
                    </a:p>
                  </a:txBody>
                  <a:tcPr marL="68580" marR="68580" marT="0" marB="0" anchor="b">
                    <a:solidFill>
                      <a:srgbClr val="941B80"/>
                    </a:solidFill>
                  </a:tcPr>
                </a:tc>
                <a:extLst>
                  <a:ext uri="{0D108BD9-81ED-4DB2-BD59-A6C34878D82A}">
                    <a16:rowId xmlns:a16="http://schemas.microsoft.com/office/drawing/2014/main" val="1469670021"/>
                  </a:ext>
                </a:extLst>
              </a:tr>
              <a:tr h="0">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Creatinine (</a:t>
                      </a:r>
                      <a:r>
                        <a:rPr lang="en-GB" sz="3200" b="1" dirty="0" err="1">
                          <a:effectLst/>
                          <a:latin typeface="Calibri" panose="020F0502020204030204" pitchFamily="34" charset="0"/>
                          <a:ea typeface="Calibri" panose="020F0502020204030204" pitchFamily="34" charset="0"/>
                          <a:cs typeface="Calibri" panose="020F0502020204030204" pitchFamily="34" charset="0"/>
                        </a:rPr>
                        <a:t>μmol</a:t>
                      </a:r>
                      <a:r>
                        <a:rPr lang="en-GB" sz="3200" b="1" dirty="0">
                          <a:effectLst/>
                          <a:latin typeface="Calibri" panose="020F0502020204030204" pitchFamily="34" charset="0"/>
                          <a:ea typeface="Calibri" panose="020F0502020204030204" pitchFamily="34" charset="0"/>
                          <a:cs typeface="Calibri" panose="020F0502020204030204" pitchFamily="34" charset="0"/>
                        </a:rPr>
                        <a:t>)</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3200"/>
                        </a:lnSpc>
                      </a:pPr>
                      <a:endParaRPr lang="en-GB"/>
                    </a:p>
                  </a:txBody>
                  <a:tcPr anchor="ctr"/>
                </a:tc>
                <a:tc>
                  <a:txBody>
                    <a:bodyPr/>
                    <a:lstStyle/>
                    <a:p>
                      <a:pPr>
                        <a:lnSpc>
                          <a:spcPts val="3200"/>
                        </a:lnSpc>
                      </a:pPr>
                      <a:endParaRPr lang="en-GB" dirty="0"/>
                    </a:p>
                  </a:txBody>
                  <a:tcPr anchor="ctr"/>
                </a:tc>
                <a:tc>
                  <a:txBody>
                    <a:bodyPr/>
                    <a:lstStyle/>
                    <a:p>
                      <a:pPr>
                        <a:lnSpc>
                          <a:spcPts val="3200"/>
                        </a:lnSpc>
                      </a:pPr>
                      <a:endParaRPr lang="en-GB" dirty="0"/>
                    </a:p>
                  </a:txBody>
                  <a:tcPr anchor="ctr"/>
                </a:tc>
                <a:extLst>
                  <a:ext uri="{0D108BD9-81ED-4DB2-BD59-A6C34878D82A}">
                    <a16:rowId xmlns:a16="http://schemas.microsoft.com/office/drawing/2014/main" val="3359049217"/>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C0: &lt; 250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534 (55.7)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3934866"/>
                  </a:ext>
                </a:extLst>
              </a:tr>
              <a:tr h="628112">
                <a:tc>
                  <a:txBody>
                    <a:bodyPr/>
                    <a:lstStyle/>
                    <a:p>
                      <a:pPr marL="270000">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C1: 250 – 450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241 (25.1)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0.661</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1.94 (1.30-2.89)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4</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082538"/>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C2: &gt; 450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184 (19.2)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1.886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6.59 (4.59-9.45)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6542635"/>
                  </a:ext>
                </a:extLst>
              </a:tr>
              <a:tr h="787298">
                <a:tc>
                  <a:txBody>
                    <a:bodyPr/>
                    <a:lstStyle/>
                    <a:p>
                      <a:pPr>
                        <a:lnSpc>
                          <a:spcPts val="3200"/>
                        </a:lnSpc>
                      </a:pPr>
                      <a:r>
                        <a:rPr lang="en-GB" sz="3200" b="1">
                          <a:effectLst/>
                          <a:latin typeface="Calibri" panose="020F0502020204030204" pitchFamily="34" charset="0"/>
                          <a:ea typeface="Calibri" panose="020F0502020204030204" pitchFamily="34" charset="0"/>
                          <a:cs typeface="Calibri" panose="020F0502020204030204" pitchFamily="34" charset="0"/>
                        </a:rPr>
                        <a:t>Normal Glomeruli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0056105"/>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N0: &gt;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590 (61.5)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Ref</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4931230"/>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N1: 10 - 25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177 (18.5)</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0.650</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1.92 (1.30-2.82)</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3354679"/>
                  </a:ext>
                </a:extLst>
              </a:tr>
              <a:tr h="628112">
                <a:tc>
                  <a:txBody>
                    <a:bodyPr/>
                    <a:lstStyle/>
                    <a:p>
                      <a:pPr marL="270000" lvl="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N2: &lt; 10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192 (20.0)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1.199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3.32 (2.35-4.69)</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3131085"/>
                  </a:ext>
                </a:extLst>
              </a:tr>
              <a:tr h="628112">
                <a:tc>
                  <a:txBody>
                    <a:bodyPr/>
                    <a:lstStyle/>
                    <a:p>
                      <a:pPr>
                        <a:lnSpc>
                          <a:spcPts val="3200"/>
                        </a:lnSpc>
                      </a:pPr>
                      <a:r>
                        <a:rPr lang="en-GB" sz="3200" b="1" dirty="0">
                          <a:effectLst/>
                          <a:latin typeface="Calibri" panose="020F0502020204030204" pitchFamily="34" charset="0"/>
                          <a:ea typeface="Calibri" panose="020F0502020204030204" pitchFamily="34" charset="0"/>
                          <a:cs typeface="Calibri" panose="020F0502020204030204" pitchFamily="34" charset="0"/>
                        </a:rPr>
                        <a:t>IFTA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Calibri" panose="020F0502020204030204" pitchFamily="34" charset="0"/>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 </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15732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T0: &lt;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469 (48.9)</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Ref</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 </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0</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2890605"/>
                  </a:ext>
                </a:extLst>
              </a:tr>
              <a:tr h="628112">
                <a:tc>
                  <a:txBody>
                    <a:bodyPr/>
                    <a:lstStyle/>
                    <a:p>
                      <a:pPr marL="270000">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T1: ≥ 25</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490 (51.1)</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MS Gothic" panose="020B0609070205080204" pitchFamily="49" charset="-128"/>
                          <a:cs typeface="Calibri" panose="020F0502020204030204" pitchFamily="34" charset="0"/>
                        </a:rPr>
                        <a:t>0.527</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a:effectLst/>
                          <a:latin typeface="Calibri" panose="020F0502020204030204" pitchFamily="34" charset="0"/>
                          <a:ea typeface="MS Gothic" panose="020B0609070205080204" pitchFamily="49" charset="-128"/>
                          <a:cs typeface="Calibri" panose="020F0502020204030204" pitchFamily="34" charset="0"/>
                        </a:rPr>
                        <a:t>1.69 (1.28-2.26)</a:t>
                      </a:r>
                      <a:endParaRPr lang="en-GB"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ts val="3200"/>
                        </a:lnSpc>
                      </a:pPr>
                      <a:r>
                        <a:rPr lang="en-GB" sz="3200" dirty="0">
                          <a:effectLst/>
                          <a:latin typeface="Calibri" panose="020F0502020204030204" pitchFamily="34" charset="0"/>
                          <a:ea typeface="Calibri" panose="020F0502020204030204" pitchFamily="34" charset="0"/>
                          <a:cs typeface="Calibri" panose="020F0502020204030204" pitchFamily="34" charset="0"/>
                        </a:rPr>
                        <a:t>3</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181969"/>
                  </a:ext>
                </a:extLst>
              </a:tr>
            </a:tbl>
          </a:graphicData>
        </a:graphic>
      </p:graphicFrame>
      <p:graphicFrame>
        <p:nvGraphicFramePr>
          <p:cNvPr id="14" name="Table 18">
            <a:extLst>
              <a:ext uri="{FF2B5EF4-FFF2-40B4-BE49-F238E27FC236}">
                <a16:creationId xmlns:a16="http://schemas.microsoft.com/office/drawing/2014/main" id="{3A1643A0-6471-2E5D-FAC6-47A178CCC4FC}"/>
              </a:ext>
            </a:extLst>
          </p:cNvPr>
          <p:cNvGraphicFramePr>
            <a:graphicFrameLocks noGrp="1"/>
          </p:cNvGraphicFramePr>
          <p:nvPr>
            <p:extLst>
              <p:ext uri="{D42A27DB-BD31-4B8C-83A1-F6EECF244321}">
                <p14:modId xmlns:p14="http://schemas.microsoft.com/office/powerpoint/2010/main" val="65809109"/>
              </p:ext>
            </p:extLst>
          </p:nvPr>
        </p:nvGraphicFramePr>
        <p:xfrm>
          <a:off x="1292803" y="29472034"/>
          <a:ext cx="3997847" cy="3150000"/>
        </p:xfrm>
        <a:graphic>
          <a:graphicData uri="http://schemas.openxmlformats.org/drawingml/2006/table">
            <a:tbl>
              <a:tblPr firstRow="1" bandRow="1">
                <a:tableStyleId>{5C22544A-7EE6-4342-B048-85BDC9FD1C3A}</a:tableStyleId>
              </a:tblPr>
              <a:tblGrid>
                <a:gridCol w="1586436">
                  <a:extLst>
                    <a:ext uri="{9D8B030D-6E8A-4147-A177-3AD203B41FA5}">
                      <a16:colId xmlns:a16="http://schemas.microsoft.com/office/drawing/2014/main" val="2972990965"/>
                    </a:ext>
                  </a:extLst>
                </a:gridCol>
                <a:gridCol w="2411411">
                  <a:extLst>
                    <a:ext uri="{9D8B030D-6E8A-4147-A177-3AD203B41FA5}">
                      <a16:colId xmlns:a16="http://schemas.microsoft.com/office/drawing/2014/main" val="4238887848"/>
                    </a:ext>
                  </a:extLst>
                </a:gridCol>
              </a:tblGrid>
              <a:tr h="630000">
                <a:tc>
                  <a:txBody>
                    <a:bodyPr/>
                    <a:lstStyle/>
                    <a:p>
                      <a:pPr>
                        <a:lnSpc>
                          <a:spcPts val="3200"/>
                        </a:lnSpc>
                      </a:pPr>
                      <a:r>
                        <a:rPr lang="en-GB" sz="3200" dirty="0"/>
                        <a:t>Points</a:t>
                      </a:r>
                    </a:p>
                  </a:txBody>
                  <a:tcPr anchor="b">
                    <a:solidFill>
                      <a:srgbClr val="941B80"/>
                    </a:solidFill>
                  </a:tcPr>
                </a:tc>
                <a:tc>
                  <a:txBody>
                    <a:bodyPr/>
                    <a:lstStyle/>
                    <a:p>
                      <a:pPr>
                        <a:lnSpc>
                          <a:spcPts val="3200"/>
                        </a:lnSpc>
                      </a:pPr>
                      <a:r>
                        <a:rPr lang="en-GB" sz="3200" dirty="0"/>
                        <a:t>Group</a:t>
                      </a:r>
                    </a:p>
                  </a:txBody>
                  <a:tcPr anchor="b">
                    <a:solidFill>
                      <a:srgbClr val="941B80"/>
                    </a:solidFill>
                  </a:tcPr>
                </a:tc>
                <a:extLst>
                  <a:ext uri="{0D108BD9-81ED-4DB2-BD59-A6C34878D82A}">
                    <a16:rowId xmlns:a16="http://schemas.microsoft.com/office/drawing/2014/main" val="1097603858"/>
                  </a:ext>
                </a:extLst>
              </a:tr>
              <a:tr h="630000">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0-4</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Low</a:t>
                      </a:r>
                    </a:p>
                  </a:txBody>
                  <a:tcPr marL="68580" marR="68580" marT="0" marB="0" anchor="ctr"/>
                </a:tc>
                <a:extLst>
                  <a:ext uri="{0D108BD9-81ED-4DB2-BD59-A6C34878D82A}">
                    <a16:rowId xmlns:a16="http://schemas.microsoft.com/office/drawing/2014/main" val="1672177828"/>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5-11</a:t>
                      </a:r>
                    </a:p>
                  </a:txBody>
                  <a:tcPr marL="68580" marR="68580" marT="0" marB="0" anchor="ctr"/>
                </a:tc>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Moderate</a:t>
                      </a:r>
                    </a:p>
                  </a:txBody>
                  <a:tcPr marL="68580" marR="68580" marT="0" marB="0" anchor="ctr"/>
                </a:tc>
                <a:extLst>
                  <a:ext uri="{0D108BD9-81ED-4DB2-BD59-A6C34878D82A}">
                    <a16:rowId xmlns:a16="http://schemas.microsoft.com/office/drawing/2014/main" val="3296198206"/>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12-18</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High</a:t>
                      </a:r>
                    </a:p>
                  </a:txBody>
                  <a:tcPr marL="68580" marR="68580" marT="0" marB="0" anchor="ctr"/>
                </a:tc>
                <a:extLst>
                  <a:ext uri="{0D108BD9-81ED-4DB2-BD59-A6C34878D82A}">
                    <a16:rowId xmlns:a16="http://schemas.microsoft.com/office/drawing/2014/main" val="2976799295"/>
                  </a:ext>
                </a:extLst>
              </a:tr>
              <a:tr h="630000">
                <a:tc>
                  <a:txBody>
                    <a:bodyPr/>
                    <a:lstStyle/>
                    <a:p>
                      <a:pPr>
                        <a:lnSpc>
                          <a:spcPts val="3200"/>
                        </a:lnSpc>
                      </a:pPr>
                      <a:r>
                        <a:rPr lang="en-GB" sz="32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nchor="ctr"/>
                </a:tc>
                <a:tc>
                  <a:txBody>
                    <a:bodyPr/>
                    <a:lstStyle/>
                    <a:p>
                      <a:pPr>
                        <a:lnSpc>
                          <a:spcPts val="3200"/>
                        </a:lnSpc>
                      </a:pPr>
                      <a:r>
                        <a:rPr lang="en-GB" sz="3200" dirty="0">
                          <a:effectLst/>
                          <a:latin typeface="Calibri" panose="020F0502020204030204" pitchFamily="34" charset="0"/>
                          <a:ea typeface="Calibri" panose="020F0502020204030204" pitchFamily="34" charset="0"/>
                          <a:cs typeface="Times New Roman" panose="02020603050405020304" pitchFamily="18" charset="0"/>
                        </a:rPr>
                        <a:t>Very High</a:t>
                      </a:r>
                    </a:p>
                  </a:txBody>
                  <a:tcPr marL="68580" marR="68580" marT="0" marB="0" anchor="ctr"/>
                </a:tc>
                <a:extLst>
                  <a:ext uri="{0D108BD9-81ED-4DB2-BD59-A6C34878D82A}">
                    <a16:rowId xmlns:a16="http://schemas.microsoft.com/office/drawing/2014/main" val="1483268856"/>
                  </a:ext>
                </a:extLst>
              </a:tr>
            </a:tbl>
          </a:graphicData>
        </a:graphic>
      </p:graphicFrame>
      <p:graphicFrame>
        <p:nvGraphicFramePr>
          <p:cNvPr id="31" name="Table 30">
            <a:extLst>
              <a:ext uri="{FF2B5EF4-FFF2-40B4-BE49-F238E27FC236}">
                <a16:creationId xmlns:a16="http://schemas.microsoft.com/office/drawing/2014/main" id="{52140C23-348B-8076-B0D1-E3E081CF8309}"/>
              </a:ext>
            </a:extLst>
          </p:cNvPr>
          <p:cNvGraphicFramePr>
            <a:graphicFrameLocks noGrp="1"/>
          </p:cNvGraphicFramePr>
          <p:nvPr>
            <p:extLst>
              <p:ext uri="{D42A27DB-BD31-4B8C-83A1-F6EECF244321}">
                <p14:modId xmlns:p14="http://schemas.microsoft.com/office/powerpoint/2010/main" val="1560804083"/>
              </p:ext>
            </p:extLst>
          </p:nvPr>
        </p:nvGraphicFramePr>
        <p:xfrm>
          <a:off x="22558846" y="34292944"/>
          <a:ext cx="6431355" cy="3978864"/>
        </p:xfrm>
        <a:graphic>
          <a:graphicData uri="http://schemas.openxmlformats.org/drawingml/2006/table">
            <a:tbl>
              <a:tblPr firstRow="1" bandRow="1">
                <a:effectLst/>
                <a:tableStyleId>{5C22544A-7EE6-4342-B048-85BDC9FD1C3A}</a:tableStyleId>
              </a:tblPr>
              <a:tblGrid>
                <a:gridCol w="6431355">
                  <a:extLst>
                    <a:ext uri="{9D8B030D-6E8A-4147-A177-3AD203B41FA5}">
                      <a16:colId xmlns:a16="http://schemas.microsoft.com/office/drawing/2014/main" val="2279542096"/>
                    </a:ext>
                  </a:extLst>
                </a:gridCol>
              </a:tblGrid>
              <a:tr h="943897">
                <a:tc>
                  <a:txBody>
                    <a:bodyPr/>
                    <a:lstStyle/>
                    <a:p>
                      <a:r>
                        <a:rPr lang="en-GB" sz="6000" dirty="0" err="1"/>
                        <a:t>eSupplement</a:t>
                      </a:r>
                      <a:endParaRPr lang="en-GB" sz="6000" dirty="0"/>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973024">
                <a:tc>
                  <a:txBody>
                    <a:bodyPr/>
                    <a:lstStyle/>
                    <a:p>
                      <a:pPr marL="2241550" indent="-2241550">
                        <a:buFont typeface="Arial" panose="020B0604020202020204" pitchFamily="34" charset="0"/>
                        <a:buNone/>
                      </a:pPr>
                      <a:r>
                        <a:rPr lang="en-GB" sz="3200" dirty="0">
                          <a:solidFill>
                            <a:schemeClr val="tx1"/>
                          </a:solidFill>
                        </a:rPr>
                        <a:t>github.com/</a:t>
                      </a:r>
                      <a:r>
                        <a:rPr lang="en-GB" sz="3200" dirty="0" err="1">
                          <a:solidFill>
                            <a:schemeClr val="tx1"/>
                          </a:solidFill>
                        </a:rPr>
                        <a:t>sgbstats</a:t>
                      </a:r>
                      <a:r>
                        <a:rPr lang="en-GB" sz="3200" dirty="0">
                          <a:solidFill>
                            <a:schemeClr val="tx1"/>
                          </a:solidFill>
                        </a:rPr>
                        <a:t>/ANCA</a:t>
                      </a: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graphicFrame>
        <p:nvGraphicFramePr>
          <p:cNvPr id="40" name="Table 39">
            <a:extLst>
              <a:ext uri="{FF2B5EF4-FFF2-40B4-BE49-F238E27FC236}">
                <a16:creationId xmlns:a16="http://schemas.microsoft.com/office/drawing/2014/main" id="{070302FA-F548-7106-AFE9-1CC1DD9FB964}"/>
              </a:ext>
            </a:extLst>
          </p:cNvPr>
          <p:cNvGraphicFramePr>
            <a:graphicFrameLocks noGrp="1"/>
          </p:cNvGraphicFramePr>
          <p:nvPr>
            <p:extLst>
              <p:ext uri="{D42A27DB-BD31-4B8C-83A1-F6EECF244321}">
                <p14:modId xmlns:p14="http://schemas.microsoft.com/office/powerpoint/2010/main" val="859420259"/>
              </p:ext>
            </p:extLst>
          </p:nvPr>
        </p:nvGraphicFramePr>
        <p:xfrm>
          <a:off x="5704578" y="29452661"/>
          <a:ext cx="7405804" cy="3180377"/>
        </p:xfrm>
        <a:graphic>
          <a:graphicData uri="http://schemas.openxmlformats.org/drawingml/2006/table">
            <a:tbl>
              <a:tblPr firstRow="1" bandRow="1">
                <a:effectLst/>
                <a:tableStyleId>{5C22544A-7EE6-4342-B048-85BDC9FD1C3A}</a:tableStyleId>
              </a:tblPr>
              <a:tblGrid>
                <a:gridCol w="7405804">
                  <a:extLst>
                    <a:ext uri="{9D8B030D-6E8A-4147-A177-3AD203B41FA5}">
                      <a16:colId xmlns:a16="http://schemas.microsoft.com/office/drawing/2014/main" val="2279542096"/>
                    </a:ext>
                  </a:extLst>
                </a:gridCol>
              </a:tblGrid>
              <a:tr h="994836">
                <a:tc>
                  <a:txBody>
                    <a:bodyPr/>
                    <a:lstStyle/>
                    <a:p>
                      <a:r>
                        <a:rPr lang="en-GB" sz="6000" dirty="0"/>
                        <a:t>Tables</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174537">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Modified RRS, its coefficients, points and risk groupings. </a:t>
                      </a:r>
                    </a:p>
                    <a:p>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20" name="Picture 19" descr="Chart&#10;&#10;Description automatically generated">
            <a:extLst>
              <a:ext uri="{FF2B5EF4-FFF2-40B4-BE49-F238E27FC236}">
                <a16:creationId xmlns:a16="http://schemas.microsoft.com/office/drawing/2014/main" id="{0BA6FB54-15E1-21DD-467D-DA26A2F4D5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524310" y="18027091"/>
            <a:ext cx="15458101" cy="12453479"/>
          </a:xfrm>
          <a:prstGeom prst="rect">
            <a:avLst/>
          </a:prstGeom>
        </p:spPr>
      </p:pic>
      <p:graphicFrame>
        <p:nvGraphicFramePr>
          <p:cNvPr id="41" name="Table 40">
            <a:extLst>
              <a:ext uri="{FF2B5EF4-FFF2-40B4-BE49-F238E27FC236}">
                <a16:creationId xmlns:a16="http://schemas.microsoft.com/office/drawing/2014/main" id="{DA6474C7-B7DA-C72B-DF64-602E94EFDE0C}"/>
              </a:ext>
            </a:extLst>
          </p:cNvPr>
          <p:cNvGraphicFramePr>
            <a:graphicFrameLocks noGrp="1"/>
          </p:cNvGraphicFramePr>
          <p:nvPr>
            <p:extLst>
              <p:ext uri="{D42A27DB-BD31-4B8C-83A1-F6EECF244321}">
                <p14:modId xmlns:p14="http://schemas.microsoft.com/office/powerpoint/2010/main" val="4173774067"/>
              </p:ext>
            </p:extLst>
          </p:nvPr>
        </p:nvGraphicFramePr>
        <p:xfrm>
          <a:off x="13524310" y="30602842"/>
          <a:ext cx="8620609" cy="3354629"/>
        </p:xfrm>
        <a:graphic>
          <a:graphicData uri="http://schemas.openxmlformats.org/drawingml/2006/table">
            <a:tbl>
              <a:tblPr firstRow="1" bandRow="1">
                <a:effectLst/>
                <a:tableStyleId>{5C22544A-7EE6-4342-B048-85BDC9FD1C3A}</a:tableStyleId>
              </a:tblPr>
              <a:tblGrid>
                <a:gridCol w="8620609">
                  <a:extLst>
                    <a:ext uri="{9D8B030D-6E8A-4147-A177-3AD203B41FA5}">
                      <a16:colId xmlns:a16="http://schemas.microsoft.com/office/drawing/2014/main" val="2279542096"/>
                    </a:ext>
                  </a:extLst>
                </a:gridCol>
              </a:tblGrid>
              <a:tr h="1060950">
                <a:tc>
                  <a:txBody>
                    <a:bodyPr/>
                    <a:lstStyle/>
                    <a:p>
                      <a:r>
                        <a:rPr lang="en-GB" sz="6000" dirty="0"/>
                        <a:t>Figure</a:t>
                      </a:r>
                    </a:p>
                  </a:txBody>
                  <a:tcPr>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T w="28575" cap="flat" cmpd="sng" algn="ctr">
                      <a:solidFill>
                        <a:srgbClr val="941B80"/>
                      </a:solidFill>
                      <a:prstDash val="solid"/>
                      <a:round/>
                      <a:headEnd type="none" w="med" len="med"/>
                      <a:tailEnd type="none" w="med" len="med"/>
                    </a:lnT>
                    <a:solidFill>
                      <a:srgbClr val="941B80"/>
                    </a:solidFill>
                  </a:tcPr>
                </a:tc>
                <a:extLst>
                  <a:ext uri="{0D108BD9-81ED-4DB2-BD59-A6C34878D82A}">
                    <a16:rowId xmlns:a16="http://schemas.microsoft.com/office/drawing/2014/main" val="154956873"/>
                  </a:ext>
                </a:extLst>
              </a:tr>
              <a:tr h="2293679">
                <a:tc>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kern="1200" dirty="0">
                          <a:solidFill>
                            <a:schemeClr val="dk1"/>
                          </a:solidFill>
                          <a:effectLst/>
                          <a:latin typeface="+mn-lt"/>
                          <a:ea typeface="+mn-ea"/>
                          <a:cs typeface="+mn-cs"/>
                        </a:rPr>
                        <a:t>Kaplan Meier plot of the modified RRS in the development and validation cohorts. There was strong agreement between cohorts for each risk group.</a:t>
                      </a:r>
                      <a:endParaRPr lang="en-GB" sz="3200" dirty="0">
                        <a:solidFill>
                          <a:schemeClr val="tx1"/>
                        </a:solidFill>
                      </a:endParaRPr>
                    </a:p>
                  </a:txBody>
                  <a:tcPr marL="144000" marR="144000" marT="72000" marB="72000">
                    <a:lnL w="28575" cap="flat" cmpd="sng" algn="ctr">
                      <a:solidFill>
                        <a:srgbClr val="941B80"/>
                      </a:solidFill>
                      <a:prstDash val="solid"/>
                      <a:round/>
                      <a:headEnd type="none" w="med" len="med"/>
                      <a:tailEnd type="none" w="med" len="med"/>
                    </a:lnL>
                    <a:lnR w="28575" cap="flat" cmpd="sng" algn="ctr">
                      <a:solidFill>
                        <a:srgbClr val="941B80"/>
                      </a:solidFill>
                      <a:prstDash val="solid"/>
                      <a:round/>
                      <a:headEnd type="none" w="med" len="med"/>
                      <a:tailEnd type="none" w="med" len="med"/>
                    </a:lnR>
                    <a:lnB w="28575" cap="flat" cmpd="sng" algn="ctr">
                      <a:solidFill>
                        <a:srgbClr val="941B80"/>
                      </a:solidFill>
                      <a:prstDash val="solid"/>
                      <a:round/>
                      <a:headEnd type="none" w="med" len="med"/>
                      <a:tailEnd type="none" w="med" len="med"/>
                    </a:lnB>
                    <a:solidFill>
                      <a:schemeClr val="bg1"/>
                    </a:solidFill>
                  </a:tcPr>
                </a:tc>
                <a:extLst>
                  <a:ext uri="{0D108BD9-81ED-4DB2-BD59-A6C34878D82A}">
                    <a16:rowId xmlns:a16="http://schemas.microsoft.com/office/drawing/2014/main" val="2325777682"/>
                  </a:ext>
                </a:extLst>
              </a:tr>
            </a:tbl>
          </a:graphicData>
        </a:graphic>
      </p:graphicFrame>
      <p:pic>
        <p:nvPicPr>
          <p:cNvPr id="36" name="Picture 35">
            <a:extLst>
              <a:ext uri="{FF2B5EF4-FFF2-40B4-BE49-F238E27FC236}">
                <a16:creationId xmlns:a16="http://schemas.microsoft.com/office/drawing/2014/main" id="{208D9AB7-82A5-F2A7-D495-FC477B41C080}"/>
              </a:ext>
            </a:extLst>
          </p:cNvPr>
          <p:cNvPicPr>
            <a:picLocks noChangeAspect="1"/>
          </p:cNvPicPr>
          <p:nvPr/>
        </p:nvPicPr>
        <p:blipFill rotWithShape="1">
          <a:blip r:embed="rId13">
            <a:extLst>
              <a:ext uri="{28A0092B-C50C-407E-A947-70E740481C1C}">
                <a14:useLocalDpi xmlns:a14="http://schemas.microsoft.com/office/drawing/2010/main" val="0"/>
              </a:ext>
            </a:extLst>
          </a:blip>
          <a:srcRect l="9957" t="8938" r="9666" b="9422"/>
          <a:stretch/>
        </p:blipFill>
        <p:spPr>
          <a:xfrm>
            <a:off x="22694914" y="35879314"/>
            <a:ext cx="2253092" cy="2288462"/>
          </a:xfrm>
          <a:prstGeom prst="rect">
            <a:avLst/>
          </a:prstGeom>
        </p:spPr>
      </p:pic>
      <p:sp>
        <p:nvSpPr>
          <p:cNvPr id="3" name="Rectangle 2">
            <a:extLst>
              <a:ext uri="{FF2B5EF4-FFF2-40B4-BE49-F238E27FC236}">
                <a16:creationId xmlns:a16="http://schemas.microsoft.com/office/drawing/2014/main" id="{2BE5E7B4-6657-D429-E226-480F58BF02AF}"/>
              </a:ext>
            </a:extLst>
          </p:cNvPr>
          <p:cNvSpPr/>
          <p:nvPr/>
        </p:nvSpPr>
        <p:spPr>
          <a:xfrm>
            <a:off x="28982813" y="8534400"/>
            <a:ext cx="1292400" cy="543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8156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ef42204-ddd4-45ed-8881-ecfaca3d0700" xsi:nil="true"/>
    <lcf76f155ced4ddcb4097134ff3c332f xmlns="6637f567-d4f0-4507-9720-0740b85dd76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A089CDEB492C488C240576F281AECA" ma:contentTypeVersion="16" ma:contentTypeDescription="Create a new document." ma:contentTypeScope="" ma:versionID="c8fe2d6038c62676eeb1ac2f824f0f61">
  <xsd:schema xmlns:xsd="http://www.w3.org/2001/XMLSchema" xmlns:xs="http://www.w3.org/2001/XMLSchema" xmlns:p="http://schemas.microsoft.com/office/2006/metadata/properties" xmlns:ns2="6637f567-d4f0-4507-9720-0740b85dd76b" xmlns:ns3="3ef42204-ddd4-45ed-8881-ecfaca3d0700" targetNamespace="http://schemas.microsoft.com/office/2006/metadata/properties" ma:root="true" ma:fieldsID="e4b9200b32d36e4265739a3e7e293b56" ns2:_="" ns3:_="">
    <xsd:import namespace="6637f567-d4f0-4507-9720-0740b85dd76b"/>
    <xsd:import namespace="3ef42204-ddd4-45ed-8881-ecfaca3d07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7f567-d4f0-4507-9720-0740b85dd7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ef42204-ddd4-45ed-8881-ecfaca3d070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b6543fe-936d-4e48-b78c-27621fd30bdb}" ma:internalName="TaxCatchAll" ma:showField="CatchAllData" ma:web="3ef42204-ddd4-45ed-8881-ecfaca3d070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3CB56F-4B06-446E-8FD6-29A141C27219}">
  <ds:schemaRefs>
    <ds:schemaRef ds:uri="http://purl.org/dc/terms/"/>
    <ds:schemaRef ds:uri="http://schemas.microsoft.com/office/2006/metadata/propertie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3ef42204-ddd4-45ed-8881-ecfaca3d0700"/>
    <ds:schemaRef ds:uri="6637f567-d4f0-4507-9720-0740b85dd76b"/>
    <ds:schemaRef ds:uri="http://www.w3.org/XML/1998/namespace"/>
  </ds:schemaRefs>
</ds:datastoreItem>
</file>

<file path=customXml/itemProps2.xml><?xml version="1.0" encoding="utf-8"?>
<ds:datastoreItem xmlns:ds="http://schemas.openxmlformats.org/officeDocument/2006/customXml" ds:itemID="{B5149D3A-21CC-4A59-AEBA-08DE2C5A0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7f567-d4f0-4507-9720-0740b85dd76b"/>
    <ds:schemaRef ds:uri="3ef42204-ddd4-45ed-8881-ecfaca3d07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B0F84E-ADB9-4905-810D-0BAF8CAA3B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4673</TotalTime>
  <Words>989</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Ajram</dc:creator>
  <cp:lastModifiedBy>Sebastian Bate</cp:lastModifiedBy>
  <cp:revision>14</cp:revision>
  <dcterms:created xsi:type="dcterms:W3CDTF">2019-01-09T14:01:57Z</dcterms:created>
  <dcterms:modified xsi:type="dcterms:W3CDTF">2022-10-27T14:32:47Z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0x0101009BA089CDEB492C488C240576F281AECA</vt:lpwstr>
  </property>
  <property fmtid="{D5CDD505-2E9C-101B-9397-08002B2CF9AE}" pid="3" name="MediaServiceImageTags">
    <vt:lpwstr/>
  </property>
</Properties>
</file>