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6F"/>
    <a:srgbClr val="A60086"/>
    <a:srgbClr val="BF0086"/>
    <a:srgbClr val="D50086"/>
    <a:srgbClr val="D500BD"/>
    <a:srgbClr val="D5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0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2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9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97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96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7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90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70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78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7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14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1F2-B994-42F1-A90C-3566C820EE78}" type="datetimeFigureOut">
              <a:rPr lang="es-MX" smtClean="0"/>
              <a:t>27/07/2021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9167-58E3-49B3-B3BA-F50A7D1EC75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BF0086"/>
          </a:solidFill>
        </p:spPr>
      </p:pic>
      <p:sp>
        <p:nvSpPr>
          <p:cNvPr id="9" name="Rectángulo 8"/>
          <p:cNvSpPr/>
          <p:nvPr userDrawn="1"/>
        </p:nvSpPr>
        <p:spPr>
          <a:xfrm>
            <a:off x="0" y="6266656"/>
            <a:ext cx="12192000" cy="544512"/>
          </a:xfrm>
          <a:prstGeom prst="rect">
            <a:avLst/>
          </a:prstGeom>
          <a:solidFill>
            <a:srgbClr val="A6006F"/>
          </a:solidFill>
          <a:ln>
            <a:solidFill>
              <a:srgbClr val="A600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7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3222" y="154008"/>
            <a:ext cx="12470317" cy="6019813"/>
            <a:chOff x="263222" y="154008"/>
            <a:chExt cx="12470317" cy="6019813"/>
          </a:xfrm>
        </p:grpSpPr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4251532" y="2629874"/>
              <a:ext cx="992" cy="171113"/>
            </a:xfrm>
            <a:prstGeom prst="straightConnector1">
              <a:avLst/>
            </a:prstGeom>
            <a:noFill/>
            <a:ln w="19050">
              <a:solidFill>
                <a:sysClr val="windowText" lastClr="000000">
                  <a:lumMod val="0"/>
                  <a:lumOff val="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7" name="Grupo 26"/>
            <p:cNvGrpSpPr/>
            <p:nvPr/>
          </p:nvGrpSpPr>
          <p:grpSpPr>
            <a:xfrm>
              <a:off x="263222" y="746422"/>
              <a:ext cx="11568337" cy="5427399"/>
              <a:chOff x="191146" y="1241507"/>
              <a:chExt cx="8602051" cy="4929002"/>
            </a:xfrm>
          </p:grpSpPr>
          <p:grpSp>
            <p:nvGrpSpPr>
              <p:cNvPr id="5" name="Grupo 4"/>
              <p:cNvGrpSpPr>
                <a:grpSpLocks/>
              </p:cNvGrpSpPr>
              <p:nvPr/>
            </p:nvGrpSpPr>
            <p:grpSpPr bwMode="auto">
              <a:xfrm>
                <a:off x="191146" y="1241507"/>
                <a:ext cx="8602051" cy="4929002"/>
                <a:chOff x="996946" y="1112520"/>
                <a:chExt cx="117176" cy="71049"/>
              </a:xfrm>
            </p:grpSpPr>
            <p:cxnSp>
              <p:nvCxnSpPr>
                <p:cNvPr id="6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1071131" y="1135189"/>
                  <a:ext cx="142" cy="25913"/>
                </a:xfrm>
                <a:prstGeom prst="straightConnector1">
                  <a:avLst/>
                </a:prstGeom>
                <a:noFill/>
                <a:ln w="1905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1013035" y="1158218"/>
                  <a:ext cx="0" cy="266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1095184" y="1134999"/>
                  <a:ext cx="0" cy="266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1052279" y="1134999"/>
                  <a:ext cx="43" cy="2901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1012698" y="1134999"/>
                  <a:ext cx="0" cy="2857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Rectangle 3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08" y="1112520"/>
                  <a:ext cx="38542" cy="6286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ALTA DIRECCIÓN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4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736" y="1137072"/>
                  <a:ext cx="3314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13F9A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COORDINADORES DEL SGC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5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861" y="1137074"/>
                  <a:ext cx="3314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LIDERES AUDITORES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6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3545" y="1137226"/>
                  <a:ext cx="40577" cy="8263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83D68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s-MX" sz="1100" b="1" kern="1400" dirty="0">
                      <a:solidFill>
                        <a:srgbClr val="8B2E4E"/>
                      </a:solidFill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DUEÑOS DE PROCESOS SUSTANTIVOS</a:t>
                  </a:r>
                </a:p>
              </p:txBody>
            </p:sp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1032662" y="1120490"/>
                  <a:ext cx="38469" cy="1265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88900" lvl="0" indent="-825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endParaRPr lang="es-MX" sz="11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8"/>
                <p:cNvSpPr>
                  <a:spLocks noChangeArrowheads="1"/>
                </p:cNvSpPr>
                <p:nvPr/>
              </p:nvSpPr>
              <p:spPr bwMode="auto">
                <a:xfrm>
                  <a:off x="999775" y="1146110"/>
                  <a:ext cx="33147" cy="1299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Lic. Rocío Guadalupe Espino Plascencia         Vocal Ejecutiva de la Junta Distrital 03. 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Ing. Carlos Alberto Arciniega Jaime               Vocal del RFE de la Junta Distrital 02.</a:t>
                  </a:r>
                </a:p>
                <a:p>
                  <a:pPr marL="171450" marR="0" lvl="0" indent="-171450" defTabSz="914400" eaLnBrk="1" fontAlgn="auto" latinLnBrk="0" hangingPunct="1">
                    <a:lnSpc>
                      <a:spcPct val="118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9"/>
                <p:cNvSpPr>
                  <a:spLocks noChangeArrowheads="1"/>
                </p:cNvSpPr>
                <p:nvPr/>
              </p:nvSpPr>
              <p:spPr bwMode="auto">
                <a:xfrm>
                  <a:off x="1035736" y="1146322"/>
                  <a:ext cx="33147" cy="1299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Mtra. Luz Elena Rodriguez López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C. Raul Carrillo Manríquez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Lic. </a:t>
                  </a:r>
                  <a:r>
                    <a:rPr lang="es-MX" sz="1050" b="1" kern="1400" dirty="0" err="1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Roselbet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 Toledo Mayoral</a:t>
                  </a:r>
                </a:p>
              </p:txBody>
            </p:sp>
            <p:sp>
              <p:nvSpPr>
                <p:cNvPr id="18" name="Rectangle 10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515" y="1161102"/>
                  <a:ext cx="33147" cy="6700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AC66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AUDITORES INTERNOS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1"/>
                <p:cNvSpPr>
                  <a:spLocks noChangeArrowheads="1"/>
                </p:cNvSpPr>
                <p:nvPr/>
              </p:nvSpPr>
              <p:spPr bwMode="auto">
                <a:xfrm>
                  <a:off x="996946" y="1168780"/>
                  <a:ext cx="36893" cy="1228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AC66BB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Vocal Ejecutivo Junta Distrital 01, 02  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Vocal del RFE Junta Distrital  01, 03</a:t>
                  </a: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s-MX" sz="105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Lato"/>
                      <a:ea typeface="Times New Roman" panose="02020603050405020304" pitchFamily="18" charset="0"/>
                    </a:rPr>
                    <a:t>Je</a:t>
                  </a: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fes de Oficina de Seguimiento y Análisis Junta Local y Juntas Distritales 01, 02, 03.</a:t>
                  </a:r>
                  <a:endParaRPr lang="es-MX" sz="1050" kern="14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endParaRPr kumimoji="0" lang="es-MX" sz="105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073545" y="1146495"/>
                  <a:ext cx="40577" cy="1282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Responsables de Módulo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Operadores de Equipo Tecnológico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Auxiliar de Atención Ciudadana</a:t>
                  </a:r>
                  <a:endParaRPr lang="es-MX" sz="105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lvl="0" indent="-171450" defTabSz="914400"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Digitalizador de Medios de Identificación</a:t>
                  </a:r>
                </a:p>
              </p:txBody>
            </p:sp>
            <p:sp>
              <p:nvSpPr>
                <p:cNvPr id="21" name="Rectangle 13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4557" y="1161102"/>
                  <a:ext cx="33147" cy="6700"/>
                </a:xfrm>
                <a:prstGeom prst="rect">
                  <a:avLst/>
                </a:prstGeom>
                <a:solidFill>
                  <a:srgbClr val="FFFFFF"/>
                </a:solidFill>
                <a:ln w="63500" cmpd="thickThin">
                  <a:solidFill>
                    <a:srgbClr val="B83D68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2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100" b="1" i="0" u="none" strike="noStrike" kern="1400" cap="none" spc="0" normalizeH="0" baseline="0" noProof="0" dirty="0">
                      <a:ln>
                        <a:noFill/>
                      </a:ln>
                      <a:solidFill>
                        <a:srgbClr val="8B2E4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DUEÑOS DE PROCESOS DE SOPORTE</a:t>
                  </a: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052131" y="1168780"/>
                  <a:ext cx="37680" cy="147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B13F9A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36576" tIns="36576" rIns="36576" bIns="36576" anchor="t" anchorCtr="0" upright="1">
                  <a:noAutofit/>
                </a:bodyPr>
                <a:lstStyle/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Reclutamiento y Selección: Vocales del RFE Distritales</a:t>
                  </a: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Suministro de Bienes y Servicios: Jefe del Departamento de Recursos Materiales</a:t>
                  </a: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Capacitación: Jefe de Actualización al Padrón</a:t>
                  </a: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Evaluación del Desempeño: Vocales del RFE Distritales</a:t>
                  </a:r>
                </a:p>
                <a:p>
                  <a:pPr marL="171450" lvl="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0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Soporte Técnico: Soporte Técnico a Módulos</a:t>
                  </a:r>
                  <a:endParaRPr lang="es-MX" sz="1000" kern="1400" dirty="0">
                    <a:solidFill>
                      <a:srgbClr val="000000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marR="0" lvl="0" indent="-171450" defTabSz="914400" eaLnBrk="1" fontAlgn="auto" latinLnBrk="0" hangingPunct="1">
                    <a:lnSpc>
                      <a:spcPct val="118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s-MX" sz="1100" b="0" i="0" u="none" strike="noStrike" kern="14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1012888" y="1135189"/>
                  <a:ext cx="82106" cy="0"/>
                </a:xfrm>
                <a:prstGeom prst="straightConnector1">
                  <a:avLst/>
                </a:prstGeom>
                <a:noFill/>
                <a:ln w="25400">
                  <a:solidFill>
                    <a:sysClr val="windowText" lastClr="000000">
                      <a:lumMod val="0"/>
                      <a:lumOff val="0"/>
                    </a:sys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dk1">
                            <a:lumMod val="0"/>
                            <a:lumOff val="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6" name="Grupo 25"/>
              <p:cNvGrpSpPr/>
              <p:nvPr/>
            </p:nvGrpSpPr>
            <p:grpSpPr>
              <a:xfrm>
                <a:off x="2813096" y="1696800"/>
                <a:ext cx="5865980" cy="858572"/>
                <a:chOff x="2813096" y="1696800"/>
                <a:chExt cx="5865980" cy="858572"/>
              </a:xfrm>
            </p:grpSpPr>
            <p:sp>
              <p:nvSpPr>
                <p:cNvPr id="4" name="CuadroTexto 3"/>
                <p:cNvSpPr txBox="1"/>
                <p:nvPr/>
              </p:nvSpPr>
              <p:spPr>
                <a:xfrm>
                  <a:off x="6005701" y="1696800"/>
                  <a:ext cx="2673375" cy="698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Integración de la Alta Dirección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Integración del Comité d e la Calidad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Documento del Comité de la Calidad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s-MX" sz="1100" dirty="0">
                      <a:solidFill>
                        <a:srgbClr val="00B050"/>
                      </a:solidFill>
                      <a:latin typeface="Lato"/>
                    </a:rPr>
                    <a:t>Documento de Responsabilidad de la Alta Dirección</a:t>
                  </a:r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2813096" y="1794396"/>
                  <a:ext cx="2824062" cy="760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Mtro. Eduardo Manuel Trujillo </a:t>
                  </a:r>
                  <a:r>
                    <a:rPr lang="es-MX" sz="1050" b="1" kern="1400" dirty="0" err="1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Trujillo</a:t>
                  </a:r>
                  <a:endParaRPr lang="es-MX" sz="1050" b="1" kern="1400" dirty="0">
                    <a:solidFill>
                      <a:srgbClr val="8B2E4E"/>
                    </a:solidFill>
                    <a:latin typeface="Lato"/>
                    <a:ea typeface="Times New Roman" panose="02020603050405020304" pitchFamily="18" charset="0"/>
                  </a:endParaRP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Mtra. Verónica Sandoval Castañeda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Mtro. Ignacio Rodriguez Villaseñor</a:t>
                  </a:r>
                </a:p>
                <a:p>
                  <a:pPr marL="171450" indent="-171450">
                    <a:lnSpc>
                      <a:spcPct val="118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s-MX" sz="1050" b="1" kern="1400" dirty="0">
                      <a:solidFill>
                        <a:srgbClr val="8B2E4E"/>
                      </a:solidFill>
                      <a:latin typeface="Lato"/>
                      <a:ea typeface="Times New Roman" panose="02020603050405020304" pitchFamily="18" charset="0"/>
                    </a:rPr>
                    <a:t>Lic. Pablo García Martínez</a:t>
                  </a:r>
                </a:p>
              </p:txBody>
            </p:sp>
          </p:grpSp>
        </p:grpSp>
        <p:sp>
          <p:nvSpPr>
            <p:cNvPr id="28" name="CuadroTexto 27"/>
            <p:cNvSpPr txBox="1"/>
            <p:nvPr/>
          </p:nvSpPr>
          <p:spPr>
            <a:xfrm>
              <a:off x="5317724" y="154008"/>
              <a:ext cx="741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ORGANIGRAMA DEL SISTEMA DE GESTIÓN DE LA CALIDAD NAYARIT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65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209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SANCHEZ SANCHEZ RICARDO</dc:creator>
  <cp:lastModifiedBy>RODRIGUEZ LOPEZ LUZ ELENA</cp:lastModifiedBy>
  <cp:revision>15</cp:revision>
  <cp:lastPrinted>2021-07-28T17:06:48Z</cp:lastPrinted>
  <dcterms:created xsi:type="dcterms:W3CDTF">2020-05-06T19:52:58Z</dcterms:created>
  <dcterms:modified xsi:type="dcterms:W3CDTF">2021-07-28T17:08:02Z</dcterms:modified>
</cp:coreProperties>
</file>