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6F"/>
    <a:srgbClr val="A60086"/>
    <a:srgbClr val="BF0086"/>
    <a:srgbClr val="D50086"/>
    <a:srgbClr val="D500BD"/>
    <a:srgbClr val="D5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08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22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9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978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96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76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90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70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78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79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14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1F2-B994-42F1-A90C-3566C820EE78}" type="datetimeFigureOut">
              <a:rPr lang="es-MX" smtClean="0"/>
              <a:t>22/07/2020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BF0086"/>
          </a:solidFill>
        </p:spPr>
      </p:pic>
      <p:sp>
        <p:nvSpPr>
          <p:cNvPr id="9" name="Rectángulo 8"/>
          <p:cNvSpPr/>
          <p:nvPr userDrawn="1"/>
        </p:nvSpPr>
        <p:spPr>
          <a:xfrm>
            <a:off x="0" y="6266656"/>
            <a:ext cx="12192000" cy="544512"/>
          </a:xfrm>
          <a:prstGeom prst="rect">
            <a:avLst/>
          </a:prstGeom>
          <a:solidFill>
            <a:srgbClr val="A6006F"/>
          </a:solidFill>
          <a:ln>
            <a:solidFill>
              <a:srgbClr val="A60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73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516835" y="154008"/>
            <a:ext cx="12216704" cy="5957563"/>
            <a:chOff x="516835" y="154008"/>
            <a:chExt cx="12216704" cy="5957563"/>
          </a:xfrm>
        </p:grpSpPr>
        <p:cxnSp>
          <p:nvCxnSpPr>
            <p:cNvPr id="24" name="AutoShape 19"/>
            <p:cNvCxnSpPr>
              <a:cxnSpLocks noChangeShapeType="1"/>
            </p:cNvCxnSpPr>
            <p:nvPr/>
          </p:nvCxnSpPr>
          <p:spPr bwMode="auto">
            <a:xfrm>
              <a:off x="4251532" y="2629874"/>
              <a:ext cx="992" cy="171113"/>
            </a:xfrm>
            <a:prstGeom prst="straightConnector1">
              <a:avLst/>
            </a:prstGeom>
            <a:noFill/>
            <a:ln w="19050">
              <a:solidFill>
                <a:sysClr val="windowText" lastClr="000000">
                  <a:lumMod val="0"/>
                  <a:lumOff val="0"/>
                </a:sys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7" name="Grupo 26"/>
            <p:cNvGrpSpPr/>
            <p:nvPr/>
          </p:nvGrpSpPr>
          <p:grpSpPr>
            <a:xfrm>
              <a:off x="516835" y="746429"/>
              <a:ext cx="11314706" cy="5365142"/>
              <a:chOff x="379730" y="1241513"/>
              <a:chExt cx="8413456" cy="4872462"/>
            </a:xfrm>
          </p:grpSpPr>
          <p:grpSp>
            <p:nvGrpSpPr>
              <p:cNvPr id="5" name="Grupo 4"/>
              <p:cNvGrpSpPr>
                <a:grpSpLocks/>
              </p:cNvGrpSpPr>
              <p:nvPr/>
            </p:nvGrpSpPr>
            <p:grpSpPr bwMode="auto">
              <a:xfrm>
                <a:off x="379730" y="1241513"/>
                <a:ext cx="8413456" cy="4872462"/>
                <a:chOff x="999515" y="1112520"/>
                <a:chExt cx="114607" cy="70234"/>
              </a:xfrm>
            </p:grpSpPr>
            <p:cxnSp>
              <p:nvCxnSpPr>
                <p:cNvPr id="6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1071131" y="1135189"/>
                  <a:ext cx="142" cy="25913"/>
                </a:xfrm>
                <a:prstGeom prst="straightConnector1">
                  <a:avLst/>
                </a:prstGeom>
                <a:noFill/>
                <a:ln w="1905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1013035" y="1158218"/>
                  <a:ext cx="0" cy="2667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1095184" y="1134999"/>
                  <a:ext cx="0" cy="2667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1052279" y="1134999"/>
                  <a:ext cx="43" cy="2901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1012698" y="1134999"/>
                  <a:ext cx="0" cy="2857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Rectangle 3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08" y="1112520"/>
                  <a:ext cx="38542" cy="6286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AC66BB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ALTA DIRECCIÓN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4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5736" y="1137072"/>
                  <a:ext cx="33147" cy="8263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B13F9A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COORDINADORES DEL SGC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5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9861" y="1137074"/>
                  <a:ext cx="33147" cy="8263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AC66BB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LIDERES AUDITORES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6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3545" y="1137226"/>
                  <a:ext cx="40577" cy="8263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B83D68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s-MX" sz="1100" b="1" kern="1400" dirty="0">
                      <a:solidFill>
                        <a:srgbClr val="8B2E4E"/>
                      </a:solidFill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DUEÑOS DE PROCESOS </a:t>
                  </a:r>
                  <a:r>
                    <a:rPr lang="es-MX" sz="1100" b="1" kern="1400" dirty="0" smtClean="0">
                      <a:solidFill>
                        <a:srgbClr val="8B2E4E"/>
                      </a:solidFill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SUSTANTIVOS</a:t>
                  </a:r>
                  <a:endParaRPr lang="es-MX" sz="11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7"/>
                <p:cNvSpPr>
                  <a:spLocks noChangeArrowheads="1"/>
                </p:cNvSpPr>
                <p:nvPr/>
              </p:nvSpPr>
              <p:spPr bwMode="auto">
                <a:xfrm>
                  <a:off x="1032662" y="1120490"/>
                  <a:ext cx="38469" cy="12655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AC66BB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88900" lvl="0" indent="-825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endParaRPr lang="es-MX" sz="11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8"/>
                <p:cNvSpPr>
                  <a:spLocks noChangeArrowheads="1"/>
                </p:cNvSpPr>
                <p:nvPr/>
              </p:nvSpPr>
              <p:spPr bwMode="auto">
                <a:xfrm>
                  <a:off x="999775" y="1146110"/>
                  <a:ext cx="33147" cy="1299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AC66BB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Mtro. Juan Manuel 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Frausto Vocal </a:t>
                  </a: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Ejecutivo en la 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04 </a:t>
                  </a:r>
                  <a:r>
                    <a:rPr lang="es-MX" sz="1050" b="1" kern="1400" dirty="0" err="1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JDE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. </a:t>
                  </a:r>
                  <a:endParaRPr lang="es-MX" sz="1050" b="1" kern="1400" dirty="0">
                    <a:solidFill>
                      <a:srgbClr val="8B2E4E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Lic. Nancy Regalado 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Reyes Vocal 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del RFE Distrital 01.</a:t>
                  </a:r>
                </a:p>
                <a:p>
                  <a:pPr marL="171450" marR="0" lvl="0" indent="-171450" defTabSz="914400" eaLnBrk="1" fontAlgn="auto" latinLnBrk="0" hangingPunct="1">
                    <a:lnSpc>
                      <a:spcPct val="118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9"/>
                <p:cNvSpPr>
                  <a:spLocks noChangeArrowheads="1"/>
                </p:cNvSpPr>
                <p:nvPr/>
              </p:nvSpPr>
              <p:spPr bwMode="auto">
                <a:xfrm>
                  <a:off x="1035736" y="1146322"/>
                  <a:ext cx="33147" cy="1299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B13F9A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Ing</a:t>
                  </a: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. Daniel Cervantes Robles</a:t>
                  </a: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 err="1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Tec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. </a:t>
                  </a: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Martín Escobedo Gutiérrez</a:t>
                  </a: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Ing. Rafael </a:t>
                  </a:r>
                  <a:r>
                    <a:rPr lang="es-MX" sz="1050" b="1" kern="1400" dirty="0" err="1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Goytia</a:t>
                  </a: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 Díaz</a:t>
                  </a:r>
                  <a:endParaRPr lang="es-MX" sz="1050" b="1" kern="1400" dirty="0">
                    <a:solidFill>
                      <a:srgbClr val="8B2E4E"/>
                    </a:solidFill>
                    <a:latin typeface="Lato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0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9515" y="1161102"/>
                  <a:ext cx="33147" cy="6700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AC66BB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 smtClean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AUDITORES </a:t>
                  </a: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INTERNOS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1"/>
                <p:cNvSpPr>
                  <a:spLocks noChangeArrowheads="1"/>
                </p:cNvSpPr>
                <p:nvPr/>
              </p:nvSpPr>
              <p:spPr bwMode="auto">
                <a:xfrm>
                  <a:off x="999555" y="1168780"/>
                  <a:ext cx="33147" cy="121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AC66BB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Vocal Ejecutivo Distrital 01, 02, 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03 </a:t>
                  </a:r>
                  <a:endParaRPr lang="es-MX" sz="105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Vocal </a:t>
                  </a: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del RFE Distrital 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 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02, 03, 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04</a:t>
                  </a:r>
                  <a:endParaRPr kumimoji="0" lang="es-MX" sz="105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073545" y="1146495"/>
                  <a:ext cx="40577" cy="1282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B13F9A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lvl="0" indent="-171450" defTabSz="914400"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Responsables de Módulo</a:t>
                  </a:r>
                  <a:endParaRPr lang="es-MX" sz="105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lvl="0" indent="-171450" defTabSz="914400"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Operadores de Equipo Tecnológico</a:t>
                  </a:r>
                  <a:endParaRPr lang="es-MX" sz="105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lvl="0" indent="-171450" defTabSz="914400"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Auxiliar de Atención Ciudadana</a:t>
                  </a:r>
                  <a:endParaRPr lang="es-MX" sz="105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lvl="0" indent="-171450" defTabSz="914400"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Digitalizador de Medios </a:t>
                  </a:r>
                  <a:r>
                    <a:rPr lang="es-MX" sz="1050" b="1" kern="1400" dirty="0" smtClean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de </a:t>
                  </a: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Identificación</a:t>
                  </a:r>
                </a:p>
                <a:p>
                  <a:pPr marL="171450" lvl="0" indent="-171450" defTabSz="914400"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Chofer </a:t>
                  </a:r>
                  <a:endParaRPr lang="es-MX" sz="105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13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557" y="1161102"/>
                  <a:ext cx="33147" cy="6700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B83D68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DUEÑOS DE PROCESOS DE SOPORTE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14"/>
                <p:cNvSpPr>
                  <a:spLocks noChangeArrowheads="1"/>
                </p:cNvSpPr>
                <p:nvPr/>
              </p:nvSpPr>
              <p:spPr bwMode="auto">
                <a:xfrm>
                  <a:off x="1054557" y="1168780"/>
                  <a:ext cx="33147" cy="1397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B13F9A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lvl="0" indent="-171450" defTabSz="91440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Reclutamiento y Selección</a:t>
                  </a:r>
                </a:p>
                <a:p>
                  <a:pPr marL="171450" lvl="0" indent="-171450" defTabSz="91440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Suministro de Bienes y Servicios</a:t>
                  </a:r>
                </a:p>
                <a:p>
                  <a:pPr marL="171450" lvl="0" indent="-171450" defTabSz="91440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Capacitación</a:t>
                  </a:r>
                </a:p>
                <a:p>
                  <a:pPr marL="171450" lvl="0" indent="-171450" defTabSz="91440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Evaluación del Personal</a:t>
                  </a:r>
                </a:p>
                <a:p>
                  <a:pPr marL="171450" lvl="0" indent="-171450" defTabSz="91440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Soporte Técnico </a:t>
                  </a:r>
                  <a:endParaRPr lang="es-MX" sz="100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marR="0" lvl="0" indent="-171450" defTabSz="914400" eaLnBrk="1" fontAlgn="auto" latinLnBrk="0" hangingPunct="1">
                    <a:lnSpc>
                      <a:spcPct val="118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1012888" y="1135189"/>
                  <a:ext cx="82106" cy="0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6" name="Grupo 25"/>
              <p:cNvGrpSpPr/>
              <p:nvPr/>
            </p:nvGrpSpPr>
            <p:grpSpPr>
              <a:xfrm>
                <a:off x="2813096" y="1696800"/>
                <a:ext cx="5865980" cy="858747"/>
                <a:chOff x="2813096" y="1696800"/>
                <a:chExt cx="5865980" cy="858747"/>
              </a:xfrm>
            </p:grpSpPr>
            <p:sp>
              <p:nvSpPr>
                <p:cNvPr id="4" name="CuadroTexto 3"/>
                <p:cNvSpPr txBox="1"/>
                <p:nvPr/>
              </p:nvSpPr>
              <p:spPr>
                <a:xfrm>
                  <a:off x="6005701" y="1696800"/>
                  <a:ext cx="2673375" cy="698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MX" sz="1100" dirty="0">
                      <a:solidFill>
                        <a:srgbClr val="00B050"/>
                      </a:solidFill>
                      <a:latin typeface="Lato"/>
                    </a:rPr>
                    <a:t>Integración de la Alta Dirección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MX" sz="1100" dirty="0">
                      <a:solidFill>
                        <a:srgbClr val="00B050"/>
                      </a:solidFill>
                      <a:latin typeface="Lato"/>
                    </a:rPr>
                    <a:t>Integración del Comité d e la Calidad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MX" sz="1100" dirty="0">
                      <a:solidFill>
                        <a:srgbClr val="00B050"/>
                      </a:solidFill>
                      <a:latin typeface="Lato"/>
                    </a:rPr>
                    <a:t>Documento del Comité de la </a:t>
                  </a:r>
                  <a:r>
                    <a:rPr lang="es-MX" sz="1100" dirty="0" smtClean="0">
                      <a:solidFill>
                        <a:srgbClr val="00B050"/>
                      </a:solidFill>
                      <a:latin typeface="Lato"/>
                    </a:rPr>
                    <a:t>Calidad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MX" sz="1100" dirty="0" smtClean="0">
                      <a:solidFill>
                        <a:srgbClr val="00B050"/>
                      </a:solidFill>
                      <a:latin typeface="Lato"/>
                    </a:rPr>
                    <a:t>Documento de Responsabilidad de la Alta Dirección</a:t>
                  </a:r>
                  <a:endParaRPr lang="es-MX" sz="1100" dirty="0">
                    <a:solidFill>
                      <a:srgbClr val="00B050"/>
                    </a:solidFill>
                    <a:latin typeface="Lato"/>
                  </a:endParaRPr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2813096" y="1794396"/>
                  <a:ext cx="2824062" cy="7611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Mtro. Matías Chiquito Díaz de León</a:t>
                  </a: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Mtro. Martín Eduardo Navarro </a:t>
                  </a:r>
                  <a:r>
                    <a:rPr lang="es-MX" sz="1050" b="1" kern="1400" dirty="0" err="1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Sorellano</a:t>
                  </a:r>
                  <a:endParaRPr lang="es-MX" sz="1050" b="1" kern="1400" dirty="0">
                    <a:solidFill>
                      <a:srgbClr val="8B2E4E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Lic. Juan Carlos Merlín Muñoz</a:t>
                  </a: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L.C. Rigoberto Saldívar Segura</a:t>
                  </a:r>
                  <a:endParaRPr lang="es-MX" sz="1050" b="1" kern="1400" dirty="0">
                    <a:solidFill>
                      <a:srgbClr val="8B2E4E"/>
                    </a:solidFill>
                    <a:latin typeface="Lato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8" name="CuadroTexto 27"/>
            <p:cNvSpPr txBox="1"/>
            <p:nvPr/>
          </p:nvSpPr>
          <p:spPr>
            <a:xfrm>
              <a:off x="5317724" y="154008"/>
              <a:ext cx="741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>
                  <a:solidFill>
                    <a:schemeClr val="bg1"/>
                  </a:solidFill>
                </a:rPr>
                <a:t>ORGANIGRAMA DEL SISTEMA DE GESTIÓN DE LA CALIDAD </a:t>
              </a:r>
              <a:r>
                <a:rPr lang="es-MX" b="1" dirty="0" smtClean="0">
                  <a:solidFill>
                    <a:schemeClr val="bg1"/>
                  </a:solidFill>
                </a:rPr>
                <a:t>ZACATECAS</a:t>
              </a:r>
              <a:endParaRPr lang="es-MX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162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Times New Roman</vt:lpstr>
      <vt:lpstr>Tema de Office</vt:lpstr>
      <vt:lpstr>Presentación de PowerPoint</vt:lpstr>
    </vt:vector>
  </TitlesOfParts>
  <Company>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SANCHEZ SANCHEZ RICARDO</dc:creator>
  <cp:lastModifiedBy>SANCHEZ SANCHEZ RICARDO</cp:lastModifiedBy>
  <cp:revision>11</cp:revision>
  <dcterms:created xsi:type="dcterms:W3CDTF">2020-05-06T19:52:58Z</dcterms:created>
  <dcterms:modified xsi:type="dcterms:W3CDTF">2020-07-22T14:57:14Z</dcterms:modified>
</cp:coreProperties>
</file>