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sldIdLst>
    <p:sldId id="290" r:id="rId3"/>
  </p:sldIdLst>
  <p:sldSz cx="12192000" cy="6858000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522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1504" userDrawn="1">
          <p15:clr>
            <a:srgbClr val="A4A3A4"/>
          </p15:clr>
        </p15:guide>
        <p15:guide id="5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1BD"/>
    <a:srgbClr val="D5007F"/>
    <a:srgbClr val="A7D77B"/>
    <a:srgbClr val="ABD981"/>
    <a:srgbClr val="B3196D"/>
    <a:srgbClr val="E5439C"/>
    <a:srgbClr val="E22A8F"/>
    <a:srgbClr val="C71B79"/>
    <a:srgbClr val="E668B3"/>
    <a:srgbClr val="B40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1979"/>
        <p:guide pos="3522"/>
        <p:guide orient="horz" pos="2954"/>
        <p:guide pos="1504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9FC81-5620-4FF8-A933-11DF9B2E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14D9E-F526-4578-8EC4-FA8E3FBF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DCC52-8BB3-4469-8E41-C290730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F917C1-FD12-4715-86D9-652645DF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EEC9C-241E-4BA0-87BD-6653DA95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48C5-0F42-42B2-9B41-D2161E2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312D86-E9D3-4FB7-93EB-6774AE62D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EFFF1-F47B-4D4F-A7A1-8280A273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9E88C-7F3E-4D5C-846B-475A444C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B60B9-3193-45AF-8032-2C4C96B6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5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6919AB-EDB5-4A05-BE19-2246448D4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141FF6-735B-43CE-8651-DC1581BA8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99086-E5F5-4E61-BFDD-F4F6E05E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5A09C-3B79-4BA6-A941-62E83B80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8B302-1762-4AE6-BC22-0E7D8B8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30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28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3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1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1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05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3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4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CED77-86AB-498C-B7D7-A2770F83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BCBD4-B4ED-40F5-AD88-A4AAB4FD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526B3-EA3E-47B3-9097-3229091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DFD2E-8341-40FE-99CE-E6EBB58D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3734F-11F4-4CC0-9FF6-19E3EF61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97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2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6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2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D1D93-A53B-4CE8-9C97-C6DE5B26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5A38B-2DEE-42B3-A664-6A66B7D2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97EC0-6C9F-4852-A689-ADC9706B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33FA0-A59C-4560-A4A0-ED4F182F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9A2F9-F018-4E40-8182-4050C992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54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212D-5688-4D8C-A69A-FD66AC70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69E3D-E81E-4682-AAE5-0E15F85E7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7B0650-E923-49A9-9E3E-89C7C0F7F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476FF-ECF1-4BD4-8071-1DEBDCBB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920954-E04E-4BD3-8852-E3A99B46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FC20C-84AB-4A99-9979-1A79788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2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87735-5F91-4827-A298-98F28F70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FD1D0-548A-4EFC-9240-87441FA63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0C0452-7633-43BC-AD7B-4382E36A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ACB6BC-2788-4C50-BEFE-38A85FBC5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7162FC-26C2-451C-8668-9AB33F43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D60BF9-A7B6-4162-A7F8-BD356BFB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EE9DF0-0C12-4936-B623-BBAAF7D6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44E92C-8763-44F9-8860-A07CD878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3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6B0E6-DB79-43D2-90EB-BCEFEDB2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6968D0-543B-4AFD-8778-411078EB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DFDDF7-DAE1-403D-86B1-C92FF038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778358-012D-4E65-A199-53179F85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62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3E0F37-F5CA-4EE9-A35F-BB874F34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0D53AC-2716-4191-9D08-87BD5F15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330566-3F79-4F43-AE98-A4C526E9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6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8CB2-30A1-4C6B-A3CC-4D25446B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643D2-2305-422D-BD45-DCCF143A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D36B2-EB2B-4593-AA2D-E049FBDA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E68A9-9BFA-47BE-AEFB-0D2FD0F6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577EA5-2368-497D-9710-2B784519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7E76DD-F772-489C-8082-2B8B253D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0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A586B-3AA6-4050-A576-CDD707DE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2AC16F-9CEF-4622-B559-3475BD49D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6F0143-176A-4897-AB2E-A6D079238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BF10B-A369-4BEB-A299-137E8D19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38063-F9BB-4E1A-92A0-3E73EE75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3128C-ECD7-408E-A04A-47DA619A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9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337CAF-32DD-430C-9F36-B91DD65D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4E7CA-46CA-4116-9480-DDA3C285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8C09D-4BBC-4C4E-933D-F805D0A47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2F931-4BDF-4FD3-A676-301AB8CCE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  <p:pic>
        <p:nvPicPr>
          <p:cNvPr id="2049" name="image5.png" descr="https://lh4.googleusercontent.com/qkGRsoreDwQ50uHdIJ9rDyi0hxBPQ-H4y98r8soq9v7LqZokzYE2WfI8nlCDXi9lXQgoTe3V5PBBWA2gUF3L8x44PoMuSlDWn56i9OC9c7F5-6oPrx7z_8F3Hle_SxIQn9QvO5sT">
            <a:extLst>
              <a:ext uri="{FF2B5EF4-FFF2-40B4-BE49-F238E27FC236}">
                <a16:creationId xmlns:a16="http://schemas.microsoft.com/office/drawing/2014/main" id="{BC73B4A0-2820-8A39-9233-FC370F9432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26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523D970-3AD5-9B68-4FB5-7B36A601AE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26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2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5D5A-75A8-4F11-AB44-18915D7B921D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524B-261E-4AE1-B05D-927A261CBC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44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3">
            <a:extLst>
              <a:ext uri="{FF2B5EF4-FFF2-40B4-BE49-F238E27FC236}">
                <a16:creationId xmlns:a16="http://schemas.microsoft.com/office/drawing/2014/main" id="{646010BD-560B-CF58-FEAA-D8794C1D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57385"/>
              </p:ext>
            </p:extLst>
          </p:nvPr>
        </p:nvGraphicFramePr>
        <p:xfrm>
          <a:off x="757051" y="63013"/>
          <a:ext cx="1070496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388">
                  <a:extLst>
                    <a:ext uri="{9D8B030D-6E8A-4147-A177-3AD203B41FA5}">
                      <a16:colId xmlns:a16="http://schemas.microsoft.com/office/drawing/2014/main" val="1131016634"/>
                    </a:ext>
                  </a:extLst>
                </a:gridCol>
                <a:gridCol w="7403977">
                  <a:extLst>
                    <a:ext uri="{9D8B030D-6E8A-4147-A177-3AD203B41FA5}">
                      <a16:colId xmlns:a16="http://schemas.microsoft.com/office/drawing/2014/main" val="2181932754"/>
                    </a:ext>
                  </a:extLst>
                </a:gridCol>
                <a:gridCol w="1767601">
                  <a:extLst>
                    <a:ext uri="{9D8B030D-6E8A-4147-A177-3AD203B41FA5}">
                      <a16:colId xmlns:a16="http://schemas.microsoft.com/office/drawing/2014/main" val="984555106"/>
                    </a:ext>
                  </a:extLst>
                </a:gridCol>
              </a:tblGrid>
              <a:tr h="426230">
                <a:tc rowSpan="2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INSTITUTO NACIONAL ELECTORAL</a:t>
                      </a: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DIRECCIÓN DE CARTOGRAFÍA ELECTORAL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SISTEMA DE GESTIÓN DE LA CALIDAD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VERSIÓN:</a:t>
                      </a: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05080"/>
                  </a:ext>
                </a:extLst>
              </a:tr>
              <a:tr h="222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ORGANIGRAMA SGC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FECHA DE EMISIÓN: </a:t>
                      </a: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</a:rPr>
                        <a:t>OCTUBRE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259185"/>
                  </a:ext>
                </a:extLst>
              </a:tr>
            </a:tbl>
          </a:graphicData>
        </a:graphic>
      </p:graphicFrame>
      <p:pic>
        <p:nvPicPr>
          <p:cNvPr id="5" name="image5.png">
            <a:extLst>
              <a:ext uri="{FF2B5EF4-FFF2-40B4-BE49-F238E27FC236}">
                <a16:creationId xmlns:a16="http://schemas.microsoft.com/office/drawing/2014/main" id="{8C03A113-01E6-CAE7-9865-FD0DF991C0A4}"/>
              </a:ext>
            </a:extLst>
          </p:cNvPr>
          <p:cNvPicPr/>
          <p:nvPr/>
        </p:nvPicPr>
        <p:blipFill rotWithShape="1">
          <a:blip r:embed="rId2"/>
          <a:srcRect l="12395" t="11403" r="11570" b="12936"/>
          <a:stretch/>
        </p:blipFill>
        <p:spPr>
          <a:xfrm>
            <a:off x="854796" y="247222"/>
            <a:ext cx="1251752" cy="640968"/>
          </a:xfrm>
          <a:prstGeom prst="rect">
            <a:avLst/>
          </a:prstGeom>
          <a:ln/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B469D539-B1A3-32F5-6DE1-95FD9E91D2AC}"/>
              </a:ext>
            </a:extLst>
          </p:cNvPr>
          <p:cNvGrpSpPr/>
          <p:nvPr/>
        </p:nvGrpSpPr>
        <p:grpSpPr>
          <a:xfrm>
            <a:off x="496615" y="1344502"/>
            <a:ext cx="11198769" cy="5107241"/>
            <a:chOff x="496615" y="876415"/>
            <a:chExt cx="11198769" cy="5107241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2F1AB290-FEB3-D5B2-018F-EB717E3CC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615" y="876415"/>
              <a:ext cx="11198769" cy="5105168"/>
              <a:chOff x="0" y="0"/>
              <a:chExt cx="130187" cy="71067"/>
            </a:xfrm>
          </p:grpSpPr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EE58DF79-A69E-4793-40FD-AACC57AB3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24" y="0"/>
                <a:ext cx="33845" cy="4792"/>
              </a:xfrm>
              <a:prstGeom prst="rect">
                <a:avLst/>
              </a:prstGeom>
              <a:solidFill>
                <a:srgbClr val="FFFFFF"/>
              </a:solidFill>
              <a:ln w="63500" cmpd="thickThin">
                <a:solidFill>
                  <a:srgbClr val="AC66B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ctr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18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10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ALTA DIRECCIÓN</a:t>
                </a:r>
                <a:endParaRPr kumimoji="0" lang="es-MX" sz="1000" b="0" i="0" u="none" strike="noStrike" kern="140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3BD5AE19-AF34-825C-C2DF-6E8284AB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4" y="25165"/>
                <a:ext cx="20764" cy="4786"/>
              </a:xfrm>
              <a:prstGeom prst="rect">
                <a:avLst/>
              </a:prstGeom>
              <a:solidFill>
                <a:srgbClr val="FFFFFF"/>
              </a:solidFill>
              <a:ln w="63500" cmpd="thickThin">
                <a:solidFill>
                  <a:srgbClr val="B13F9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ctr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18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000" b="1" i="0" u="none" strike="noStrike" kern="1400" cap="none" spc="0" normalizeH="0" baseline="0" dirty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COORDINADORES DEL SGC</a:t>
                </a:r>
                <a:endParaRPr kumimoji="0" lang="es-MX" sz="1000" b="0" i="0" u="none" strike="noStrike" kern="14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CB439BED-5965-8DEE-D9D9-A71099D94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8" y="25087"/>
                <a:ext cx="16628" cy="4847"/>
              </a:xfrm>
              <a:prstGeom prst="rect">
                <a:avLst/>
              </a:prstGeom>
              <a:solidFill>
                <a:srgbClr val="FFFFFF"/>
              </a:solidFill>
              <a:ln w="63500" cmpd="thickThin">
                <a:solidFill>
                  <a:srgbClr val="AC66B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ctr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18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000" b="1" i="0" u="none" strike="noStrike" kern="1400" cap="none" spc="0" normalizeH="0" baseline="0" dirty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LÍDERES AUDITORES</a:t>
                </a:r>
                <a:endParaRPr kumimoji="0" lang="es-MX" sz="1000" b="0" i="0" u="none" strike="noStrike" kern="14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726DB269-BD8A-4030-6910-5BFD3C673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87" y="25205"/>
                <a:ext cx="25384" cy="4786"/>
              </a:xfrm>
              <a:prstGeom prst="rect">
                <a:avLst/>
              </a:prstGeom>
              <a:solidFill>
                <a:srgbClr val="FFFFFF"/>
              </a:solidFill>
              <a:ln w="63500" cmpd="thickThin">
                <a:solidFill>
                  <a:srgbClr val="B83D6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ctr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18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00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DUEÑOS DE PROCESOS </a:t>
                </a:r>
                <a:endParaRPr kumimoji="0" lang="es-MX" sz="1000" b="0" i="0" u="none" strike="noStrike" kern="140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18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00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SUSTANTIVOS</a:t>
                </a:r>
                <a:endParaRPr kumimoji="0" lang="es-MX" sz="1000" b="0" i="0" u="none" strike="noStrike" kern="140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">
                <a:extLst>
                  <a:ext uri="{FF2B5EF4-FFF2-40B4-BE49-F238E27FC236}">
                    <a16:creationId xmlns:a16="http://schemas.microsoft.com/office/drawing/2014/main" id="{01EF88CC-D72E-CE31-0E0A-EA377A2F9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21" y="6155"/>
                <a:ext cx="33845" cy="1018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AC66BB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t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marR="0" lvl="0" indent="-171450" algn="just" defTabSz="914400" rtl="0" eaLnBrk="1" fontAlgn="auto" latinLnBrk="0" hangingPunct="1">
                  <a:lnSpc>
                    <a:spcPct val="118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MX" sz="1000" b="1" kern="140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Mtro. Benjamín Hernández López</a:t>
                </a:r>
              </a:p>
              <a:p>
                <a:pPr marL="171450" lvl="0" indent="-171450" algn="just">
                  <a:lnSpc>
                    <a:spcPct val="11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pt-BR" sz="1000" b="1" kern="140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Act. Genoveva Arrellín Rosas</a:t>
                </a:r>
              </a:p>
              <a:p>
                <a:pPr marL="171450" lvl="0" indent="-171450" algn="just">
                  <a:lnSpc>
                    <a:spcPct val="11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pt-BR" sz="1000" b="1" kern="140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Mtro. Eduardo Cortés Gil</a:t>
                </a:r>
              </a:p>
              <a:p>
                <a:pPr marL="171450" lvl="0" indent="-171450" algn="just">
                  <a:lnSpc>
                    <a:spcPct val="11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pt-BR" sz="1000" b="1" kern="140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Ing. Luis Ruvalcaba Pérez</a:t>
                </a:r>
              </a:p>
            </p:txBody>
          </p:sp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id="{59B8DF70-164E-84EE-5B8C-1E0847153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5" y="31950"/>
                <a:ext cx="23971" cy="1018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AC66BB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t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900" b="1" i="0" u="none" strike="noStrike" kern="1400" cap="none" spc="0" normalizeH="0" baseline="0" noProof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Marbel Raquel Hernández López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900" b="1" i="0" u="none" strike="noStrike" kern="1400" cap="none" spc="0" normalizeH="0" baseline="0" noProof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María Isabel Moreno González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900" b="1" i="0" u="none" strike="noStrike" kern="1400" cap="none" spc="0" normalizeH="0" baseline="0" noProof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Verónica Tableros Villavicencio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900" b="1" i="0" u="none" strike="noStrike" kern="1400" cap="none" spc="0" normalizeH="0" baseline="0" noProof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María Illyan Muñoz Carrizales </a:t>
                </a:r>
                <a:r>
                  <a:rPr lang="es-MX" sz="850" b="1" kern="1400" baseline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s-MX" sz="850" b="1" kern="1400">
                  <a:solidFill>
                    <a:srgbClr val="8B2E4E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929A7DBD-9700-4C45-0755-F564181DF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27" y="31939"/>
                <a:ext cx="27312" cy="1038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B13F9A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t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just">
                  <a:lnSpc>
                    <a:spcPct val="11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Lic. Emma Castañeda Heredia</a:t>
                </a:r>
              </a:p>
              <a:p>
                <a:pPr marL="171450" indent="-171450" algn="just">
                  <a:lnSpc>
                    <a:spcPct val="11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Lic. </a:t>
                </a:r>
                <a:r>
                  <a:rPr lang="es-MX" sz="900" b="1" kern="1400" dirty="0" err="1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Lizzet</a:t>
                </a: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Gabriela Ledesma García</a:t>
                </a:r>
              </a:p>
              <a:p>
                <a:pPr marL="171450" indent="-171450" algn="just">
                  <a:lnSpc>
                    <a:spcPct val="11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Lic. Blanca Estela Gil Librado</a:t>
                </a:r>
              </a:p>
              <a:p>
                <a:pPr marL="171450" indent="-171450" algn="just">
                  <a:lnSpc>
                    <a:spcPct val="11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C. Marco Antonio Sandoval Sánchez</a:t>
                </a:r>
              </a:p>
            </p:txBody>
          </p:sp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01312776-B7DA-A63B-1F67-CC5AAB6A8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3" y="44876"/>
                <a:ext cx="28973" cy="4786"/>
              </a:xfrm>
              <a:prstGeom prst="rect">
                <a:avLst/>
              </a:prstGeom>
              <a:solidFill>
                <a:srgbClr val="FFFFFF"/>
              </a:solidFill>
              <a:ln w="63500" cmpd="thickThin">
                <a:solidFill>
                  <a:srgbClr val="AC66B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ctr" anchorCtr="0" upright="1">
                <a:noAutofit/>
              </a:bodyPr>
              <a:lstStyle/>
              <a:p>
                <a:pPr algn="ctr">
                  <a:lnSpc>
                    <a:spcPct val="118000"/>
                  </a:lnSpc>
                </a:pPr>
                <a:r>
                  <a:rPr lang="es-MX" sz="10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AUDITORES INTERNOS</a:t>
                </a:r>
              </a:p>
            </p:txBody>
          </p:sp>
          <p:sp>
            <p:nvSpPr>
              <p:cNvPr id="39" name="Rectangle 11">
                <a:extLst>
                  <a:ext uri="{FF2B5EF4-FFF2-40B4-BE49-F238E27FC236}">
                    <a16:creationId xmlns:a16="http://schemas.microsoft.com/office/drawing/2014/main" id="{11EC75A7-431E-35C2-5C07-C9CF9B2FA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3128"/>
                <a:ext cx="20857" cy="1793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AC66BB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t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 noProof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María Illyan Muñoz Carrizales 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Silvia García Hernández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Casandra Mictecacihuatl García López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Verónica Tableros Villavicencio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Ángel Barragán Soriano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Martha Yanet De la Cruz Ruíz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Rita Martínez Sánchez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Ramón Moreno Fuentes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José Luis Padilla Ramírez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José Ángel Romero Martínez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Jaime Ruíz Capistran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s-MX" sz="650" b="1" i="0" u="none" strike="noStrike" kern="1400" cap="none" spc="0" normalizeH="0" baseline="0">
                    <a:ln>
                      <a:noFill/>
                    </a:ln>
                    <a:solidFill>
                      <a:srgbClr val="8B2E4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María Isabel Moreno González </a:t>
                </a:r>
              </a:p>
              <a:p>
                <a:pPr marL="171450" marR="0" lvl="0" indent="-1714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s-MX" sz="850" b="1" i="0" u="none" strike="noStrike" kern="1400" cap="none" spc="0" normalizeH="0" baseline="0" noProof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12">
                <a:extLst>
                  <a:ext uri="{FF2B5EF4-FFF2-40B4-BE49-F238E27FC236}">
                    <a16:creationId xmlns:a16="http://schemas.microsoft.com/office/drawing/2014/main" id="{AA4321FE-0FB5-3942-6FEB-5CF496871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" y="31934"/>
                <a:ext cx="36326" cy="144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B13F9A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t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lvl="0" indent="-171450" algn="just">
                  <a:buFont typeface="Arial" panose="020B0604020202020204" pitchFamily="34" charset="0"/>
                  <a:buChar char="•"/>
                  <a:defRPr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Análisis Técnico para la Actualización Cartográfica</a:t>
                </a: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  <a:defRPr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Desarrollo de Sistemas y Herramientas Geográficas Electorales</a:t>
                </a: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  <a:defRPr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Aplicación de la Actualización Permanente de la Cartografía Electoral</a:t>
                </a: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  <a:defRPr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Paquete de Productos Cartográficos</a:t>
                </a:r>
              </a:p>
              <a:p>
                <a:pPr marL="171450" lvl="0" indent="-171450" algn="just" defTabSz="914400" rtl="0" eaLnBrk="1" latinLnBrk="0" hangingPunct="1">
                  <a:buFont typeface="Arial" panose="020B0604020202020204" pitchFamily="34" charset="0"/>
                  <a:buChar char="•"/>
                  <a:defRPr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Atención a Solicitudes de Información Cartográfica</a:t>
                </a:r>
              </a:p>
            </p:txBody>
          </p:sp>
          <p:sp>
            <p:nvSpPr>
              <p:cNvPr id="41" name="Rectangle 13">
                <a:extLst>
                  <a:ext uri="{FF2B5EF4-FFF2-40B4-BE49-F238E27FC236}">
                    <a16:creationId xmlns:a16="http://schemas.microsoft.com/office/drawing/2014/main" id="{3D3A1B36-85DC-A5CF-A62A-A86A010B5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32" y="25327"/>
                <a:ext cx="25384" cy="4786"/>
              </a:xfrm>
              <a:prstGeom prst="rect">
                <a:avLst/>
              </a:prstGeom>
              <a:solidFill>
                <a:srgbClr val="FFFFFF"/>
              </a:solidFill>
              <a:ln w="63500" cmpd="thickThin">
                <a:solidFill>
                  <a:srgbClr val="B83D6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ctr" anchorCtr="0" upright="1">
                <a:noAutofit/>
              </a:bodyPr>
              <a:lstStyle/>
              <a:p>
                <a:pPr algn="ctr">
                  <a:lnSpc>
                    <a:spcPct val="118000"/>
                  </a:lnSpc>
                </a:pPr>
                <a:r>
                  <a:rPr lang="es-MX" sz="10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DUEÑOS DE PROCESOS DE APOYO</a:t>
                </a:r>
              </a:p>
            </p:txBody>
          </p:sp>
          <p:sp>
            <p:nvSpPr>
              <p:cNvPr id="42" name="Rectangle 14">
                <a:extLst>
                  <a:ext uri="{FF2B5EF4-FFF2-40B4-BE49-F238E27FC236}">
                    <a16:creationId xmlns:a16="http://schemas.microsoft.com/office/drawing/2014/main" id="{D23D3F2D-D022-F46E-B473-CF4D9C716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27" y="32000"/>
                <a:ext cx="30460" cy="82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B13F9A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36576" tIns="36576" rIns="36576" bIns="36576" anchor="t" anchorCtr="0" upright="1">
                <a:no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Reclutamiento y Selección de Personal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Asistencia Técnica Cartográfica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s-MX" sz="900" b="1" kern="1400" dirty="0">
                    <a:solidFill>
                      <a:srgbClr val="8B2E4E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Suministro de Bienes y Servicios </a:t>
                </a:r>
              </a:p>
            </p:txBody>
          </p:sp>
          <p:cxnSp>
            <p:nvCxnSpPr>
              <p:cNvPr id="43" name="AutoShape 15">
                <a:extLst>
                  <a:ext uri="{FF2B5EF4-FFF2-40B4-BE49-F238E27FC236}">
                    <a16:creationId xmlns:a16="http://schemas.microsoft.com/office/drawing/2014/main" id="{4A304E28-CA91-95C2-FCFF-07326DF131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451" y="20726"/>
                <a:ext cx="94492" cy="0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0"/>
                    <a:lumOff val="0"/>
                  </a:sys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dk1">
                          <a:lumMod val="0"/>
                          <a:lumOff val="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6">
                <a:extLst>
                  <a:ext uri="{FF2B5EF4-FFF2-40B4-BE49-F238E27FC236}">
                    <a16:creationId xmlns:a16="http://schemas.microsoft.com/office/drawing/2014/main" id="{D0E65E7B-2D85-FE89-E5B4-905EC1325B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883" y="20922"/>
                <a:ext cx="0" cy="3650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0"/>
                    <a:lumOff val="0"/>
                  </a:sys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dk1">
                          <a:lumMod val="0"/>
                          <a:lumOff val="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7">
                <a:extLst>
                  <a:ext uri="{FF2B5EF4-FFF2-40B4-BE49-F238E27FC236}">
                    <a16:creationId xmlns:a16="http://schemas.microsoft.com/office/drawing/2014/main" id="{3F1969C2-1205-47B8-09B0-D5B603E66022}"/>
                  </a:ext>
                </a:extLst>
              </p:cNvPr>
              <p:cNvCxnSpPr>
                <a:cxnSpLocks noChangeShapeType="1"/>
                <a:endCxn id="41" idx="0"/>
              </p:cNvCxnSpPr>
              <p:nvPr/>
            </p:nvCxnSpPr>
            <p:spPr bwMode="auto">
              <a:xfrm flipH="1">
                <a:off x="114024" y="20561"/>
                <a:ext cx="11" cy="4766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0"/>
                    <a:lumOff val="0"/>
                  </a:sys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dk1">
                          <a:lumMod val="0"/>
                          <a:lumOff val="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18">
                <a:extLst>
                  <a:ext uri="{FF2B5EF4-FFF2-40B4-BE49-F238E27FC236}">
                    <a16:creationId xmlns:a16="http://schemas.microsoft.com/office/drawing/2014/main" id="{1E9B03FD-3933-CA48-6FAB-FA9084B4A57E}"/>
                  </a:ext>
                </a:extLst>
              </p:cNvPr>
              <p:cNvCxnSpPr>
                <a:cxnSpLocks noChangeShapeType="1"/>
                <a:endCxn id="33" idx="0"/>
              </p:cNvCxnSpPr>
              <p:nvPr/>
            </p:nvCxnSpPr>
            <p:spPr bwMode="auto">
              <a:xfrm>
                <a:off x="19615" y="20863"/>
                <a:ext cx="57" cy="4224"/>
              </a:xfrm>
              <a:prstGeom prst="straightConnector1">
                <a:avLst/>
              </a:prstGeom>
              <a:noFill/>
              <a:ln w="25400">
                <a:solidFill>
                  <a:sysClr val="windowText" lastClr="000000">
                    <a:lumMod val="0"/>
                    <a:lumOff val="0"/>
                  </a:sys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dk1">
                          <a:lumMod val="0"/>
                          <a:lumOff val="0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EA123A55-C4E6-5C12-FC74-B6F80693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863" y="4692917"/>
              <a:ext cx="1793467" cy="129073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AC66BB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Mayra Andrea Sierra Isidro 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Francisco Rafael Hernández Cinta 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Karla Ivonne Casillas Sánchez 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Ángel Rafael Silva Ortega 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Jorge Ramírez López 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Martín Vértiz Camacho 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Emma Castañeda Heredia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Juan Felipe Magaña Esquivel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Jaime Ubaldo Castro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Víctor Manuel Colotla Fragoso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José Guadalupe Medina Martínez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650" b="1" i="0" u="none" strike="noStrike" kern="1400" cap="none" spc="0" normalizeH="0" baseline="0">
                  <a:ln>
                    <a:noFill/>
                  </a:ln>
                  <a:solidFill>
                    <a:srgbClr val="8B2E4E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Miguel Ángel Rodríguez Pinto</a:t>
              </a:r>
            </a:p>
            <a:p>
              <a:pPr marL="171450" marR="0" lvl="0" indent="-1714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s-MX" sz="850" b="1" i="0" u="none" strike="noStrike" kern="1400" cap="none" spc="0" normalizeH="0" baseline="0" noProof="0">
                <a:ln>
                  <a:noFill/>
                </a:ln>
                <a:solidFill>
                  <a:srgbClr val="8B2E4E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C50B4D3-091C-EA2E-6F28-31DE15E0EEAE}"/>
                </a:ext>
              </a:extLst>
            </p:cNvPr>
            <p:cNvSpPr txBox="1"/>
            <p:nvPr/>
          </p:nvSpPr>
          <p:spPr>
            <a:xfrm>
              <a:off x="8275803" y="4873587"/>
              <a:ext cx="3124786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100" b="1" i="0" u="none" strike="noStrike" dirty="0">
                  <a:solidFill>
                    <a:srgbClr val="D5007F"/>
                  </a:solidFill>
                  <a:effectLst/>
                  <a:latin typeface="Arial" panose="020B0604020202020204" pitchFamily="34" charset="0"/>
                </a:rPr>
                <a:t>Documentación asignada: </a:t>
              </a:r>
              <a:br>
                <a:rPr lang="es-MX" sz="1100" b="1" i="0" u="none" strike="noStrike" dirty="0">
                  <a:solidFill>
                    <a:srgbClr val="D5007F"/>
                  </a:solidFill>
                  <a:effectLst/>
                  <a:latin typeface="Arial" panose="020B0604020202020204" pitchFamily="34" charset="0"/>
                </a:rPr>
              </a:br>
              <a:br>
                <a:rPr lang="es-MX" sz="11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s-MX" sz="1100" b="0" i="0" u="none" strike="noStrike" dirty="0">
                  <a:solidFill>
                    <a:srgbClr val="950054"/>
                  </a:solidFill>
                  <a:effectLst/>
                  <a:latin typeface="Arial" panose="020B0604020202020204" pitchFamily="34" charset="0"/>
                </a:rPr>
                <a:t>- Acta de Integración de la Alta Dirección</a:t>
              </a:r>
            </a:p>
            <a:p>
              <a:r>
                <a:rPr lang="es-MX" sz="1100" b="0" i="0" u="none" strike="noStrike" dirty="0">
                  <a:solidFill>
                    <a:srgbClr val="950054"/>
                  </a:solidFill>
                  <a:effectLst/>
                  <a:latin typeface="Arial" panose="020B0604020202020204" pitchFamily="34" charset="0"/>
                </a:rPr>
                <a:t>- Nombramiento de los Coordinadores del SGC</a:t>
              </a:r>
              <a:br>
                <a:rPr lang="es-MX" sz="1100" b="0" i="0" u="none" strike="noStrike" dirty="0">
                  <a:solidFill>
                    <a:srgbClr val="950054"/>
                  </a:solidFill>
                  <a:effectLst/>
                  <a:latin typeface="Arial" panose="020B0604020202020204" pitchFamily="34" charset="0"/>
                </a:rPr>
              </a:br>
              <a:r>
                <a:rPr lang="es-MX" sz="1100" b="0" i="0" u="none" strike="noStrike" dirty="0">
                  <a:solidFill>
                    <a:srgbClr val="950054"/>
                  </a:solidFill>
                  <a:effectLst/>
                  <a:latin typeface="Arial" panose="020B0604020202020204" pitchFamily="34" charset="0"/>
                </a:rPr>
                <a:t>- Documento del Comité de la Calidad </a:t>
              </a:r>
            </a:p>
            <a:p>
              <a:r>
                <a:rPr lang="es-MX" sz="1100" b="0" i="0" u="none" strike="noStrike" dirty="0">
                  <a:solidFill>
                    <a:srgbClr val="950054"/>
                  </a:solidFill>
                  <a:effectLst/>
                  <a:latin typeface="Arial" panose="020B0604020202020204" pitchFamily="34" charset="0"/>
                </a:rPr>
                <a:t>- Integración del Comité de la Calidad </a:t>
              </a:r>
              <a:endParaRPr lang="es-MX" sz="1100" dirty="0"/>
            </a:p>
          </p:txBody>
        </p:sp>
        <p:cxnSp>
          <p:nvCxnSpPr>
            <p:cNvPr id="28" name="AutoShape 16">
              <a:extLst>
                <a:ext uri="{FF2B5EF4-FFF2-40B4-BE49-F238E27FC236}">
                  <a16:creationId xmlns:a16="http://schemas.microsoft.com/office/drawing/2014/main" id="{19090F1D-E70E-C4D8-A7D1-DF17373ED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04418" y="2353435"/>
              <a:ext cx="3183" cy="309829"/>
            </a:xfrm>
            <a:prstGeom prst="straightConnector1">
              <a:avLst/>
            </a:prstGeom>
            <a:noFill/>
            <a:ln w="25400">
              <a:solidFill>
                <a:sysClr val="windowText" lastClr="000000">
                  <a:lumMod val="0"/>
                  <a:lumOff val="0"/>
                </a:sys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6">
              <a:extLst>
                <a:ext uri="{FF2B5EF4-FFF2-40B4-BE49-F238E27FC236}">
                  <a16:creationId xmlns:a16="http://schemas.microsoft.com/office/drawing/2014/main" id="{840EF703-F936-1CE4-C199-21570E89AE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04219" y="2055459"/>
              <a:ext cx="3183" cy="309829"/>
            </a:xfrm>
            <a:prstGeom prst="straightConnector1">
              <a:avLst/>
            </a:prstGeom>
            <a:noFill/>
            <a:ln w="25400">
              <a:solidFill>
                <a:sysClr val="windowText" lastClr="000000">
                  <a:lumMod val="0"/>
                  <a:lumOff val="0"/>
                </a:sys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6">
              <a:extLst>
                <a:ext uri="{FF2B5EF4-FFF2-40B4-BE49-F238E27FC236}">
                  <a16:creationId xmlns:a16="http://schemas.microsoft.com/office/drawing/2014/main" id="{85CEC562-85E2-1138-E73C-0D0A5EE544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0318" y="3896578"/>
              <a:ext cx="0" cy="203549"/>
            </a:xfrm>
            <a:prstGeom prst="straightConnector1">
              <a:avLst/>
            </a:prstGeom>
            <a:noFill/>
            <a:ln w="25400">
              <a:solidFill>
                <a:sysClr val="windowText" lastClr="000000">
                  <a:lumMod val="0"/>
                  <a:lumOff val="0"/>
                </a:sys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2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e">
  <a:themeElements>
    <a:clrScheme name="Personalizado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8971E1"/>
      </a:accent2>
      <a:accent3>
        <a:srgbClr val="4EA6DC"/>
      </a:accent3>
      <a:accent4>
        <a:srgbClr val="4775E7"/>
      </a:accent4>
      <a:accent5>
        <a:srgbClr val="EE81BD"/>
      </a:accent5>
      <a:accent6>
        <a:srgbClr val="E32D91"/>
      </a:accent6>
      <a:hlink>
        <a:srgbClr val="DF81E1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e" id="{D5909052-C670-4B82-89A9-CB34532BB3B7}" vid="{992A9986-FDDA-4A93-A322-6A0115288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12335</TotalTime>
  <Words>268</Words>
  <Application>Microsoft Office PowerPoint</Application>
  <PresentationFormat>Panorámica</PresentationFormat>
  <Paragraphs>62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Diseño personalizado</vt:lpstr>
      <vt:lpstr>ine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del Negocio y Mejora de la del sistema de Gestión Integral en la Organización</dc:title>
  <dc:creator>sacderfe68</dc:creator>
  <cp:lastModifiedBy>ARGUELLO PEREZ EVA POULETE</cp:lastModifiedBy>
  <cp:revision>131</cp:revision>
  <cp:lastPrinted>2019-12-19T22:47:21Z</cp:lastPrinted>
  <dcterms:created xsi:type="dcterms:W3CDTF">2018-12-11T18:08:54Z</dcterms:created>
  <dcterms:modified xsi:type="dcterms:W3CDTF">2023-11-09T21:56:49Z</dcterms:modified>
</cp:coreProperties>
</file>