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notesMasterIdLst>
    <p:notesMasterId r:id="rId25"/>
  </p:notesMasterIdLst>
  <p:handoutMasterIdLst>
    <p:handoutMasterId r:id="rId26"/>
  </p:handoutMasterIdLst>
  <p:sldIdLst>
    <p:sldId id="375" r:id="rId5"/>
    <p:sldId id="509" r:id="rId6"/>
    <p:sldId id="511" r:id="rId7"/>
    <p:sldId id="387" r:id="rId8"/>
    <p:sldId id="512" r:id="rId9"/>
    <p:sldId id="393" r:id="rId10"/>
    <p:sldId id="392" r:id="rId11"/>
    <p:sldId id="513" r:id="rId12"/>
    <p:sldId id="518" r:id="rId13"/>
    <p:sldId id="514" r:id="rId14"/>
    <p:sldId id="515" r:id="rId15"/>
    <p:sldId id="403" r:id="rId16"/>
    <p:sldId id="404" r:id="rId17"/>
    <p:sldId id="407" r:id="rId18"/>
    <p:sldId id="408" r:id="rId19"/>
    <p:sldId id="409" r:id="rId20"/>
    <p:sldId id="410" r:id="rId21"/>
    <p:sldId id="411" r:id="rId22"/>
    <p:sldId id="412" r:id="rId23"/>
    <p:sldId id="413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0C483-C455-4EFA-80F0-D2C7F04F1C12}" v="17" dt="2025-03-24T12:35:2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75254" autoAdjust="0"/>
  </p:normalViewPr>
  <p:slideViewPr>
    <p:cSldViewPr>
      <p:cViewPr>
        <p:scale>
          <a:sx n="50" d="100"/>
          <a:sy n="50" d="100"/>
        </p:scale>
        <p:origin x="1947" y="4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25D0C483-C455-4EFA-80F0-D2C7F04F1C12}"/>
    <pc:docChg chg="addSld delSld modSld sldOrd">
      <pc:chgData name="Corcoran, Sean" userId="3f12d0a3-3c97-4340-8007-c8fe7e07551f" providerId="ADAL" clId="{25D0C483-C455-4EFA-80F0-D2C7F04F1C12}" dt="2025-03-24T12:39:06.330" v="95" actId="113"/>
      <pc:docMkLst>
        <pc:docMk/>
      </pc:docMkLst>
      <pc:sldChg chg="addSp modSp mod modAnim">
        <pc:chgData name="Corcoran, Sean" userId="3f12d0a3-3c97-4340-8007-c8fe7e07551f" providerId="ADAL" clId="{25D0C483-C455-4EFA-80F0-D2C7F04F1C12}" dt="2025-03-24T12:21:37.381" v="4"/>
        <pc:sldMkLst>
          <pc:docMk/>
          <pc:sldMk cId="0" sldId="375"/>
        </pc:sldMkLst>
        <pc:spChg chg="mod">
          <ac:chgData name="Corcoran, Sean" userId="3f12d0a3-3c97-4340-8007-c8fe7e07551f" providerId="ADAL" clId="{25D0C483-C455-4EFA-80F0-D2C7F04F1C12}" dt="2025-03-24T12:21:08.127" v="2" actId="14100"/>
          <ac:spMkLst>
            <pc:docMk/>
            <pc:sldMk cId="0" sldId="375"/>
            <ac:spMk id="151557" creationId="{00000000-0000-0000-0000-000000000000}"/>
          </ac:spMkLst>
        </pc:spChg>
        <pc:picChg chg="add mod">
          <ac:chgData name="Corcoran, Sean" userId="3f12d0a3-3c97-4340-8007-c8fe7e07551f" providerId="ADAL" clId="{25D0C483-C455-4EFA-80F0-D2C7F04F1C12}" dt="2025-03-24T12:21:04.077" v="1" actId="1076"/>
          <ac:picMkLst>
            <pc:docMk/>
            <pc:sldMk cId="0" sldId="375"/>
            <ac:picMk id="2" creationId="{77EB22FD-246F-28AB-7F34-E970900E0232}"/>
          </ac:picMkLst>
        </pc:picChg>
        <pc:picChg chg="mod">
          <ac:chgData name="Corcoran, Sean" userId="3f12d0a3-3c97-4340-8007-c8fe7e07551f" providerId="ADAL" clId="{25D0C483-C455-4EFA-80F0-D2C7F04F1C12}" dt="2025-03-24T12:21:11.194" v="3" actId="1076"/>
          <ac:picMkLst>
            <pc:docMk/>
            <pc:sldMk cId="0" sldId="375"/>
            <ac:picMk id="4" creationId="{00000000-0000-0000-0000-000000000000}"/>
          </ac:picMkLst>
        </pc:picChg>
      </pc:sldChg>
      <pc:sldChg chg="modSp del mod">
        <pc:chgData name="Corcoran, Sean" userId="3f12d0a3-3c97-4340-8007-c8fe7e07551f" providerId="ADAL" clId="{25D0C483-C455-4EFA-80F0-D2C7F04F1C12}" dt="2025-03-24T12:28:05.748" v="69" actId="47"/>
        <pc:sldMkLst>
          <pc:docMk/>
          <pc:sldMk cId="0" sldId="376"/>
        </pc:sldMkLst>
        <pc:picChg chg="mod">
          <ac:chgData name="Corcoran, Sean" userId="3f12d0a3-3c97-4340-8007-c8fe7e07551f" providerId="ADAL" clId="{25D0C483-C455-4EFA-80F0-D2C7F04F1C12}" dt="2025-03-24T12:27:41.500" v="67" actId="14100"/>
          <ac:picMkLst>
            <pc:docMk/>
            <pc:sldMk cId="0" sldId="376"/>
            <ac:picMk id="165890" creationId="{00000000-0000-0000-0000-000000000000}"/>
          </ac:picMkLst>
        </pc:picChg>
      </pc:sldChg>
      <pc:sldChg chg="del">
        <pc:chgData name="Corcoran, Sean" userId="3f12d0a3-3c97-4340-8007-c8fe7e07551f" providerId="ADAL" clId="{25D0C483-C455-4EFA-80F0-D2C7F04F1C12}" dt="2025-03-24T12:22:30.704" v="8" actId="47"/>
        <pc:sldMkLst>
          <pc:docMk/>
          <pc:sldMk cId="0" sldId="381"/>
        </pc:sldMkLst>
      </pc:sldChg>
      <pc:sldChg chg="del">
        <pc:chgData name="Corcoran, Sean" userId="3f12d0a3-3c97-4340-8007-c8fe7e07551f" providerId="ADAL" clId="{25D0C483-C455-4EFA-80F0-D2C7F04F1C12}" dt="2025-03-24T12:22:28.827" v="7" actId="47"/>
        <pc:sldMkLst>
          <pc:docMk/>
          <pc:sldMk cId="0" sldId="382"/>
        </pc:sldMkLst>
      </pc:sldChg>
      <pc:sldChg chg="del">
        <pc:chgData name="Corcoran, Sean" userId="3f12d0a3-3c97-4340-8007-c8fe7e07551f" providerId="ADAL" clId="{25D0C483-C455-4EFA-80F0-D2C7F04F1C12}" dt="2025-03-24T12:22:35.698" v="9" actId="47"/>
        <pc:sldMkLst>
          <pc:docMk/>
          <pc:sldMk cId="0" sldId="388"/>
        </pc:sldMkLst>
      </pc:sldChg>
      <pc:sldChg chg="del">
        <pc:chgData name="Corcoran, Sean" userId="3f12d0a3-3c97-4340-8007-c8fe7e07551f" providerId="ADAL" clId="{25D0C483-C455-4EFA-80F0-D2C7F04F1C12}" dt="2025-03-24T12:22:41.558" v="10" actId="47"/>
        <pc:sldMkLst>
          <pc:docMk/>
          <pc:sldMk cId="0" sldId="389"/>
        </pc:sldMkLst>
      </pc:sldChg>
      <pc:sldChg chg="mod ord modShow">
        <pc:chgData name="Corcoran, Sean" userId="3f12d0a3-3c97-4340-8007-c8fe7e07551f" providerId="ADAL" clId="{25D0C483-C455-4EFA-80F0-D2C7F04F1C12}" dt="2025-03-24T12:29:27.729" v="78" actId="729"/>
        <pc:sldMkLst>
          <pc:docMk/>
          <pc:sldMk cId="0" sldId="393"/>
        </pc:sldMkLst>
      </pc:sldChg>
      <pc:sldChg chg="del">
        <pc:chgData name="Corcoran, Sean" userId="3f12d0a3-3c97-4340-8007-c8fe7e07551f" providerId="ADAL" clId="{25D0C483-C455-4EFA-80F0-D2C7F04F1C12}" dt="2025-03-24T12:32:39.562" v="81" actId="47"/>
        <pc:sldMkLst>
          <pc:docMk/>
          <pc:sldMk cId="0" sldId="395"/>
        </pc:sldMkLst>
      </pc:sldChg>
      <pc:sldChg chg="del">
        <pc:chgData name="Corcoran, Sean" userId="3f12d0a3-3c97-4340-8007-c8fe7e07551f" providerId="ADAL" clId="{25D0C483-C455-4EFA-80F0-D2C7F04F1C12}" dt="2025-03-24T12:32:42.282" v="82" actId="47"/>
        <pc:sldMkLst>
          <pc:docMk/>
          <pc:sldMk cId="0" sldId="398"/>
        </pc:sldMkLst>
      </pc:sldChg>
      <pc:sldChg chg="del">
        <pc:chgData name="Corcoran, Sean" userId="3f12d0a3-3c97-4340-8007-c8fe7e07551f" providerId="ADAL" clId="{25D0C483-C455-4EFA-80F0-D2C7F04F1C12}" dt="2025-03-24T12:33:13.530" v="83" actId="47"/>
        <pc:sldMkLst>
          <pc:docMk/>
          <pc:sldMk cId="0" sldId="399"/>
        </pc:sldMkLst>
      </pc:sldChg>
      <pc:sldChg chg="del">
        <pc:chgData name="Corcoran, Sean" userId="3f12d0a3-3c97-4340-8007-c8fe7e07551f" providerId="ADAL" clId="{25D0C483-C455-4EFA-80F0-D2C7F04F1C12}" dt="2025-03-24T12:33:19.800" v="84" actId="47"/>
        <pc:sldMkLst>
          <pc:docMk/>
          <pc:sldMk cId="0" sldId="400"/>
        </pc:sldMkLst>
      </pc:sldChg>
      <pc:sldChg chg="del">
        <pc:chgData name="Corcoran, Sean" userId="3f12d0a3-3c97-4340-8007-c8fe7e07551f" providerId="ADAL" clId="{25D0C483-C455-4EFA-80F0-D2C7F04F1C12}" dt="2025-03-24T12:33:22.004" v="85" actId="47"/>
        <pc:sldMkLst>
          <pc:docMk/>
          <pc:sldMk cId="0" sldId="401"/>
        </pc:sldMkLst>
      </pc:sldChg>
      <pc:sldChg chg="del">
        <pc:chgData name="Corcoran, Sean" userId="3f12d0a3-3c97-4340-8007-c8fe7e07551f" providerId="ADAL" clId="{25D0C483-C455-4EFA-80F0-D2C7F04F1C12}" dt="2025-03-24T12:33:24.517" v="86" actId="47"/>
        <pc:sldMkLst>
          <pc:docMk/>
          <pc:sldMk cId="0" sldId="402"/>
        </pc:sldMkLst>
      </pc:sldChg>
      <pc:sldChg chg="add">
        <pc:chgData name="Corcoran, Sean" userId="3f12d0a3-3c97-4340-8007-c8fe7e07551f" providerId="ADAL" clId="{25D0C483-C455-4EFA-80F0-D2C7F04F1C12}" dt="2025-03-24T12:34:11.215" v="87"/>
        <pc:sldMkLst>
          <pc:docMk/>
          <pc:sldMk cId="0" sldId="403"/>
        </pc:sldMkLst>
      </pc:sldChg>
      <pc:sldChg chg="add">
        <pc:chgData name="Corcoran, Sean" userId="3f12d0a3-3c97-4340-8007-c8fe7e07551f" providerId="ADAL" clId="{25D0C483-C455-4EFA-80F0-D2C7F04F1C12}" dt="2025-03-24T12:34:33.456" v="88"/>
        <pc:sldMkLst>
          <pc:docMk/>
          <pc:sldMk cId="0" sldId="404"/>
        </pc:sldMkLst>
      </pc:sldChg>
      <pc:sldChg chg="add">
        <pc:chgData name="Corcoran, Sean" userId="3f12d0a3-3c97-4340-8007-c8fe7e07551f" providerId="ADAL" clId="{25D0C483-C455-4EFA-80F0-D2C7F04F1C12}" dt="2025-03-24T12:35:22.404" v="89"/>
        <pc:sldMkLst>
          <pc:docMk/>
          <pc:sldMk cId="0" sldId="407"/>
        </pc:sldMkLst>
      </pc:sldChg>
      <pc:sldChg chg="modSp add mod">
        <pc:chgData name="Corcoran, Sean" userId="3f12d0a3-3c97-4340-8007-c8fe7e07551f" providerId="ADAL" clId="{25D0C483-C455-4EFA-80F0-D2C7F04F1C12}" dt="2025-03-24T12:39:06.330" v="95" actId="113"/>
        <pc:sldMkLst>
          <pc:docMk/>
          <pc:sldMk cId="0" sldId="408"/>
        </pc:sldMkLst>
        <pc:spChg chg="mod">
          <ac:chgData name="Corcoran, Sean" userId="3f12d0a3-3c97-4340-8007-c8fe7e07551f" providerId="ADAL" clId="{25D0C483-C455-4EFA-80F0-D2C7F04F1C12}" dt="2025-03-24T12:39:06.330" v="95" actId="113"/>
          <ac:spMkLst>
            <pc:docMk/>
            <pc:sldMk cId="0" sldId="408"/>
            <ac:spMk id="42003" creationId="{00000000-0000-0000-0000-000000000000}"/>
          </ac:spMkLst>
        </pc:spChg>
      </pc:sldChg>
      <pc:sldChg chg="add">
        <pc:chgData name="Corcoran, Sean" userId="3f12d0a3-3c97-4340-8007-c8fe7e07551f" providerId="ADAL" clId="{25D0C483-C455-4EFA-80F0-D2C7F04F1C12}" dt="2025-03-24T12:35:22.404" v="89"/>
        <pc:sldMkLst>
          <pc:docMk/>
          <pc:sldMk cId="0" sldId="409"/>
        </pc:sldMkLst>
      </pc:sldChg>
      <pc:sldChg chg="add">
        <pc:chgData name="Corcoran, Sean" userId="3f12d0a3-3c97-4340-8007-c8fe7e07551f" providerId="ADAL" clId="{25D0C483-C455-4EFA-80F0-D2C7F04F1C12}" dt="2025-03-24T12:35:22.404" v="89"/>
        <pc:sldMkLst>
          <pc:docMk/>
          <pc:sldMk cId="0" sldId="410"/>
        </pc:sldMkLst>
      </pc:sldChg>
      <pc:sldChg chg="add">
        <pc:chgData name="Corcoran, Sean" userId="3f12d0a3-3c97-4340-8007-c8fe7e07551f" providerId="ADAL" clId="{25D0C483-C455-4EFA-80F0-D2C7F04F1C12}" dt="2025-03-24T12:35:22.404" v="89"/>
        <pc:sldMkLst>
          <pc:docMk/>
          <pc:sldMk cId="0" sldId="411"/>
        </pc:sldMkLst>
      </pc:sldChg>
      <pc:sldChg chg="add">
        <pc:chgData name="Corcoran, Sean" userId="3f12d0a3-3c97-4340-8007-c8fe7e07551f" providerId="ADAL" clId="{25D0C483-C455-4EFA-80F0-D2C7F04F1C12}" dt="2025-03-24T12:35:22.404" v="89"/>
        <pc:sldMkLst>
          <pc:docMk/>
          <pc:sldMk cId="0" sldId="412"/>
        </pc:sldMkLst>
      </pc:sldChg>
      <pc:sldChg chg="add">
        <pc:chgData name="Corcoran, Sean" userId="3f12d0a3-3c97-4340-8007-c8fe7e07551f" providerId="ADAL" clId="{25D0C483-C455-4EFA-80F0-D2C7F04F1C12}" dt="2025-03-24T12:35:22.404" v="89"/>
        <pc:sldMkLst>
          <pc:docMk/>
          <pc:sldMk cId="0" sldId="413"/>
        </pc:sldMkLst>
      </pc:sldChg>
      <pc:sldChg chg="del">
        <pc:chgData name="Corcoran, Sean" userId="3f12d0a3-3c97-4340-8007-c8fe7e07551f" providerId="ADAL" clId="{25D0C483-C455-4EFA-80F0-D2C7F04F1C12}" dt="2025-03-24T12:21:52.847" v="5" actId="47"/>
        <pc:sldMkLst>
          <pc:docMk/>
          <pc:sldMk cId="529166532" sldId="424"/>
        </pc:sldMkLst>
      </pc:sldChg>
      <pc:sldChg chg="del">
        <pc:chgData name="Corcoran, Sean" userId="3f12d0a3-3c97-4340-8007-c8fe7e07551f" providerId="ADAL" clId="{25D0C483-C455-4EFA-80F0-D2C7F04F1C12}" dt="2025-03-24T12:29:03.190" v="75" actId="47"/>
        <pc:sldMkLst>
          <pc:docMk/>
          <pc:sldMk cId="4169359196" sldId="471"/>
        </pc:sldMkLst>
      </pc:sldChg>
      <pc:sldChg chg="del">
        <pc:chgData name="Corcoran, Sean" userId="3f12d0a3-3c97-4340-8007-c8fe7e07551f" providerId="ADAL" clId="{25D0C483-C455-4EFA-80F0-D2C7F04F1C12}" dt="2025-03-24T12:22:11.549" v="6" actId="47"/>
        <pc:sldMkLst>
          <pc:docMk/>
          <pc:sldMk cId="3859652997" sldId="510"/>
        </pc:sldMkLst>
      </pc:sldChg>
      <pc:sldChg chg="addSp delSp modSp mod modAnim">
        <pc:chgData name="Corcoran, Sean" userId="3f12d0a3-3c97-4340-8007-c8fe7e07551f" providerId="ADAL" clId="{25D0C483-C455-4EFA-80F0-D2C7F04F1C12}" dt="2025-03-24T12:27:00.058" v="66" actId="1076"/>
        <pc:sldMkLst>
          <pc:docMk/>
          <pc:sldMk cId="2238084520" sldId="511"/>
        </pc:sldMkLst>
        <pc:spChg chg="mod">
          <ac:chgData name="Corcoran, Sean" userId="3f12d0a3-3c97-4340-8007-c8fe7e07551f" providerId="ADAL" clId="{25D0C483-C455-4EFA-80F0-D2C7F04F1C12}" dt="2025-03-24T12:25:31.908" v="60" actId="20577"/>
          <ac:spMkLst>
            <pc:docMk/>
            <pc:sldMk cId="2238084520" sldId="511"/>
            <ac:spMk id="19457" creationId="{00000000-0000-0000-0000-000000000000}"/>
          </ac:spMkLst>
        </pc:spChg>
        <pc:spChg chg="del mod">
          <ac:chgData name="Corcoran, Sean" userId="3f12d0a3-3c97-4340-8007-c8fe7e07551f" providerId="ADAL" clId="{25D0C483-C455-4EFA-80F0-D2C7F04F1C12}" dt="2025-03-24T12:25:35.802" v="61" actId="478"/>
          <ac:spMkLst>
            <pc:docMk/>
            <pc:sldMk cId="2238084520" sldId="511"/>
            <ac:spMk id="19460" creationId="{00000000-0000-0000-0000-000000000000}"/>
          </ac:spMkLst>
        </pc:spChg>
        <pc:spChg chg="del">
          <ac:chgData name="Corcoran, Sean" userId="3f12d0a3-3c97-4340-8007-c8fe7e07551f" providerId="ADAL" clId="{25D0C483-C455-4EFA-80F0-D2C7F04F1C12}" dt="2025-03-24T12:24:59.348" v="19" actId="478"/>
          <ac:spMkLst>
            <pc:docMk/>
            <pc:sldMk cId="2238084520" sldId="511"/>
            <ac:spMk id="19464" creationId="{00000000-0000-0000-0000-000000000000}"/>
          </ac:spMkLst>
        </pc:spChg>
        <pc:spChg chg="del">
          <ac:chgData name="Corcoran, Sean" userId="3f12d0a3-3c97-4340-8007-c8fe7e07551f" providerId="ADAL" clId="{25D0C483-C455-4EFA-80F0-D2C7F04F1C12}" dt="2025-03-24T12:24:45.851" v="15" actId="478"/>
          <ac:spMkLst>
            <pc:docMk/>
            <pc:sldMk cId="2238084520" sldId="511"/>
            <ac:spMk id="19465" creationId="{00000000-0000-0000-0000-000000000000}"/>
          </ac:spMkLst>
        </pc:spChg>
        <pc:picChg chg="add del mod">
          <ac:chgData name="Corcoran, Sean" userId="3f12d0a3-3c97-4340-8007-c8fe7e07551f" providerId="ADAL" clId="{25D0C483-C455-4EFA-80F0-D2C7F04F1C12}" dt="2025-03-24T12:26:37.035" v="62" actId="478"/>
          <ac:picMkLst>
            <pc:docMk/>
            <pc:sldMk cId="2238084520" sldId="511"/>
            <ac:picMk id="2" creationId="{17B58CC3-5930-B6C0-0F79-76E1DF041F64}"/>
          </ac:picMkLst>
        </pc:picChg>
        <pc:picChg chg="add mod">
          <ac:chgData name="Corcoran, Sean" userId="3f12d0a3-3c97-4340-8007-c8fe7e07551f" providerId="ADAL" clId="{25D0C483-C455-4EFA-80F0-D2C7F04F1C12}" dt="2025-03-24T12:26:48.861" v="65" actId="1076"/>
          <ac:picMkLst>
            <pc:docMk/>
            <pc:sldMk cId="2238084520" sldId="511"/>
            <ac:picMk id="4" creationId="{47F5D3D8-6A36-F775-CC17-FFAE9653CAA1}"/>
          </ac:picMkLst>
        </pc:picChg>
        <pc:picChg chg="mod">
          <ac:chgData name="Corcoran, Sean" userId="3f12d0a3-3c97-4340-8007-c8fe7e07551f" providerId="ADAL" clId="{25D0C483-C455-4EFA-80F0-D2C7F04F1C12}" dt="2025-03-24T12:24:51.282" v="17" actId="1076"/>
          <ac:picMkLst>
            <pc:docMk/>
            <pc:sldMk cId="2238084520" sldId="511"/>
            <ac:picMk id="19461" creationId="{00000000-0000-0000-0000-000000000000}"/>
          </ac:picMkLst>
        </pc:picChg>
        <pc:picChg chg="mod">
          <ac:chgData name="Corcoran, Sean" userId="3f12d0a3-3c97-4340-8007-c8fe7e07551f" providerId="ADAL" clId="{25D0C483-C455-4EFA-80F0-D2C7F04F1C12}" dt="2025-03-24T12:24:53.712" v="18" actId="1076"/>
          <ac:picMkLst>
            <pc:docMk/>
            <pc:sldMk cId="2238084520" sldId="511"/>
            <ac:picMk id="19462" creationId="{00000000-0000-0000-0000-000000000000}"/>
          </ac:picMkLst>
        </pc:picChg>
        <pc:picChg chg="mod">
          <ac:chgData name="Corcoran, Sean" userId="3f12d0a3-3c97-4340-8007-c8fe7e07551f" providerId="ADAL" clId="{25D0C483-C455-4EFA-80F0-D2C7F04F1C12}" dt="2025-03-24T12:27:00.058" v="66" actId="1076"/>
          <ac:picMkLst>
            <pc:docMk/>
            <pc:sldMk cId="2238084520" sldId="511"/>
            <ac:picMk id="19463" creationId="{00000000-0000-0000-0000-000000000000}"/>
          </ac:picMkLst>
        </pc:picChg>
        <pc:picChg chg="del">
          <ac:chgData name="Corcoran, Sean" userId="3f12d0a3-3c97-4340-8007-c8fe7e07551f" providerId="ADAL" clId="{25D0C483-C455-4EFA-80F0-D2C7F04F1C12}" dt="2025-03-24T12:24:21.755" v="13" actId="478"/>
          <ac:picMkLst>
            <pc:docMk/>
            <pc:sldMk cId="2238084520" sldId="511"/>
            <ac:picMk id="19466" creationId="{00000000-0000-0000-0000-000000000000}"/>
          </ac:picMkLst>
        </pc:picChg>
      </pc:sldChg>
      <pc:sldChg chg="addSp modSp mod">
        <pc:chgData name="Corcoran, Sean" userId="3f12d0a3-3c97-4340-8007-c8fe7e07551f" providerId="ADAL" clId="{25D0C483-C455-4EFA-80F0-D2C7F04F1C12}" dt="2025-03-24T12:28:49.862" v="74" actId="1076"/>
        <pc:sldMkLst>
          <pc:docMk/>
          <pc:sldMk cId="3324524041" sldId="512"/>
        </pc:sldMkLst>
        <pc:spChg chg="mod">
          <ac:chgData name="Corcoran, Sean" userId="3f12d0a3-3c97-4340-8007-c8fe7e07551f" providerId="ADAL" clId="{25D0C483-C455-4EFA-80F0-D2C7F04F1C12}" dt="2025-03-24T12:28:47.016" v="73" actId="1076"/>
          <ac:spMkLst>
            <pc:docMk/>
            <pc:sldMk cId="3324524041" sldId="512"/>
            <ac:spMk id="22529" creationId="{00000000-0000-0000-0000-000000000000}"/>
          </ac:spMkLst>
        </pc:spChg>
        <pc:graphicFrameChg chg="add mod">
          <ac:chgData name="Corcoran, Sean" userId="3f12d0a3-3c97-4340-8007-c8fe7e07551f" providerId="ADAL" clId="{25D0C483-C455-4EFA-80F0-D2C7F04F1C12}" dt="2025-03-24T12:28:49.862" v="74" actId="1076"/>
          <ac:graphicFrameMkLst>
            <pc:docMk/>
            <pc:sldMk cId="3324524041" sldId="512"/>
            <ac:graphicFrameMk id="2" creationId="{514B8269-BD50-2CA1-60CB-8B711332987A}"/>
          </ac:graphicFrameMkLst>
        </pc:graphicFrameChg>
      </pc:sldChg>
      <pc:sldChg chg="del">
        <pc:chgData name="Corcoran, Sean" userId="3f12d0a3-3c97-4340-8007-c8fe7e07551f" providerId="ADAL" clId="{25D0C483-C455-4EFA-80F0-D2C7F04F1C12}" dt="2025-03-24T12:32:03.043" v="79" actId="47"/>
        <pc:sldMkLst>
          <pc:docMk/>
          <pc:sldMk cId="490444997" sldId="516"/>
        </pc:sldMkLst>
      </pc:sldChg>
      <pc:sldChg chg="del">
        <pc:chgData name="Corcoran, Sean" userId="3f12d0a3-3c97-4340-8007-c8fe7e07551f" providerId="ADAL" clId="{25D0C483-C455-4EFA-80F0-D2C7F04F1C12}" dt="2025-03-24T12:22:46.410" v="11" actId="47"/>
        <pc:sldMkLst>
          <pc:docMk/>
          <pc:sldMk cId="3240684997" sldId="519"/>
        </pc:sldMkLst>
      </pc:sldChg>
      <pc:sldChg chg="del">
        <pc:chgData name="Corcoran, Sean" userId="3f12d0a3-3c97-4340-8007-c8fe7e07551f" providerId="ADAL" clId="{25D0C483-C455-4EFA-80F0-D2C7F04F1C12}" dt="2025-03-24T12:32:12.596" v="80" actId="47"/>
        <pc:sldMkLst>
          <pc:docMk/>
          <pc:sldMk cId="1611411056" sldId="521"/>
        </pc:sldMkLst>
      </pc:sldChg>
      <pc:sldChg chg="add del">
        <pc:chgData name="Corcoran, Sean" userId="3f12d0a3-3c97-4340-8007-c8fe7e07551f" providerId="ADAL" clId="{25D0C483-C455-4EFA-80F0-D2C7F04F1C12}" dt="2025-03-24T12:27:49.585" v="68" actId="47"/>
        <pc:sldMkLst>
          <pc:docMk/>
          <pc:sldMk cId="1783188194" sldId="5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Fatigue</a:t>
            </a:r>
            <a:r>
              <a:rPr lang="en-US" baseline="0" dirty="0"/>
              <a:t> started from base of thread – stress concentrator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901BE-B870-4EEC-AA1E-0CF729EDF689}" type="slidenum">
              <a:rPr lang="en-US"/>
              <a:pPr/>
              <a:t>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11-071-2</a:t>
            </a:r>
          </a:p>
        </p:txBody>
      </p:sp>
    </p:spTree>
    <p:extLst>
      <p:ext uri="{BB962C8B-B14F-4D97-AF65-F5344CB8AC3E}">
        <p14:creationId xmlns:p14="http://schemas.microsoft.com/office/powerpoint/2010/main" val="42500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32CB-6A99-4252-B446-F279667821A1}" type="slidenum">
              <a:rPr lang="en-US"/>
              <a:pPr/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11-03</a:t>
            </a:r>
          </a:p>
        </p:txBody>
      </p:sp>
    </p:spTree>
    <p:extLst>
      <p:ext uri="{BB962C8B-B14F-4D97-AF65-F5344CB8AC3E}">
        <p14:creationId xmlns:p14="http://schemas.microsoft.com/office/powerpoint/2010/main" val="56283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3C622-F23F-45EB-870F-D8048CC8E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0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30E6-2330-4C3F-A62C-FD101970A3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299CE-DE0E-4C29-B019-D4B7EB73E5E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4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7218C-F1F4-4430-8D6C-89E7D73532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5F4B-8717-4CF5-83CB-5F11B696B8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30E99-322A-4367-A8C1-3D84ACBBE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7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0346-6193-4EA6-9EDF-D169FC1908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9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A663B-1291-45CA-A1C4-1E98D0610C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71CAA-2E17-41D6-B6E1-3DBA7DA0201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B43E4-4E72-4182-A6FF-34B124D0A9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88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7687-8F4E-486F-8A17-0E4F6272D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76A759-E809-4609-9221-E07875DBF6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17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1.w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0.wmf"/><Relationship Id="rId4" Type="http://schemas.openxmlformats.org/officeDocument/2006/relationships/image" Target="../media/image27.jpeg"/><Relationship Id="rId9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7.emf"/><Relationship Id="rId5" Type="http://schemas.openxmlformats.org/officeDocument/2006/relationships/tags" Target="../tags/tag10.xml"/><Relationship Id="rId10" Type="http://schemas.openxmlformats.org/officeDocument/2006/relationships/image" Target="../media/image16.wmf"/><Relationship Id="rId4" Type="http://schemas.openxmlformats.org/officeDocument/2006/relationships/tags" Target="../tags/tag9.xml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306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Fatigue of materials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68079" y="1524000"/>
            <a:ext cx="3980121" cy="412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Fatigue</a:t>
            </a:r>
            <a:r>
              <a:rPr lang="en-US" dirty="0"/>
              <a:t> is failure due to cyclic loading. A microscopic crack can</a:t>
            </a:r>
          </a:p>
          <a:p>
            <a:pPr>
              <a:lnSpc>
                <a:spcPct val="120000"/>
              </a:lnSpc>
            </a:pPr>
            <a:r>
              <a:rPr lang="en-US" dirty="0"/>
              <a:t>initiate from a flaw in the material or surface scratch, grow to </a:t>
            </a:r>
          </a:p>
          <a:p>
            <a:pPr>
              <a:lnSpc>
                <a:spcPct val="120000"/>
              </a:lnSpc>
            </a:pPr>
            <a:r>
              <a:rPr lang="en-US" dirty="0"/>
              <a:t>a macroscopic size, and finally lead to complete failure of an </a:t>
            </a:r>
          </a:p>
          <a:p>
            <a:pPr>
              <a:lnSpc>
                <a:spcPct val="120000"/>
              </a:lnSpc>
            </a:pPr>
            <a:r>
              <a:rPr lang="en-US" dirty="0"/>
              <a:t>engineering component.  If a relatively large flaw is present, the </a:t>
            </a:r>
          </a:p>
          <a:p>
            <a:pPr>
              <a:lnSpc>
                <a:spcPct val="120000"/>
              </a:lnSpc>
            </a:pPr>
            <a:r>
              <a:rPr lang="en-US" dirty="0"/>
              <a:t>fatigue life may be greatly reduced.</a:t>
            </a:r>
          </a:p>
        </p:txBody>
      </p:sp>
      <p:pic>
        <p:nvPicPr>
          <p:cNvPr id="4" name="Picture 15" descr="u009-001-Y74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74584"/>
            <a:ext cx="427015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fatigue test turbine blade.gif">
            <a:hlinkClick r:id="" action="ppaction://media"/>
            <a:extLst>
              <a:ext uri="{FF2B5EF4-FFF2-40B4-BE49-F238E27FC236}">
                <a16:creationId xmlns:a16="http://schemas.microsoft.com/office/drawing/2014/main" id="{77EB22FD-246F-28AB-7F34-E970900E02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04229" y="76237"/>
            <a:ext cx="4339771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Problem</a:t>
            </a:r>
            <a:r>
              <a:rPr lang="en-US" sz="2400" dirty="0">
                <a:solidFill>
                  <a:srgbClr val="000000"/>
                </a:solidFill>
              </a:rPr>
              <a:t>:  A polystyrene ruler is loaded as a cantilever with a cyclic force that varies from 0 to 10 N.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What depth of transverse crack is needed at the base of the cantilever for fast fracture to occur when the end force is 10 N? </a:t>
            </a:r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850"/>
            <a:ext cx="32956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714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9324"/>
            <a:ext cx="29337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363" y="5292774"/>
            <a:ext cx="5648873" cy="8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(b)  If the ruler has an initial transverse scratch of depth 0.1 mm, how many cycles of the force will it take before the ruler breaks?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problem assume n = 4 and C = 5 x 10</a:t>
            </a:r>
            <a:r>
              <a:rPr lang="en-US" sz="2400" baseline="30000" dirty="0">
                <a:solidFill>
                  <a:srgbClr val="000000"/>
                </a:solidFill>
              </a:rPr>
              <a:t>-6</a:t>
            </a:r>
            <a:r>
              <a:rPr lang="en-US" sz="2400" dirty="0">
                <a:solidFill>
                  <a:srgbClr val="000000"/>
                </a:solidFill>
              </a:rPr>
              <a:t> when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 is in </a:t>
            </a:r>
            <a:r>
              <a:rPr lang="en-US" sz="2400" dirty="0" err="1">
                <a:solidFill>
                  <a:srgbClr val="000000"/>
                </a:solidFill>
                <a:sym typeface="Symbol"/>
              </a:rPr>
              <a:t>MPa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. 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019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4448175"/>
            <a:ext cx="62579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9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85800" y="9144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Creep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685800" y="1524000"/>
            <a:ext cx="8001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u="sng"/>
              <a:t>Creep</a:t>
            </a:r>
            <a:r>
              <a:rPr lang="en-US"/>
              <a:t> is deformation that proceeds gradually with time. Such behavior is more prevalent at higher temperatures. In crystalline </a:t>
            </a:r>
          </a:p>
          <a:p>
            <a:pPr>
              <a:lnSpc>
                <a:spcPct val="125000"/>
              </a:lnSpc>
            </a:pPr>
            <a:r>
              <a:rPr lang="en-US"/>
              <a:t>materials (metals and ceramics) it becomes significant above 0.3 to 0.6</a:t>
            </a:r>
            <a:r>
              <a:rPr lang="en-US" i="1"/>
              <a:t>T</a:t>
            </a:r>
            <a:r>
              <a:rPr lang="en-US" sz="2400" i="1" baseline="-25000"/>
              <a:t>m</a:t>
            </a:r>
            <a:r>
              <a:rPr lang="en-US"/>
              <a:t>, depending on the material, and it occurs in polymers at room temperature.</a:t>
            </a:r>
          </a:p>
          <a:p>
            <a:pPr>
              <a:lnSpc>
                <a:spcPct val="125000"/>
              </a:lnSpc>
            </a:pPr>
            <a:endParaRPr lang="en-US"/>
          </a:p>
          <a:p>
            <a:pPr>
              <a:lnSpc>
                <a:spcPct val="125000"/>
              </a:lnSpc>
            </a:pPr>
            <a:r>
              <a:rPr lang="en-US" u="sng"/>
              <a:t>Creep rupture</a:t>
            </a:r>
            <a:r>
              <a:rPr lang="en-US"/>
              <a:t> occurs when a material gradual tears apart as a result of excessive creep deformation.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09f3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14400"/>
            <a:ext cx="56388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28600"/>
            <a:ext cx="245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Stages of creep</a:t>
            </a:r>
          </a:p>
        </p:txBody>
      </p:sp>
      <p:sp>
        <p:nvSpPr>
          <p:cNvPr id="378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c09f35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096000" y="685800"/>
            <a:ext cx="2743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In a creep test at a given temperature, stress is held constant and the increase in strain is measured.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6248400" y="2971800"/>
          <a:ext cx="9683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685800" progId="Equation.3">
                  <p:embed/>
                </p:oleObj>
              </mc:Choice>
              <mc:Fallback>
                <p:oleObj name="Equation" r:id="rId5" imgW="965200" imgH="6858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71800"/>
                        <a:ext cx="968375" cy="6778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09f3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95400"/>
            <a:ext cx="74676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381000"/>
            <a:ext cx="436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 vs. rupture life curves</a:t>
            </a:r>
          </a:p>
        </p:txBody>
      </p:sp>
      <p:sp>
        <p:nvSpPr>
          <p:cNvPr id="39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c09f37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057400" y="4419600"/>
            <a:ext cx="1428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nickel alloy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09f3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49291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33400"/>
            <a:ext cx="272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Larsen-Miller plot</a:t>
            </a:r>
          </a:p>
        </p:txBody>
      </p:sp>
      <p:sp>
        <p:nvSpPr>
          <p:cNvPr id="419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c09f39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1148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3292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905000" y="3810000"/>
          <a:ext cx="8540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531" imgH="279279" progId="Equation.3">
                  <p:embed/>
                </p:oleObj>
              </mc:Choice>
              <mc:Fallback>
                <p:oleObj name="Equation" r:id="rId7" imgW="850531" imgH="279279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854075" cy="2746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0" y="3254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838200" y="5791200"/>
          <a:ext cx="37496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46500" imgH="355600" progId="Equation.3">
                  <p:embed/>
                </p:oleObj>
              </mc:Choice>
              <mc:Fallback>
                <p:oleObj name="Equation" r:id="rId9" imgW="3746500" imgH="35560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91200"/>
                        <a:ext cx="3749675" cy="3508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33528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419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5908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41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7526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419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990600" y="5105400"/>
          <a:ext cx="4572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113" imgH="380835" progId="Equation.3">
                  <p:embed/>
                </p:oleObj>
              </mc:Choice>
              <mc:Fallback>
                <p:oleObj name="Equation" r:id="rId5" imgW="660113" imgH="380835" progId="Equation.3">
                  <p:embed/>
                  <p:pic>
                    <p:nvPicPr>
                      <p:cNvPr id="419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457200" cy="261938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410200" y="5334000"/>
            <a:ext cx="3276600" cy="914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/>
              <a:t>Horizontal scale: </a:t>
            </a:r>
          </a:p>
          <a:p>
            <a:pPr>
              <a:lnSpc>
                <a:spcPct val="135000"/>
              </a:lnSpc>
            </a:pPr>
            <a:r>
              <a:rPr lang="en-US" i="1"/>
              <a:t>P</a:t>
            </a:r>
            <a:r>
              <a:rPr lang="en-US" sz="2400" i="1" baseline="-25000"/>
              <a:t>LM</a:t>
            </a:r>
            <a:r>
              <a:rPr lang="en-US"/>
              <a:t> = 12,000, 16,000, etc.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257800" y="1143000"/>
            <a:ext cx="37338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/>
              <a:t>From tests done at various stresses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and temperatures </a:t>
            </a:r>
            <a:r>
              <a:rPr lang="en-US" i="1"/>
              <a:t>T</a:t>
            </a:r>
            <a:r>
              <a:rPr lang="en-US"/>
              <a:t>, each giving a rupture time </a:t>
            </a:r>
            <a:r>
              <a:rPr lang="en-US" i="1"/>
              <a:t>t</a:t>
            </a:r>
            <a:r>
              <a:rPr lang="en-US" sz="2400" i="1" baseline="-25000"/>
              <a:t>r </a:t>
            </a:r>
            <a:r>
              <a:rPr lang="en-US"/>
              <a:t>, plot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versus </a:t>
            </a:r>
            <a:r>
              <a:rPr lang="en-US" i="1"/>
              <a:t>P</a:t>
            </a:r>
            <a:r>
              <a:rPr lang="en-US" sz="2400" i="1" baseline="-25000"/>
              <a:t>LM</a:t>
            </a:r>
            <a:r>
              <a:rPr lang="en-US"/>
              <a:t>, where: 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5410200" y="3276600"/>
          <a:ext cx="23018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98700" imgH="355600" progId="Equation.3">
                  <p:embed/>
                </p:oleObj>
              </mc:Choice>
              <mc:Fallback>
                <p:oleObj name="Equation" r:id="rId11" imgW="2298700" imgH="355600" progId="Equation.3">
                  <p:embed/>
                  <p:pic>
                    <p:nvPicPr>
                      <p:cNvPr id="42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76600"/>
                        <a:ext cx="23018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4042578"/>
            <a:ext cx="2949846" cy="87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 i="1" dirty="0" err="1"/>
              <a:t>t</a:t>
            </a:r>
            <a:r>
              <a:rPr lang="en-US" sz="2400" i="1" baseline="-25000" dirty="0" err="1"/>
              <a:t>r</a:t>
            </a:r>
            <a:r>
              <a:rPr lang="en-US" dirty="0"/>
              <a:t> in </a:t>
            </a:r>
            <a:r>
              <a:rPr lang="en-US" b="1" u="sng" dirty="0">
                <a:solidFill>
                  <a:srgbClr val="FF0000"/>
                </a:solidFill>
              </a:rPr>
              <a:t>hours</a:t>
            </a:r>
            <a:r>
              <a:rPr lang="en-US" dirty="0"/>
              <a:t>,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 in </a:t>
            </a:r>
            <a:r>
              <a:rPr lang="en-US" b="1" u="sng" dirty="0">
                <a:solidFill>
                  <a:srgbClr val="FF0000"/>
                </a:solidFill>
              </a:rPr>
              <a:t>MPa</a:t>
            </a:r>
            <a:r>
              <a:rPr lang="en-US" dirty="0"/>
              <a:t>, </a:t>
            </a:r>
          </a:p>
          <a:p>
            <a:pPr>
              <a:lnSpc>
                <a:spcPct val="135000"/>
              </a:lnSpc>
            </a:pPr>
            <a:r>
              <a:rPr lang="en-US" i="1" dirty="0"/>
              <a:t>T</a:t>
            </a:r>
            <a:r>
              <a:rPr lang="en-US" dirty="0"/>
              <a:t> in kelvin, K = °C + 273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838200" y="5486400"/>
          <a:ext cx="19891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" imgH="673100" progId="Equation.3">
                  <p:embed/>
                </p:oleObj>
              </mc:Choice>
              <mc:Fallback>
                <p:oleObj name="Equation" r:id="rId2" imgW="1981200" imgH="673100" progId="Equation.3">
                  <p:embed/>
                  <p:pic>
                    <p:nvPicPr>
                      <p:cNvPr id="180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1989138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62000" y="503238"/>
            <a:ext cx="7467600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5000"/>
              </a:lnSpc>
            </a:pPr>
            <a:r>
              <a:rPr lang="en-US">
                <a:ea typeface="Times New Roman" pitchFamily="18" charset="0"/>
                <a:cs typeface="Arial" charset="0"/>
              </a:rPr>
              <a:t>A </a:t>
            </a:r>
            <a:r>
              <a:rPr lang="en-US" u="sng">
                <a:ea typeface="Times New Roman" pitchFamily="18" charset="0"/>
                <a:cs typeface="Arial" charset="0"/>
              </a:rPr>
              <a:t>Larsen-Miller parameter</a:t>
            </a:r>
            <a:r>
              <a:rPr lang="en-US">
                <a:ea typeface="Times New Roman" pitchFamily="18" charset="0"/>
                <a:cs typeface="Arial" charset="0"/>
              </a:rPr>
              <a:t> plot gives stress as a function of the quantity </a:t>
            </a:r>
            <a:r>
              <a:rPr lang="en-US" i="1">
                <a:ea typeface="Times New Roman" pitchFamily="18" charset="0"/>
                <a:cs typeface="Arial" charset="0"/>
              </a:rPr>
              <a:t>P</a:t>
            </a:r>
            <a:r>
              <a:rPr lang="en-US" sz="2400" i="1" baseline="-25000">
                <a:ea typeface="Times New Roman" pitchFamily="18" charset="0"/>
                <a:cs typeface="Arial" charset="0"/>
              </a:rPr>
              <a:t>LM</a:t>
            </a:r>
            <a:r>
              <a:rPr lang="en-US">
                <a:ea typeface="Times New Roman" pitchFamily="18" charset="0"/>
                <a:cs typeface="Arial" charset="0"/>
              </a:rPr>
              <a:t> that combines temperature and rupture time into one variable. Given such a plot, if any two of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 sz="2400" i="1" baseline="-25000">
                <a:ea typeface="Times New Roman" pitchFamily="18" charset="0"/>
                <a:cs typeface="Arial" charset="0"/>
              </a:rPr>
              <a:t>r </a:t>
            </a:r>
            <a:r>
              <a:rPr lang="en-US">
                <a:ea typeface="Times New Roman" pitchFamily="18" charset="0"/>
                <a:cs typeface="Arial" charset="0"/>
              </a:rPr>
              <a:t>, </a:t>
            </a:r>
            <a:r>
              <a:rPr lang="en-US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>
                <a:ea typeface="Times New Roman" pitchFamily="18" charset="0"/>
                <a:cs typeface="Arial" charset="0"/>
              </a:rPr>
              <a:t>, and </a:t>
            </a:r>
            <a:r>
              <a:rPr lang="en-US" i="1">
                <a:ea typeface="Times New Roman" pitchFamily="18" charset="0"/>
                <a:cs typeface="Arial" charset="0"/>
              </a:rPr>
              <a:t>T</a:t>
            </a:r>
            <a:r>
              <a:rPr lang="en-US">
                <a:ea typeface="Times New Roman" pitchFamily="18" charset="0"/>
                <a:cs typeface="Arial" charset="0"/>
              </a:rPr>
              <a:t> are known, the third one can be calculated.   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762000" y="3124200"/>
            <a:ext cx="5453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i="1" dirty="0" err="1">
                <a:ea typeface="Times New Roman" pitchFamily="18" charset="0"/>
                <a:cs typeface="Arial" charset="0"/>
              </a:rPr>
              <a:t>t</a:t>
            </a:r>
            <a:r>
              <a:rPr lang="en-US" sz="2400" i="1" baseline="-30000" dirty="0" err="1">
                <a:ea typeface="Times New Roman" pitchFamily="18" charset="0"/>
                <a:cs typeface="Arial" charset="0"/>
              </a:rPr>
              <a:t>r</a:t>
            </a:r>
            <a:r>
              <a:rPr lang="en-US" dirty="0">
                <a:ea typeface="Times New Roman" pitchFamily="18" charset="0"/>
                <a:cs typeface="Arial" charset="0"/>
              </a:rPr>
              <a:t> in hours, </a:t>
            </a:r>
            <a:r>
              <a:rPr lang="en-US" dirty="0">
                <a:latin typeface="Symbol" pitchFamily="18" charset="2"/>
                <a:ea typeface="Times New Roman" pitchFamily="18" charset="0"/>
                <a:cs typeface="Arial" charset="0"/>
              </a:rPr>
              <a:t>s</a:t>
            </a:r>
            <a:r>
              <a:rPr lang="en-US" dirty="0">
                <a:ea typeface="Times New Roman" pitchFamily="18" charset="0"/>
                <a:cs typeface="Arial" charset="0"/>
              </a:rPr>
              <a:t> in </a:t>
            </a:r>
            <a:r>
              <a:rPr lang="en-US" dirty="0" err="1">
                <a:ea typeface="Times New Roman" pitchFamily="18" charset="0"/>
                <a:cs typeface="Arial" charset="0"/>
              </a:rPr>
              <a:t>MPa</a:t>
            </a:r>
            <a:r>
              <a:rPr lang="en-US" dirty="0">
                <a:ea typeface="Times New Roman" pitchFamily="18" charset="0"/>
                <a:cs typeface="Arial" charset="0"/>
              </a:rPr>
              <a:t>, </a:t>
            </a:r>
            <a:r>
              <a:rPr lang="en-US" i="1" dirty="0">
                <a:ea typeface="Times New Roman" pitchFamily="18" charset="0"/>
                <a:cs typeface="Arial" charset="0"/>
              </a:rPr>
              <a:t>T</a:t>
            </a:r>
            <a:r>
              <a:rPr lang="en-US" dirty="0">
                <a:ea typeface="Times New Roman" pitchFamily="18" charset="0"/>
                <a:cs typeface="Arial" charset="0"/>
              </a:rPr>
              <a:t> in Kelvin, K = °C + 273</a:t>
            </a:r>
            <a:endParaRPr lang="en-US" sz="1800" dirty="0">
              <a:ea typeface="Times New Roman" pitchFamily="18" charset="0"/>
              <a:cs typeface="Arial" charset="0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0234" name="Object 10"/>
          <p:cNvGraphicFramePr>
            <a:graphicFrameLocks noChangeAspect="1"/>
          </p:cNvGraphicFramePr>
          <p:nvPr/>
        </p:nvGraphicFramePr>
        <p:xfrm>
          <a:off x="838200" y="4800600"/>
          <a:ext cx="52546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57800" imgH="444240" progId="Equation.3">
                  <p:embed/>
                </p:oleObj>
              </mc:Choice>
              <mc:Fallback>
                <p:oleObj name="Equation" r:id="rId4" imgW="5257800" imgH="444240" progId="Equation.3">
                  <p:embed/>
                  <p:pic>
                    <p:nvPicPr>
                      <p:cNvPr id="180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5254625" cy="4413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838200" y="25146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800" imgH="355600" progId="Equation.3">
                  <p:embed/>
                </p:oleObj>
              </mc:Choice>
              <mc:Fallback>
                <p:oleObj name="Equation" r:id="rId6" imgW="2336800" imgH="355600" progId="Equation.3">
                  <p:embed/>
                  <p:pic>
                    <p:nvPicPr>
                      <p:cNvPr id="180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46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762000" y="3886200"/>
            <a:ext cx="7272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Rather than reading a graph, it is convenient to fit the data to a </a:t>
            </a:r>
          </a:p>
          <a:p>
            <a:r>
              <a:rPr lang="en-US"/>
              <a:t>polynomial as follows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2" cstate="print"/>
          <a:srcRect l="4149" t="8246" r="21271" b="18843"/>
          <a:stretch>
            <a:fillRect/>
          </a:stretch>
        </p:blipFill>
        <p:spPr bwMode="auto">
          <a:xfrm>
            <a:off x="228600" y="228600"/>
            <a:ext cx="54102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2326" name="Group 54"/>
          <p:cNvGraphicFramePr>
            <a:graphicFrameLocks noGrp="1"/>
          </p:cNvGraphicFramePr>
          <p:nvPr/>
        </p:nvGraphicFramePr>
        <p:xfrm>
          <a:off x="914400" y="5715000"/>
          <a:ext cx="5029200" cy="838201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C, log (h)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38,405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8206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2327" name="Text Box 55"/>
          <p:cNvSpPr txBox="1">
            <a:spLocks noChangeArrowheads="1"/>
          </p:cNvSpPr>
          <p:nvPr/>
        </p:nvSpPr>
        <p:spPr bwMode="auto">
          <a:xfrm>
            <a:off x="5791200" y="533400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Example fitted data</a:t>
            </a:r>
          </a:p>
        </p:txBody>
      </p:sp>
      <p:graphicFrame>
        <p:nvGraphicFramePr>
          <p:cNvPr id="199681" name="Object 1"/>
          <p:cNvGraphicFramePr>
            <a:graphicFrameLocks noChangeAspect="1"/>
          </p:cNvGraphicFramePr>
          <p:nvPr/>
        </p:nvGraphicFramePr>
        <p:xfrm>
          <a:off x="5943600" y="13716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199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5691187" y="2357438"/>
          <a:ext cx="3354139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457200" progId="Equation.3">
                  <p:embed/>
                </p:oleObj>
              </mc:Choice>
              <mc:Fallback>
                <p:oleObj name="Equation" r:id="rId5" imgW="1650960" imgH="457200" progId="Equation.3">
                  <p:embed/>
                  <p:pic>
                    <p:nvPicPr>
                      <p:cNvPr id="199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7" y="2357438"/>
                        <a:ext cx="3354139" cy="9191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 l="-273" t="5733" r="8583" b="362"/>
          <a:stretch>
            <a:fillRect/>
          </a:stretch>
        </p:blipFill>
        <p:spPr bwMode="auto">
          <a:xfrm>
            <a:off x="228600" y="304800"/>
            <a:ext cx="571500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1303" name="Group 55"/>
          <p:cNvGraphicFramePr>
            <a:graphicFrameLocks noGrp="1"/>
          </p:cNvGraphicFramePr>
          <p:nvPr/>
        </p:nvGraphicFramePr>
        <p:xfrm>
          <a:off x="457200" y="5638800"/>
          <a:ext cx="5943600" cy="853440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C, log (h)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116,400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120,500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53,460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8,188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1304" name="Text Box 56"/>
          <p:cNvSpPr txBox="1">
            <a:spLocks noChangeArrowheads="1"/>
          </p:cNvSpPr>
          <p:nvPr/>
        </p:nvSpPr>
        <p:spPr bwMode="auto">
          <a:xfrm>
            <a:off x="6019800" y="533400"/>
            <a:ext cx="265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Another example</a:t>
            </a:r>
          </a:p>
        </p:txBody>
      </p:sp>
      <p:graphicFrame>
        <p:nvGraphicFramePr>
          <p:cNvPr id="198657" name="Object 1"/>
          <p:cNvGraphicFramePr>
            <a:graphicFrameLocks noChangeAspect="1"/>
          </p:cNvGraphicFramePr>
          <p:nvPr/>
        </p:nvGraphicFramePr>
        <p:xfrm>
          <a:off x="5943600" y="13716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1986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3716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5691188" y="2357438"/>
          <a:ext cx="33543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457200" progId="Equation.3">
                  <p:embed/>
                </p:oleObj>
              </mc:Choice>
              <mc:Fallback>
                <p:oleObj name="Equation" r:id="rId5" imgW="1650960" imgH="457200" progId="Equation.3">
                  <p:embed/>
                  <p:pic>
                    <p:nvPicPr>
                      <p:cNvPr id="198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2357438"/>
                        <a:ext cx="3354387" cy="9191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6" name="Group 76"/>
          <p:cNvGraphicFramePr>
            <a:graphicFrameLocks noGrp="1"/>
          </p:cNvGraphicFramePr>
          <p:nvPr/>
        </p:nvGraphicFramePr>
        <p:xfrm>
          <a:off x="762000" y="3657600"/>
          <a:ext cx="5029200" cy="838201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C, log (h)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38,405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8206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14" name="Rectangle 94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7" name="Rectangle 97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16" name="Object 96"/>
          <p:cNvGraphicFramePr>
            <a:graphicFrameLocks noChangeAspect="1"/>
          </p:cNvGraphicFramePr>
          <p:nvPr/>
        </p:nvGraphicFramePr>
        <p:xfrm>
          <a:off x="755650" y="4876800"/>
          <a:ext cx="52546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57800" imgH="1002960" progId="Equation.3">
                  <p:embed/>
                </p:oleObj>
              </mc:Choice>
              <mc:Fallback>
                <p:oleObj name="Equation" r:id="rId2" imgW="5257800" imgH="1002960" progId="Equation.3">
                  <p:embed/>
                  <p:pic>
                    <p:nvPicPr>
                      <p:cNvPr id="184416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76800"/>
                        <a:ext cx="5254625" cy="998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8" name="Text Box 98"/>
          <p:cNvSpPr txBox="1">
            <a:spLocks noChangeArrowheads="1"/>
          </p:cNvSpPr>
          <p:nvPr/>
        </p:nvSpPr>
        <p:spPr bwMode="auto">
          <a:xfrm>
            <a:off x="669925" y="496888"/>
            <a:ext cx="304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Design Example 9.2</a:t>
            </a:r>
          </a:p>
        </p:txBody>
      </p:sp>
      <p:sp>
        <p:nvSpPr>
          <p:cNvPr id="184419" name="Text Box 99"/>
          <p:cNvSpPr txBox="1">
            <a:spLocks noChangeArrowheads="1"/>
          </p:cNvSpPr>
          <p:nvPr/>
        </p:nvSpPr>
        <p:spPr bwMode="auto">
          <a:xfrm>
            <a:off x="685800" y="990600"/>
            <a:ext cx="7559675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/>
              <a:t>Alloy S-590 is subjected to a stress of 140 MPa at 800</a:t>
            </a:r>
            <a:r>
              <a:rPr lang="en-US">
                <a:cs typeface="Arial" charset="0"/>
              </a:rPr>
              <a:t>°C. Estimate the time to creep rupture.</a:t>
            </a:r>
          </a:p>
          <a:p>
            <a:pPr>
              <a:lnSpc>
                <a:spcPct val="135000"/>
              </a:lnSpc>
            </a:pPr>
            <a:endParaRPr lang="en-US" sz="800">
              <a:cs typeface="Arial" charset="0"/>
            </a:endParaRPr>
          </a:p>
          <a:p>
            <a:pPr>
              <a:lnSpc>
                <a:spcPct val="135000"/>
              </a:lnSpc>
            </a:pPr>
            <a:r>
              <a:rPr lang="en-US" b="1">
                <a:cs typeface="Arial" charset="0"/>
              </a:rPr>
              <a:t>Solution:</a:t>
            </a:r>
            <a:r>
              <a:rPr lang="en-US">
                <a:cs typeface="Arial" charset="0"/>
              </a:rPr>
              <a:t> Use the data fit just given to calculate the </a:t>
            </a:r>
            <a:r>
              <a:rPr lang="en-US" i="1">
                <a:cs typeface="Arial" charset="0"/>
              </a:rPr>
              <a:t>P</a:t>
            </a:r>
            <a:r>
              <a:rPr lang="en-US" sz="2400" i="1" baseline="-25000">
                <a:cs typeface="Arial" charset="0"/>
              </a:rPr>
              <a:t>LM</a:t>
            </a:r>
            <a:r>
              <a:rPr lang="en-US">
                <a:cs typeface="Arial" charset="0"/>
              </a:rPr>
              <a:t> value for the given stress, and from this and the given temperature, calculate the rupture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Cyclic Loading</a:t>
            </a:r>
          </a:p>
        </p:txBody>
      </p:sp>
      <p:pic>
        <p:nvPicPr>
          <p:cNvPr id="17414" name="Picture 20" descr="f009-001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871663"/>
            <a:ext cx="3535363" cy="293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4013200" y="1871663"/>
            <a:ext cx="51308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2400"/>
              <a:t> Low amplitude acoustic vibration</a:t>
            </a:r>
          </a:p>
          <a:p>
            <a:pPr>
              <a:buFontTx/>
              <a:buAutoNum type="alphaLcParenBoth"/>
            </a:pPr>
            <a:r>
              <a:rPr lang="en-US" sz="2400"/>
              <a:t> High-cycle fatigue: cycling below</a:t>
            </a:r>
          </a:p>
          <a:p>
            <a:r>
              <a:rPr lang="en-US" sz="2400"/>
              <a:t>	 the yield strength</a:t>
            </a:r>
          </a:p>
          <a:p>
            <a:r>
              <a:rPr lang="en-US" sz="2400"/>
              <a:t>(c) Low-cycle fatigue: cycling above </a:t>
            </a:r>
          </a:p>
          <a:p>
            <a:r>
              <a:rPr lang="en-US" sz="2400"/>
              <a:t>     the yield strength but below the</a:t>
            </a:r>
          </a:p>
          <a:p>
            <a:r>
              <a:rPr lang="en-US" sz="2400"/>
              <a:t>	 the tensile strength</a:t>
            </a: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760700" y="5458076"/>
            <a:ext cx="76226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/>
              <a:t>High-cycle fatigue loading is most significant in</a:t>
            </a:r>
          </a:p>
          <a:p>
            <a:pPr algn="ctr"/>
            <a:r>
              <a:rPr lang="en-US" sz="2800" dirty="0"/>
              <a:t>engineering terms</a:t>
            </a:r>
          </a:p>
        </p:txBody>
      </p:sp>
    </p:spTree>
    <p:extLst>
      <p:ext uri="{BB962C8B-B14F-4D97-AF65-F5344CB8AC3E}">
        <p14:creationId xmlns:p14="http://schemas.microsoft.com/office/powerpoint/2010/main" val="404236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62" name="Object 18"/>
          <p:cNvGraphicFramePr>
            <a:graphicFrameLocks noChangeAspect="1"/>
          </p:cNvGraphicFramePr>
          <p:nvPr/>
        </p:nvGraphicFramePr>
        <p:xfrm>
          <a:off x="762000" y="1905000"/>
          <a:ext cx="563880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26100" imgH="1333500" progId="Equation.3">
                  <p:embed/>
                </p:oleObj>
              </mc:Choice>
              <mc:Fallback>
                <p:oleObj name="Equation" r:id="rId2" imgW="5626100" imgH="1333500" progId="Equation.3">
                  <p:embed/>
                  <p:pic>
                    <p:nvPicPr>
                      <p:cNvPr id="1853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5638800" cy="13255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68" name="Object 24"/>
          <p:cNvGraphicFramePr>
            <a:graphicFrameLocks noChangeAspect="1"/>
          </p:cNvGraphicFramePr>
          <p:nvPr/>
        </p:nvGraphicFramePr>
        <p:xfrm>
          <a:off x="762000" y="1219200"/>
          <a:ext cx="2339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1853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2339975" cy="3508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5303"/>
          </a:xfrm>
        </p:spPr>
        <p:txBody>
          <a:bodyPr/>
          <a:lstStyle/>
          <a:p>
            <a:r>
              <a:rPr lang="en-US" dirty="0"/>
              <a:t>Cyclic loading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13" y="1580066"/>
            <a:ext cx="2964199" cy="8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13" y="3034254"/>
            <a:ext cx="2254372" cy="8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76152"/>
            <a:ext cx="1482099" cy="9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F5D3D8-6A36-F775-CC17-FFAE9653C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756157"/>
            <a:ext cx="3716858" cy="26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09f2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-1596" b="56976"/>
          <a:stretch>
            <a:fillRect/>
          </a:stretch>
        </p:blipFill>
        <p:spPr bwMode="auto">
          <a:xfrm>
            <a:off x="152400" y="304800"/>
            <a:ext cx="48006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6400" y="381000"/>
            <a:ext cx="2811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Stress-life curves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from fatigue tests</a:t>
            </a:r>
          </a:p>
        </p:txBody>
      </p:sp>
      <p:sp>
        <p:nvSpPr>
          <p:cNvPr id="276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c09f25</a:t>
            </a:r>
          </a:p>
        </p:txBody>
      </p:sp>
      <p:pic>
        <p:nvPicPr>
          <p:cNvPr id="27653" name="Picture 5" descr="c09f25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-1596" t="48837" b="2325"/>
          <a:stretch>
            <a:fillRect/>
          </a:stretch>
        </p:blipFill>
        <p:spPr bwMode="auto">
          <a:xfrm>
            <a:off x="0" y="3352800"/>
            <a:ext cx="48768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86400" y="2057400"/>
            <a:ext cx="2738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Fatigue limit behavior, </a:t>
            </a:r>
          </a:p>
          <a:p>
            <a:r>
              <a:rPr lang="en-US"/>
              <a:t>as in some steels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4343400"/>
            <a:ext cx="2609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fatigue limit, as in </a:t>
            </a:r>
          </a:p>
          <a:p>
            <a:r>
              <a:rPr lang="en-US"/>
              <a:t>aluminum alloys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5"/>
          <p:cNvSpPr>
            <a:spLocks noGrp="1"/>
          </p:cNvSpPr>
          <p:nvPr>
            <p:ph type="title"/>
          </p:nvPr>
        </p:nvSpPr>
        <p:spPr>
          <a:xfrm>
            <a:off x="189840" y="-32657"/>
            <a:ext cx="8686800" cy="1143000"/>
          </a:xfrm>
        </p:spPr>
        <p:txBody>
          <a:bodyPr/>
          <a:lstStyle/>
          <a:p>
            <a:r>
              <a:rPr lang="en-US" sz="3600" dirty="0"/>
              <a:t>Fatigue Loading of Cracked Components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503363" y="1770063"/>
            <a:ext cx="613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Fatigue crack growth is studied by cyclically</a:t>
            </a:r>
          </a:p>
          <a:p>
            <a:pPr algn="ctr"/>
            <a:r>
              <a:rPr lang="en-US" sz="2400"/>
              <a:t>loading specimens containing a sharp crack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4830763" y="3013075"/>
            <a:ext cx="3998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Cyclic stress intensity range</a:t>
            </a: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5275263" y="4733925"/>
            <a:ext cx="304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The range ΔK increases</a:t>
            </a:r>
          </a:p>
          <a:p>
            <a:r>
              <a:rPr lang="en-US" sz="2000"/>
              <a:t>with time under constant</a:t>
            </a:r>
          </a:p>
          <a:p>
            <a:r>
              <a:rPr lang="en-US" sz="2000"/>
              <a:t>cyclic stress because the </a:t>
            </a:r>
          </a:p>
          <a:p>
            <a:r>
              <a:rPr lang="en-US" sz="2000"/>
              <a:t>crack grows in length</a:t>
            </a:r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44864"/>
            <a:ext cx="40195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2" y="2763814"/>
            <a:ext cx="4619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id="{514B8269-BD50-2CA1-60CB-8B71133298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8739862"/>
              </p:ext>
            </p:extLst>
          </p:nvPr>
        </p:nvGraphicFramePr>
        <p:xfrm>
          <a:off x="3656940" y="1118985"/>
          <a:ext cx="1752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330200" progId="Equation.3">
                  <p:embed/>
                </p:oleObj>
              </mc:Choice>
              <mc:Fallback>
                <p:oleObj name="Equation" r:id="rId5" imgW="1397000" imgH="330200" progId="Equation.3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id="{514B8269-BD50-2CA1-60CB-8B7113329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940" y="1118985"/>
                        <a:ext cx="17526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45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fg11_07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7772400" cy="446405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7525" y="192088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growth rate test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17525" y="723900"/>
            <a:ext cx="8380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Cyclic loading is applied to a material sample so as to grow a crack, with </a:t>
            </a:r>
          </a:p>
          <a:p>
            <a:pPr>
              <a:lnSpc>
                <a:spcPct val="120000"/>
              </a:lnSpc>
            </a:pPr>
            <a:r>
              <a:rPr lang="en-US"/>
              <a:t>the increasing length of the crack being measured.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fg11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4829175" cy="63246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5410200" y="44196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900" imgH="673100" progId="Equation.3">
                  <p:embed/>
                </p:oleObj>
              </mc:Choice>
              <mc:Fallback>
                <p:oleObj name="Equation" r:id="rId4" imgW="1739900" imgH="673100" progId="Equation.3">
                  <p:embed/>
                  <p:pic>
                    <p:nvPicPr>
                      <p:cNvPr id="161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181600" y="304800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Crack growth behavior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257800" y="1066800"/>
            <a:ext cx="34988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When measured over a wide </a:t>
            </a:r>
          </a:p>
          <a:p>
            <a:pPr>
              <a:lnSpc>
                <a:spcPct val="120000"/>
              </a:lnSpc>
            </a:pPr>
            <a:r>
              <a:rPr lang="en-US" sz="1800"/>
              <a:t>range, crack growth rates </a:t>
            </a:r>
            <a:r>
              <a:rPr lang="en-US" sz="1800" i="1"/>
              <a:t>da/dN</a:t>
            </a:r>
            <a:r>
              <a:rPr lang="en-US" sz="1800"/>
              <a:t> </a:t>
            </a:r>
          </a:p>
          <a:p>
            <a:pPr>
              <a:lnSpc>
                <a:spcPct val="120000"/>
              </a:lnSpc>
            </a:pPr>
            <a:r>
              <a:rPr lang="en-US" sz="1800"/>
              <a:t>become very slow at low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 i="1"/>
              <a:t>K</a:t>
            </a:r>
            <a:r>
              <a:rPr lang="en-US" sz="1800"/>
              <a:t>, </a:t>
            </a:r>
          </a:p>
          <a:p>
            <a:pPr>
              <a:lnSpc>
                <a:spcPct val="120000"/>
              </a:lnSpc>
            </a:pPr>
            <a:r>
              <a:rPr lang="en-US" sz="1800"/>
              <a:t>and at high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 i="1"/>
              <a:t>K</a:t>
            </a:r>
            <a:r>
              <a:rPr lang="en-US" sz="1800"/>
              <a:t> transition to </a:t>
            </a:r>
          </a:p>
          <a:p>
            <a:pPr>
              <a:lnSpc>
                <a:spcPct val="120000"/>
              </a:lnSpc>
            </a:pPr>
            <a:r>
              <a:rPr lang="en-US" sz="1800"/>
              <a:t>unstable behavior due to the </a:t>
            </a:r>
          </a:p>
          <a:p>
            <a:pPr>
              <a:lnSpc>
                <a:spcPct val="120000"/>
              </a:lnSpc>
            </a:pPr>
            <a:r>
              <a:rPr lang="en-US" sz="1800"/>
              <a:t>beginning of brittle fracture or </a:t>
            </a:r>
          </a:p>
          <a:p>
            <a:pPr>
              <a:lnSpc>
                <a:spcPct val="120000"/>
              </a:lnSpc>
            </a:pPr>
            <a:r>
              <a:rPr lang="en-US" sz="1800"/>
              <a:t>gross yielding. A power </a:t>
            </a:r>
          </a:p>
          <a:p>
            <a:pPr>
              <a:lnSpc>
                <a:spcPct val="120000"/>
              </a:lnSpc>
            </a:pPr>
            <a:r>
              <a:rPr lang="en-US" sz="1800"/>
              <a:t>relationship applies except near</a:t>
            </a:r>
          </a:p>
          <a:p>
            <a:pPr>
              <a:lnSpc>
                <a:spcPct val="120000"/>
              </a:lnSpc>
            </a:pPr>
            <a:r>
              <a:rPr lang="en-US" sz="1800"/>
              <a:t>either extreme.</a:t>
            </a:r>
          </a:p>
          <a:p>
            <a:pPr>
              <a:lnSpc>
                <a:spcPct val="120000"/>
              </a:lnSpc>
            </a:pPr>
            <a:endParaRPr lang="en-US" sz="1800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5410200" y="5410200"/>
            <a:ext cx="199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cs typeface="Arial" charset="0"/>
              </a:rPr>
              <a:t>≈ 3 for metals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Problem</a:t>
            </a:r>
            <a:r>
              <a:rPr lang="en-US" sz="2400" dirty="0">
                <a:solidFill>
                  <a:srgbClr val="000000"/>
                </a:solidFill>
              </a:rPr>
              <a:t>:  A polystyrene ruler is loaded as a cantilever with a cyclic force that varies from 0 to 10 N.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What depth of transverse crack is needed at the base of the cantilever for fast fracture to occur when the end force is 10 N? 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If the ruler has an initial transverse scratch of depth 0.1 mm, how many cycles of the force will it take before the ruler breaks?  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For this problem assume n = 4 and C = 5 x 10</a:t>
            </a:r>
            <a:r>
              <a:rPr lang="en-US" sz="2400" baseline="30000" dirty="0">
                <a:solidFill>
                  <a:srgbClr val="000000"/>
                </a:solidFill>
              </a:rPr>
              <a:t>-6</a:t>
            </a:r>
            <a:r>
              <a:rPr lang="en-US" sz="2400" dirty="0">
                <a:solidFill>
                  <a:srgbClr val="000000"/>
                </a:solidFill>
              </a:rPr>
              <a:t> when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 is in </a:t>
            </a:r>
            <a:r>
              <a:rPr lang="en-US" sz="2400" dirty="0" err="1">
                <a:solidFill>
                  <a:srgbClr val="000000"/>
                </a:solidFill>
                <a:sym typeface="Symbol"/>
              </a:rPr>
              <a:t>MPa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. 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7" descr="fg08_13a-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 l="12500" r="61363" b="68344"/>
          <a:stretch>
            <a:fillRect/>
          </a:stretch>
        </p:blipFill>
        <p:spPr bwMode="auto">
          <a:xfrm>
            <a:off x="762000" y="381000"/>
            <a:ext cx="1752600" cy="199707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8552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1800" y="609600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 plate in bending</a:t>
            </a:r>
          </a:p>
        </p:txBody>
      </p:sp>
      <p:sp>
        <p:nvSpPr>
          <p:cNvPr id="108554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47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029200" y="1295400"/>
          <a:ext cx="39624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62500" imgH="3911600" progId="Equation.3">
                  <p:embed/>
                </p:oleObj>
              </mc:Choice>
              <mc:Fallback>
                <p:oleObj name="Equation" r:id="rId9" imgW="4762500" imgH="3911600" progId="Equation.3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62400" cy="325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5" name="Picture 1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862263"/>
            <a:ext cx="53879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6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1600200"/>
            <a:ext cx="12954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73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CDF5CF2-A7D6-45CD-9586-A5E2CAE91A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FE11FB-7A9C-4A10-832C-D21FCB1655BD}"/>
</file>

<file path=customXml/itemProps3.xml><?xml version="1.0" encoding="utf-8"?>
<ds:datastoreItem xmlns:ds="http://schemas.openxmlformats.org/officeDocument/2006/customXml" ds:itemID="{B2B93D0F-EB8E-4D4C-86EE-F5015493BE20}"/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962</Words>
  <Application>Microsoft Office PowerPoint</Application>
  <PresentationFormat>On-screen Show (4:3)</PresentationFormat>
  <Paragraphs>129</Paragraphs>
  <Slides>20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Symbol</vt:lpstr>
      <vt:lpstr>Times New Roman</vt:lpstr>
      <vt:lpstr>Default Design</vt:lpstr>
      <vt:lpstr>1_Default Design</vt:lpstr>
      <vt:lpstr>Equation</vt:lpstr>
      <vt:lpstr>PowerPoint Presentation</vt:lpstr>
      <vt:lpstr>Types of Cyclic Loading</vt:lpstr>
      <vt:lpstr>Cyclic loading</vt:lpstr>
      <vt:lpstr>c09f25</vt:lpstr>
      <vt:lpstr>Fatigue Loading of Cracked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c09f35</vt:lpstr>
      <vt:lpstr>c09f37</vt:lpstr>
      <vt:lpstr>c09f39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171</cp:revision>
  <cp:lastPrinted>2013-06-13T16:24:59Z</cp:lastPrinted>
  <dcterms:created xsi:type="dcterms:W3CDTF">2007-11-09T19:00:53Z</dcterms:created>
  <dcterms:modified xsi:type="dcterms:W3CDTF">2025-03-24T12:39:14Z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