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62" r:id="rId5"/>
    <p:sldMasterId id="2147483674" r:id="rId6"/>
  </p:sldMasterIdLst>
  <p:notesMasterIdLst>
    <p:notesMasterId r:id="rId31"/>
  </p:notesMasterIdLst>
  <p:handoutMasterIdLst>
    <p:handoutMasterId r:id="rId32"/>
  </p:handoutMasterIdLst>
  <p:sldIdLst>
    <p:sldId id="508" r:id="rId7"/>
    <p:sldId id="567" r:id="rId8"/>
    <p:sldId id="505" r:id="rId9"/>
    <p:sldId id="556" r:id="rId10"/>
    <p:sldId id="506" r:id="rId11"/>
    <p:sldId id="507" r:id="rId12"/>
    <p:sldId id="489" r:id="rId13"/>
    <p:sldId id="566" r:id="rId14"/>
    <p:sldId id="498" r:id="rId15"/>
    <p:sldId id="499" r:id="rId16"/>
    <p:sldId id="500" r:id="rId17"/>
    <p:sldId id="501" r:id="rId18"/>
    <p:sldId id="502" r:id="rId19"/>
    <p:sldId id="503" r:id="rId20"/>
    <p:sldId id="552" r:id="rId21"/>
    <p:sldId id="565" r:id="rId22"/>
    <p:sldId id="559" r:id="rId23"/>
    <p:sldId id="510" r:id="rId24"/>
    <p:sldId id="511" r:id="rId25"/>
    <p:sldId id="512" r:id="rId26"/>
    <p:sldId id="564" r:id="rId27"/>
    <p:sldId id="562" r:id="rId28"/>
    <p:sldId id="561" r:id="rId29"/>
    <p:sldId id="514" r:id="rId30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00"/>
    <a:srgbClr val="0000FF"/>
    <a:srgbClr val="CC0000"/>
    <a:srgbClr val="FFCC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93627-005D-4A2C-8AA7-E002CFF9C2A7}" v="11" dt="2025-03-26T12:48:2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 snapToGrid="0">
      <p:cViewPr varScale="1">
        <p:scale>
          <a:sx n="95" d="100"/>
          <a:sy n="95" d="100"/>
        </p:scale>
        <p:origin x="102" y="174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69593627-005D-4A2C-8AA7-E002CFF9C2A7}"/>
    <pc:docChg chg="undo custSel addSld modSld sldOrd">
      <pc:chgData name="Corcoran, Sean" userId="3f12d0a3-3c97-4340-8007-c8fe7e07551f" providerId="ADAL" clId="{69593627-005D-4A2C-8AA7-E002CFF9C2A7}" dt="2025-03-27T19:40:19.012" v="179" actId="1076"/>
      <pc:docMkLst>
        <pc:docMk/>
      </pc:docMkLst>
      <pc:sldChg chg="modSp mod">
        <pc:chgData name="Corcoran, Sean" userId="3f12d0a3-3c97-4340-8007-c8fe7e07551f" providerId="ADAL" clId="{69593627-005D-4A2C-8AA7-E002CFF9C2A7}" dt="2025-03-27T19:40:19.012" v="179" actId="1076"/>
        <pc:sldMkLst>
          <pc:docMk/>
          <pc:sldMk cId="0" sldId="489"/>
        </pc:sldMkLst>
        <pc:picChg chg="mod">
          <ac:chgData name="Corcoran, Sean" userId="3f12d0a3-3c97-4340-8007-c8fe7e07551f" providerId="ADAL" clId="{69593627-005D-4A2C-8AA7-E002CFF9C2A7}" dt="2025-03-27T19:40:19.012" v="179" actId="1076"/>
          <ac:picMkLst>
            <pc:docMk/>
            <pc:sldMk cId="0" sldId="489"/>
            <ac:picMk id="3077" creationId="{00000000-0000-0000-0000-000000000000}"/>
          </ac:picMkLst>
        </pc:picChg>
      </pc:sldChg>
      <pc:sldChg chg="ord">
        <pc:chgData name="Corcoran, Sean" userId="3f12d0a3-3c97-4340-8007-c8fe7e07551f" providerId="ADAL" clId="{69593627-005D-4A2C-8AA7-E002CFF9C2A7}" dt="2025-03-26T12:32:40.673" v="1"/>
        <pc:sldMkLst>
          <pc:docMk/>
          <pc:sldMk cId="3973660776" sldId="508"/>
        </pc:sldMkLst>
      </pc:sldChg>
      <pc:sldChg chg="addSp delSp modSp add mod">
        <pc:chgData name="Corcoran, Sean" userId="3f12d0a3-3c97-4340-8007-c8fe7e07551f" providerId="ADAL" clId="{69593627-005D-4A2C-8AA7-E002CFF9C2A7}" dt="2025-03-26T12:48:52.098" v="177" actId="20577"/>
        <pc:sldMkLst>
          <pc:docMk/>
          <pc:sldMk cId="485926758" sldId="567"/>
        </pc:sldMkLst>
        <pc:spChg chg="add mod">
          <ac:chgData name="Corcoran, Sean" userId="3f12d0a3-3c97-4340-8007-c8fe7e07551f" providerId="ADAL" clId="{69593627-005D-4A2C-8AA7-E002CFF9C2A7}" dt="2025-03-26T12:45:37.020" v="85" actId="1076"/>
          <ac:spMkLst>
            <pc:docMk/>
            <pc:sldMk cId="485926758" sldId="567"/>
            <ac:spMk id="2" creationId="{C6869C57-6D13-9CD8-D20D-ED673EF44E52}"/>
          </ac:spMkLst>
        </pc:spChg>
        <pc:spChg chg="add mod">
          <ac:chgData name="Corcoran, Sean" userId="3f12d0a3-3c97-4340-8007-c8fe7e07551f" providerId="ADAL" clId="{69593627-005D-4A2C-8AA7-E002CFF9C2A7}" dt="2025-03-26T12:45:45.249" v="89" actId="20577"/>
          <ac:spMkLst>
            <pc:docMk/>
            <pc:sldMk cId="485926758" sldId="567"/>
            <ac:spMk id="3" creationId="{99CF983C-72D2-BA98-0FF1-BF451FAFCDC5}"/>
          </ac:spMkLst>
        </pc:spChg>
        <pc:spChg chg="add mod">
          <ac:chgData name="Corcoran, Sean" userId="3f12d0a3-3c97-4340-8007-c8fe7e07551f" providerId="ADAL" clId="{69593627-005D-4A2C-8AA7-E002CFF9C2A7}" dt="2025-03-26T12:46:47.569" v="136" actId="1076"/>
          <ac:spMkLst>
            <pc:docMk/>
            <pc:sldMk cId="485926758" sldId="567"/>
            <ac:spMk id="4" creationId="{91153F77-FB8D-6349-8A11-5213766FCCB8}"/>
          </ac:spMkLst>
        </pc:spChg>
        <pc:spChg chg="add mod">
          <ac:chgData name="Corcoran, Sean" userId="3f12d0a3-3c97-4340-8007-c8fe7e07551f" providerId="ADAL" clId="{69593627-005D-4A2C-8AA7-E002CFF9C2A7}" dt="2025-03-26T12:47:01.776" v="140" actId="20577"/>
          <ac:spMkLst>
            <pc:docMk/>
            <pc:sldMk cId="485926758" sldId="567"/>
            <ac:spMk id="5" creationId="{7CE5FB98-428F-A9E3-CAD7-5DD1331368E2}"/>
          </ac:spMkLst>
        </pc:spChg>
        <pc:spChg chg="add mod">
          <ac:chgData name="Corcoran, Sean" userId="3f12d0a3-3c97-4340-8007-c8fe7e07551f" providerId="ADAL" clId="{69593627-005D-4A2C-8AA7-E002CFF9C2A7}" dt="2025-03-26T12:47:39.882" v="146" actId="1076"/>
          <ac:spMkLst>
            <pc:docMk/>
            <pc:sldMk cId="485926758" sldId="567"/>
            <ac:spMk id="6" creationId="{8056D710-EC1A-3348-4B05-24AB27D82277}"/>
          </ac:spMkLst>
        </pc:spChg>
        <pc:spChg chg="add mod">
          <ac:chgData name="Corcoran, Sean" userId="3f12d0a3-3c97-4340-8007-c8fe7e07551f" providerId="ADAL" clId="{69593627-005D-4A2C-8AA7-E002CFF9C2A7}" dt="2025-03-26T12:48:17.984" v="151" actId="1076"/>
          <ac:spMkLst>
            <pc:docMk/>
            <pc:sldMk cId="485926758" sldId="567"/>
            <ac:spMk id="9" creationId="{0F9480A9-E33C-4CC4-E31F-B1D6B3105E2F}"/>
          </ac:spMkLst>
        </pc:spChg>
        <pc:spChg chg="mod">
          <ac:chgData name="Corcoran, Sean" userId="3f12d0a3-3c97-4340-8007-c8fe7e07551f" providerId="ADAL" clId="{69593627-005D-4A2C-8AA7-E002CFF9C2A7}" dt="2025-03-26T12:48:52.098" v="177" actId="20577"/>
          <ac:spMkLst>
            <pc:docMk/>
            <pc:sldMk cId="485926758" sldId="567"/>
            <ac:spMk id="17" creationId="{032DEA4E-A7A8-9E39-0C20-60013D918049}"/>
          </ac:spMkLst>
        </pc:spChg>
        <pc:spChg chg="del">
          <ac:chgData name="Corcoran, Sean" userId="3f12d0a3-3c97-4340-8007-c8fe7e07551f" providerId="ADAL" clId="{69593627-005D-4A2C-8AA7-E002CFF9C2A7}" dt="2025-03-26T12:43:26.125" v="12" actId="478"/>
          <ac:spMkLst>
            <pc:docMk/>
            <pc:sldMk cId="485926758" sldId="567"/>
            <ac:spMk id="18" creationId="{37EB7B81-0CD9-5CF4-B26A-8D2834D014B0}"/>
          </ac:spMkLst>
        </pc:spChg>
        <pc:spChg chg="del">
          <ac:chgData name="Corcoran, Sean" userId="3f12d0a3-3c97-4340-8007-c8fe7e07551f" providerId="ADAL" clId="{69593627-005D-4A2C-8AA7-E002CFF9C2A7}" dt="2025-03-26T12:43:21.393" v="10" actId="478"/>
          <ac:spMkLst>
            <pc:docMk/>
            <pc:sldMk cId="485926758" sldId="567"/>
            <ac:spMk id="95236" creationId="{DB253B31-EE26-6CFD-C3D1-BF0F4DFFB0CA}"/>
          </ac:spMkLst>
        </pc:spChg>
        <pc:spChg chg="del">
          <ac:chgData name="Corcoran, Sean" userId="3f12d0a3-3c97-4340-8007-c8fe7e07551f" providerId="ADAL" clId="{69593627-005D-4A2C-8AA7-E002CFF9C2A7}" dt="2025-03-26T12:43:15.522" v="7" actId="478"/>
          <ac:spMkLst>
            <pc:docMk/>
            <pc:sldMk cId="485926758" sldId="567"/>
            <ac:spMk id="95239" creationId="{B87E1C01-E29B-34EC-B8AA-D4995529CB44}"/>
          </ac:spMkLst>
        </pc:spChg>
        <pc:picChg chg="add mod">
          <ac:chgData name="Corcoran, Sean" userId="3f12d0a3-3c97-4340-8007-c8fe7e07551f" providerId="ADAL" clId="{69593627-005D-4A2C-8AA7-E002CFF9C2A7}" dt="2025-03-26T12:43:43.759" v="17" actId="1076"/>
          <ac:picMkLst>
            <pc:docMk/>
            <pc:sldMk cId="485926758" sldId="567"/>
            <ac:picMk id="4098" creationId="{81443A78-A3FD-CCE6-AD5B-7F63FDE62A70}"/>
          </ac:picMkLst>
        </pc:picChg>
        <pc:picChg chg="add del mod">
          <ac:chgData name="Corcoran, Sean" userId="3f12d0a3-3c97-4340-8007-c8fe7e07551f" providerId="ADAL" clId="{69593627-005D-4A2C-8AA7-E002CFF9C2A7}" dt="2025-03-26T12:43:39.099" v="16" actId="1076"/>
          <ac:picMkLst>
            <pc:docMk/>
            <pc:sldMk cId="485926758" sldId="567"/>
            <ac:picMk id="95238" creationId="{1A284BB9-F250-28DA-1208-5EC378E0325E}"/>
          </ac:picMkLst>
        </pc:picChg>
        <pc:cxnChg chg="add mod">
          <ac:chgData name="Corcoran, Sean" userId="3f12d0a3-3c97-4340-8007-c8fe7e07551f" providerId="ADAL" clId="{69593627-005D-4A2C-8AA7-E002CFF9C2A7}" dt="2025-03-26T12:48:06.112" v="149" actId="208"/>
          <ac:cxnSpMkLst>
            <pc:docMk/>
            <pc:sldMk cId="485926758" sldId="567"/>
            <ac:cxnSpMk id="8" creationId="{FB385B4E-4F91-B440-1F1D-FD2568D61B70}"/>
          </ac:cxnSpMkLst>
        </pc:cxnChg>
        <pc:cxnChg chg="add mod">
          <ac:chgData name="Corcoran, Sean" userId="3f12d0a3-3c97-4340-8007-c8fe7e07551f" providerId="ADAL" clId="{69593627-005D-4A2C-8AA7-E002CFF9C2A7}" dt="2025-03-26T12:48:30.248" v="155" actId="14100"/>
          <ac:cxnSpMkLst>
            <pc:docMk/>
            <pc:sldMk cId="485926758" sldId="567"/>
            <ac:cxnSpMk id="10" creationId="{8FDA8197-FA8A-ED39-F133-0BA60CA4EBE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44.75525" units="1/cm"/>
          <inkml:channelProperty channel="Y" name="resolution" value="44.69274" units="1/cm"/>
          <inkml:channelProperty channel="T" name="resolution" value="1" units="1/dev"/>
        </inkml:channelProperties>
      </inkml:inkSource>
      <inkml:timestamp xml:id="ts0" timeString="2014-06-20T12:51:40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14668 15073 0,'0'24'94,"0"0"-79,0 0 204</inkml:trace>
  <inkml:trace contextRef="#ctx0" brushRef="#br0" timeOffset="8985.17">16978 3048 0,'0'24'687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= 0.73</a:t>
            </a:r>
          </a:p>
          <a:p>
            <a:r>
              <a:rPr lang="en-US" dirty="0" err="1"/>
              <a:t>Walpha</a:t>
            </a:r>
            <a:r>
              <a:rPr lang="en-US" dirty="0"/>
              <a:t> = 0.27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handout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5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2583-2F19-4FEF-A287-E9292EC47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4B9B6-9798-40B2-9EA8-AF41F162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A204-F5D1-4477-A7C8-21B88165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2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8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3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57FC-0656-45AF-B7E2-18CF33E1E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6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47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1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0AA65-579E-47DC-8BB8-5B59861A2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30FE8-52D0-4DF6-96FB-DC9D392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B3B6-48A8-4B69-989A-1C04A6C8C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EF75-B942-432B-AB40-240D60449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3263-6FA7-4BC5-829A-65ABE76A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BB4E-0DD0-47A7-8FE3-F08FC4F53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B625-0470-48C5-9CD5-FFC95ED31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0"/>
              <a:t>Chapter 9 -</a:t>
            </a:r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0" smtClean="0"/>
            </a:lvl1pPr>
          </a:lstStyle>
          <a:p>
            <a:pPr>
              <a:defRPr/>
            </a:pPr>
            <a:fld id="{F001384B-1134-41EA-833C-E280D28A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8.jpeg"/><Relationship Id="rId4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9.w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599" y="152400"/>
            <a:ext cx="84850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Previously we only discussed homogeneous materials (solid solutions / single phase materials)</a:t>
            </a:r>
          </a:p>
        </p:txBody>
      </p:sp>
      <p:pic>
        <p:nvPicPr>
          <p:cNvPr id="95238" name="Picture 6" descr="c05f19ab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-2850" t="48148" b="2469"/>
          <a:stretch>
            <a:fillRect/>
          </a:stretch>
        </p:blipFill>
        <p:spPr bwMode="auto">
          <a:xfrm>
            <a:off x="2923992" y="1207978"/>
            <a:ext cx="3456170" cy="382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18420" y="1378802"/>
            <a:ext cx="15888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Example:</a:t>
            </a: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Fe-C alloy</a:t>
            </a:r>
          </a:p>
        </p:txBody>
      </p:sp>
      <p:sp>
        <p:nvSpPr>
          <p:cNvPr id="1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5190309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Now we discuss, heterogeneous solids / mixtures of solid solutions.  We have exceeded the solubility limit and now have more than one phase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380163" y="2365047"/>
            <a:ext cx="27638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A small amount of C was soluble in the Fe lattice. </a:t>
            </a:r>
          </a:p>
          <a:p>
            <a:pPr eaLnBrk="1" hangingPunct="1"/>
            <a:endParaRPr lang="en-US" i="0" dirty="0">
              <a:solidFill>
                <a:srgbClr val="0033CC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Only 1 phase.</a:t>
            </a:r>
          </a:p>
        </p:txBody>
      </p:sp>
    </p:spTree>
    <p:extLst>
      <p:ext uri="{BB962C8B-B14F-4D97-AF65-F5344CB8AC3E}">
        <p14:creationId xmlns:p14="http://schemas.microsoft.com/office/powerpoint/2010/main" val="397366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5327" y="250967"/>
            <a:ext cx="8054559" cy="632400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4888" y="652463"/>
            <a:ext cx="7134225" cy="555307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0705" y="1161288"/>
            <a:ext cx="7007290" cy="49416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99326" y="715328"/>
            <a:ext cx="7324725" cy="56102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2676525" cy="24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1038" y="547688"/>
            <a:ext cx="7781925" cy="57626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7364" y="927462"/>
            <a:ext cx="5964613" cy="46830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00445" y="121864"/>
            <a:ext cx="573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Diagrams: Review of Terminology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737" y="403506"/>
            <a:ext cx="2756263" cy="4978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0" dirty="0"/>
              <a:t>Terminology: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 Solution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Mixture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Solubility Limit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Component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Phase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Solidus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Liquidus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Solvus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Eutectic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Isomorphous</a:t>
            </a:r>
            <a:endParaRPr lang="en-US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4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9033D-51ED-4852-AAC9-CE2D6B1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A1EDC-4223-3811-4DBE-BC7D3D2A2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8" name="Picture 6" descr="c05f19ab">
            <a:extLst>
              <a:ext uri="{FF2B5EF4-FFF2-40B4-BE49-F238E27FC236}">
                <a16:creationId xmlns:a16="http://schemas.microsoft.com/office/drawing/2014/main" id="{1A284BB9-F250-28DA-1208-5EC378E0325E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-2850" t="48148" b="2469"/>
          <a:stretch>
            <a:fillRect/>
          </a:stretch>
        </p:blipFill>
        <p:spPr bwMode="auto">
          <a:xfrm>
            <a:off x="50030" y="1944281"/>
            <a:ext cx="3456170" cy="382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4">
            <a:extLst>
              <a:ext uri="{FF2B5EF4-FFF2-40B4-BE49-F238E27FC236}">
                <a16:creationId xmlns:a16="http://schemas.microsoft.com/office/drawing/2014/main" id="{032DEA4E-A7A8-9E39-0C20-60013D91804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030" y="-3328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Now we discuss, heterogeneous solids (more than one solid solution i.e. phases).  We have exceeded the solubility limit and now have more than one phase. Consider Fe-C alloy.</a:t>
            </a:r>
          </a:p>
        </p:txBody>
      </p:sp>
      <p:pic>
        <p:nvPicPr>
          <p:cNvPr id="4098" name="Picture 2" descr="Solved 1600 1538 C 0.09 (oFe) 493 C 0.18 1400 1394 C 1200 | Chegg.com">
            <a:extLst>
              <a:ext uri="{FF2B5EF4-FFF2-40B4-BE49-F238E27FC236}">
                <a16:creationId xmlns:a16="http://schemas.microsoft.com/office/drawing/2014/main" id="{81443A78-A3FD-CCE6-AD5B-7F63FDE6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72" y="207292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869C57-6D13-9CD8-D20D-ED673EF44E52}"/>
              </a:ext>
            </a:extLst>
          </p:cNvPr>
          <p:cNvSpPr txBox="1"/>
          <p:nvPr/>
        </p:nvSpPr>
        <p:spPr>
          <a:xfrm>
            <a:off x="286360" y="1482616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&lt; 0.022 </a:t>
            </a:r>
            <a:r>
              <a:rPr lang="en-US" dirty="0" err="1"/>
              <a:t>wt</a:t>
            </a:r>
            <a:r>
              <a:rPr lang="en-US" dirty="0"/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983C-72D2-BA98-0FF1-BF451FAFCDC5}"/>
              </a:ext>
            </a:extLst>
          </p:cNvPr>
          <p:cNvSpPr txBox="1"/>
          <p:nvPr/>
        </p:nvSpPr>
        <p:spPr>
          <a:xfrm>
            <a:off x="4622030" y="1482616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&gt; 0.022 </a:t>
            </a:r>
            <a:r>
              <a:rPr lang="en-US" dirty="0" err="1"/>
              <a:t>wt</a:t>
            </a:r>
            <a:r>
              <a:rPr lang="en-US" dirty="0"/>
              <a:t>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53F77-FB8D-6349-8A11-5213766FCCB8}"/>
              </a:ext>
            </a:extLst>
          </p:cNvPr>
          <p:cNvSpPr txBox="1"/>
          <p:nvPr/>
        </p:nvSpPr>
        <p:spPr>
          <a:xfrm>
            <a:off x="6403022" y="6089023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~ 6.7 </a:t>
            </a:r>
            <a:r>
              <a:rPr lang="en-US" dirty="0" err="1"/>
              <a:t>wt</a:t>
            </a:r>
            <a:r>
              <a:rPr lang="en-US" dirty="0"/>
              <a:t>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5FB98-428F-A9E3-CAD7-5DD1331368E2}"/>
              </a:ext>
            </a:extLst>
          </p:cNvPr>
          <p:cNvSpPr txBox="1"/>
          <p:nvPr/>
        </p:nvSpPr>
        <p:spPr>
          <a:xfrm>
            <a:off x="2724960" y="6060379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Carbon ~ 0.022 </a:t>
            </a:r>
            <a:r>
              <a:rPr lang="en-US" dirty="0" err="1"/>
              <a:t>wt</a:t>
            </a:r>
            <a:r>
              <a:rPr lang="en-US" dirty="0"/>
              <a:t>%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56D710-EC1A-3348-4B05-24AB27D82277}"/>
              </a:ext>
            </a:extLst>
          </p:cNvPr>
          <p:cNvSpPr/>
          <p:nvPr/>
        </p:nvSpPr>
        <p:spPr>
          <a:xfrm>
            <a:off x="5166359" y="5183137"/>
            <a:ext cx="462099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385B4E-4F91-B440-1F1D-FD2568D61B7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216715" y="5413970"/>
            <a:ext cx="949644" cy="6464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F9480A9-E33C-4CC4-E31F-B1D6B3105E2F}"/>
              </a:ext>
            </a:extLst>
          </p:cNvPr>
          <p:cNvSpPr/>
          <p:nvPr/>
        </p:nvSpPr>
        <p:spPr>
          <a:xfrm>
            <a:off x="5166358" y="3798098"/>
            <a:ext cx="462099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DA8197-FA8A-ED39-F133-0BA60CA4EBE6}"/>
              </a:ext>
            </a:extLst>
          </p:cNvPr>
          <p:cNvCxnSpPr>
            <a:cxnSpLocks/>
            <a:stCxn id="4" idx="0"/>
            <a:endCxn id="9" idx="6"/>
          </p:cNvCxnSpPr>
          <p:nvPr/>
        </p:nvCxnSpPr>
        <p:spPr>
          <a:xfrm flipH="1" flipV="1">
            <a:off x="5628457" y="4028931"/>
            <a:ext cx="2094798" cy="20600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2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343400" y="609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6381" y="669925"/>
            <a:ext cx="3505200" cy="166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(a) and (b):  </a:t>
            </a:r>
            <a:r>
              <a:rPr lang="en-US" sz="2000" dirty="0">
                <a:solidFill>
                  <a:srgbClr val="000000"/>
                </a:solidFill>
              </a:rPr>
              <a:t>W</a:t>
            </a:r>
            <a:r>
              <a:rPr lang="en-US" baseline="-25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= 1.00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(d) and (e):  </a:t>
            </a:r>
            <a:r>
              <a:rPr lang="en-US" sz="2000" dirty="0" err="1">
                <a:solidFill>
                  <a:srgbClr val="000000"/>
                </a:solidFill>
              </a:rPr>
              <a:t>W</a:t>
            </a:r>
            <a:r>
              <a:rPr lang="en-US" i="0" baseline="-25000" dirty="0" err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C04C7D-042D-432B-A88A-BF95FE2E14AA}"/>
              </a:ext>
            </a:extLst>
          </p:cNvPr>
          <p:cNvSpPr/>
          <p:nvPr/>
        </p:nvSpPr>
        <p:spPr>
          <a:xfrm>
            <a:off x="2385392" y="1152938"/>
            <a:ext cx="457200" cy="105354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87DB9-49D2-4DEE-ABEE-89A37E4B7620}"/>
              </a:ext>
            </a:extLst>
          </p:cNvPr>
          <p:cNvSpPr/>
          <p:nvPr/>
        </p:nvSpPr>
        <p:spPr>
          <a:xfrm>
            <a:off x="2385391" y="2873101"/>
            <a:ext cx="457201" cy="99320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39955-EB03-4730-8F27-423CE1E979BD}"/>
              </a:ext>
            </a:extLst>
          </p:cNvPr>
          <p:cNvSpPr/>
          <p:nvPr/>
        </p:nvSpPr>
        <p:spPr>
          <a:xfrm>
            <a:off x="2385391" y="2206482"/>
            <a:ext cx="457200" cy="3876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DF0A461B-37E1-4B52-A959-9D97CC166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2226" y="2364654"/>
            <a:ext cx="134021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411B2-28B8-45C7-854D-8E2C1629CC20}"/>
              </a:ext>
            </a:extLst>
          </p:cNvPr>
          <p:cNvSpPr/>
          <p:nvPr/>
        </p:nvSpPr>
        <p:spPr>
          <a:xfrm>
            <a:off x="2602149" y="2339502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2227-D3D8-48D7-8EC4-F8503799AACB}"/>
              </a:ext>
            </a:extLst>
          </p:cNvPr>
          <p:cNvCxnSpPr/>
          <p:nvPr/>
        </p:nvCxnSpPr>
        <p:spPr>
          <a:xfrm flipV="1">
            <a:off x="2242226" y="2339502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75021D-1D29-4ED0-BFAD-5E1C90B09CCA}"/>
              </a:ext>
            </a:extLst>
          </p:cNvPr>
          <p:cNvCxnSpPr/>
          <p:nvPr/>
        </p:nvCxnSpPr>
        <p:spPr>
          <a:xfrm flipV="1">
            <a:off x="3577387" y="2362693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14">
            <a:extLst>
              <a:ext uri="{FF2B5EF4-FFF2-40B4-BE49-F238E27FC236}">
                <a16:creationId xmlns:a16="http://schemas.microsoft.com/office/drawing/2014/main" id="{E4331CA8-90E1-4138-91DE-8D61579A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13" y="5559129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CB886B-A9A3-4756-A645-4A71065F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674" y="5555974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14801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4" grpId="0" animBg="1"/>
      <p:bldP spid="4" grpId="1" animBg="1"/>
      <p:bldP spid="17" grpId="0" animBg="1"/>
      <p:bldP spid="18" grpId="0" animBg="1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(a) and (b):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 = 1.00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(d) and (e):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i="0" baseline="-25000" dirty="0" err="1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584883E4-FB08-4EFB-BBA3-6815A4FCF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5904" y="3159785"/>
            <a:ext cx="2851566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D62B75-9E3D-4EC3-BAB7-21AB827DF007}"/>
              </a:ext>
            </a:extLst>
          </p:cNvPr>
          <p:cNvSpPr/>
          <p:nvPr/>
        </p:nvSpPr>
        <p:spPr>
          <a:xfrm>
            <a:off x="6503270" y="3134633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5721B0E4-69C5-41CF-81BA-EE05AED2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16" y="3215937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24ABA24D-16F0-4E3E-99E5-4A2CB33C2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191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F6864B59-8A00-42A8-B069-56594ED9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437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98FEDB15-3067-43E4-8ABE-48344745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476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0.27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7C277B-88CD-4712-82DC-B9172DD4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7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0.73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2B85D6-6E7C-42B0-8569-BF075559DAEC}"/>
              </a:ext>
            </a:extLst>
          </p:cNvPr>
          <p:cNvCxnSpPr/>
          <p:nvPr/>
        </p:nvCxnSpPr>
        <p:spPr>
          <a:xfrm>
            <a:off x="5725903" y="3011343"/>
            <a:ext cx="800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0DD1E-3061-42DB-BFE5-571ABD60FEF2}"/>
              </a:ext>
            </a:extLst>
          </p:cNvPr>
          <p:cNvCxnSpPr>
            <a:cxnSpLocks/>
          </p:cNvCxnSpPr>
          <p:nvPr/>
        </p:nvCxnSpPr>
        <p:spPr>
          <a:xfrm>
            <a:off x="6526128" y="3011343"/>
            <a:ext cx="2051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1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7EB62-23B8-4510-86EA-E84C8E522AA5}"/>
              </a:ext>
            </a:extLst>
          </p:cNvPr>
          <p:cNvGrpSpPr/>
          <p:nvPr/>
        </p:nvGrpSpPr>
        <p:grpSpPr>
          <a:xfrm>
            <a:off x="5486400" y="3124200"/>
            <a:ext cx="3352800" cy="0"/>
            <a:chOff x="5486400" y="3124200"/>
            <a:chExt cx="3352800" cy="0"/>
          </a:xfrm>
        </p:grpSpPr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>
              <a:off x="5486400" y="3124200"/>
              <a:ext cx="7620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000" i="0">
                <a:solidFill>
                  <a:srgbClr val="000000"/>
                </a:solidFill>
                <a:latin typeface="Castellar" pitchFamily="18" charset="0"/>
              </a:endParaRPr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6248400" y="3124200"/>
              <a:ext cx="25908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000" i="0">
                <a:solidFill>
                  <a:srgbClr val="000000"/>
                </a:solidFill>
                <a:latin typeface="Castellar" pitchFamily="18" charset="0"/>
              </a:endParaRPr>
            </a:p>
          </p:txBody>
        </p:sp>
      </p:grp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900" imgH="2133600" progId="Equation.3">
                  <p:embed/>
                </p:oleObj>
              </mc:Choice>
              <mc:Fallback>
                <p:oleObj name="Equation" r:id="rId6" imgW="3517900" imgH="2133600" progId="Equation.3">
                  <p:embed/>
                  <p:pic>
                    <p:nvPicPr>
                      <p:cNvPr id="1003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9">
            <a:extLst>
              <a:ext uri="{FF2B5EF4-FFF2-40B4-BE49-F238E27FC236}">
                <a16:creationId xmlns:a16="http://schemas.microsoft.com/office/drawing/2014/main" id="{6D67BE68-BBA1-4DC1-B80B-D1F9036CB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343" y="2362199"/>
            <a:ext cx="387025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584883E4-FB08-4EFB-BBA3-6815A4FCF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368" y="2362198"/>
            <a:ext cx="961184" cy="63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63880" y="193766"/>
            <a:ext cx="724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000000"/>
                </a:solidFill>
              </a:rPr>
              <a:t>Summary questions on phase diagrams (so far):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05394" y="650966"/>
            <a:ext cx="843860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CC0000"/>
                </a:solidFill>
              </a:rPr>
              <a:t>At a given temperature and composition, what are the: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  <a:cs typeface="Arial" charset="0"/>
              </a:rPr>
              <a:t>• Phases present?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Phase compositions?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Weight fractions (phase amounts / phase fractions)?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Sketch the microstructure?</a:t>
            </a: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For a given composition, for cooling from liquid: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first solid phase form, and what is its composition?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last liquid phase solidify, and what is its composition?</a:t>
            </a:r>
            <a:endParaRPr 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0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1986" name="Picture 2" descr="http://www.andybrain.com/sciencelab/wp-content/uploads/2008/04/ice-water-volu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672" y="455749"/>
            <a:ext cx="2771775" cy="3371851"/>
          </a:xfrm>
          <a:prstGeom prst="rect">
            <a:avLst/>
          </a:prstGeom>
          <a:noFill/>
        </p:spPr>
      </p:pic>
      <p:pic>
        <p:nvPicPr>
          <p:cNvPr id="41988" name="Picture 4" descr="http://fc07.deviantart.net/fs40/f/2009/027/2/a/Frozen_Soda_by_Forest_Sa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662" y="455749"/>
            <a:ext cx="2888239" cy="3371851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98714" y="206829"/>
            <a:ext cx="7772400" cy="533400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073594"/>
            <a:ext cx="9144000" cy="5909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u="sng" dirty="0">
                <a:latin typeface="Arial" charset="0"/>
              </a:rPr>
              <a:t>Component</a:t>
            </a:r>
            <a:r>
              <a:rPr lang="en-US" dirty="0">
                <a:latin typeface="Arial" charset="0"/>
              </a:rPr>
              <a:t>: Pure element or compound: H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O and C</a:t>
            </a:r>
            <a:r>
              <a:rPr lang="en-US" baseline="-25000" dirty="0">
                <a:latin typeface="Arial" charset="0"/>
              </a:rPr>
              <a:t>12</a:t>
            </a:r>
            <a:r>
              <a:rPr lang="en-US" dirty="0">
                <a:latin typeface="Arial" charset="0"/>
              </a:rPr>
              <a:t>H</a:t>
            </a:r>
            <a:r>
              <a:rPr lang="en-US" baseline="-25000" dirty="0">
                <a:latin typeface="Arial" charset="0"/>
              </a:rPr>
              <a:t>22</a:t>
            </a:r>
            <a:r>
              <a:rPr lang="en-US" dirty="0">
                <a:latin typeface="Arial" charset="0"/>
              </a:rPr>
              <a:t>O</a:t>
            </a:r>
            <a:r>
              <a:rPr lang="en-US" baseline="-25000" dirty="0">
                <a:latin typeface="Arial" charset="0"/>
              </a:rPr>
              <a:t>11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204426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Phase</a:t>
            </a:r>
            <a:r>
              <a:rPr lang="en-US" dirty="0">
                <a:solidFill>
                  <a:srgbClr val="0033CC"/>
                </a:solidFill>
              </a:rPr>
              <a:t>: Homogenous portion of material with uniform physical and   chemical characteristics - not generally a pure substance, often a liquid solution or solid solution.  Example: syrup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06" y="0"/>
            <a:ext cx="7772400" cy="533400"/>
          </a:xfrm>
        </p:spPr>
        <p:txBody>
          <a:bodyPr/>
          <a:lstStyle/>
          <a:p>
            <a:r>
              <a:rPr lang="en-US" dirty="0"/>
              <a:t>Let’s add sugar to water at 50 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804101"/>
            <a:ext cx="5747575" cy="56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80480" y="1097280"/>
              <a:ext cx="831960" cy="435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1120" y="1087920"/>
                <a:ext cx="85068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6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Solubility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145993"/>
            <a:ext cx="798036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436072"/>
            <a:ext cx="9144000" cy="14219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6600"/>
                </a:solidFill>
              </a:rPr>
              <a:t>Solubility limit</a:t>
            </a:r>
            <a:r>
              <a:rPr lang="en-US" dirty="0">
                <a:solidFill>
                  <a:srgbClr val="006600"/>
                </a:solidFill>
              </a:rPr>
              <a:t>: Line on a phase diagram separating complete solubility (single phase) and incomplete solubility (two-phase) regions.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107" y="1450068"/>
            <a:ext cx="7280628" cy="482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94560" y="988403"/>
            <a:ext cx="6899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Homogeneous material (solution or single phase)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676503" y="1450068"/>
            <a:ext cx="365760" cy="1436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6270172"/>
            <a:ext cx="67585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972491" y="4062549"/>
            <a:ext cx="1489166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547257" y="4846320"/>
            <a:ext cx="1750423" cy="142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297680" y="4062549"/>
            <a:ext cx="1541417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5478" y="5225381"/>
            <a:ext cx="7772400" cy="1188484"/>
          </a:xfrm>
        </p:spPr>
        <p:txBody>
          <a:bodyPr/>
          <a:lstStyle/>
          <a:p>
            <a:r>
              <a:rPr lang="en-US" sz="2000" dirty="0"/>
              <a:t>Terms to know:</a:t>
            </a:r>
          </a:p>
          <a:p>
            <a:pPr lvl="1"/>
            <a:r>
              <a:rPr lang="en-US" sz="2000" dirty="0"/>
              <a:t>Identify the </a:t>
            </a:r>
            <a:r>
              <a:rPr lang="en-US" sz="2000" b="0" i="1" dirty="0"/>
              <a:t>Components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b="0" i="1" dirty="0"/>
              <a:t>Phases</a:t>
            </a:r>
            <a:r>
              <a:rPr lang="en-US" sz="2000" dirty="0"/>
              <a:t> above</a:t>
            </a:r>
            <a:endParaRPr lang="en-US" sz="2000" b="0" i="1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EEFD0D3E-89ED-41E8-82D1-0829B24841E8}" type="slidenum">
              <a:rPr lang="en-US"/>
              <a:pPr/>
              <a:t>7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30936" y="0"/>
            <a:ext cx="7772400" cy="533400"/>
          </a:xfrm>
        </p:spPr>
        <p:txBody>
          <a:bodyPr/>
          <a:lstStyle/>
          <a:p>
            <a:r>
              <a:rPr lang="en-US" dirty="0"/>
              <a:t>Solubility of Cu in Al exceeded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1234" y="507707"/>
            <a:ext cx="8972149" cy="35597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35539" y="4255979"/>
            <a:ext cx="68435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phases):</a:t>
            </a:r>
          </a:p>
          <a:p>
            <a:r>
              <a:rPr lang="en-US" dirty="0"/>
              <a:t>Phases here are “solid solutions”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C9EF-91C9-4875-8ADF-D2DABC59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533400"/>
          </a:xfrm>
        </p:spPr>
        <p:txBody>
          <a:bodyPr/>
          <a:lstStyle/>
          <a:p>
            <a:r>
              <a:rPr lang="en-US" dirty="0"/>
              <a:t>Phase Diagram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0254-5920-4202-A9F6-49E04761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2" descr="f03_09_pg25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b="45062"/>
          <a:stretch>
            <a:fillRect/>
          </a:stretch>
        </p:blipFill>
        <p:spPr bwMode="auto">
          <a:xfrm>
            <a:off x="1468936" y="604664"/>
            <a:ext cx="5209764" cy="5465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A69F7B-87BE-42D8-A02F-967BA99E0A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D68D9D-72A2-49D4-93FC-CF9A821F0E53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customXml/itemProps3.xml><?xml version="1.0" encoding="utf-8"?>
<ds:datastoreItem xmlns:ds="http://schemas.openxmlformats.org/officeDocument/2006/customXml" ds:itemID="{018A57C9-4532-45A8-9469-5B8F464C1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4990</TotalTime>
  <Words>827</Words>
  <Application>Microsoft Office PowerPoint</Application>
  <PresentationFormat>On-screen Show (4:3)</PresentationFormat>
  <Paragraphs>163</Paragraphs>
  <Slides>24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Castellar</vt:lpstr>
      <vt:lpstr>Symbol</vt:lpstr>
      <vt:lpstr>Times</vt:lpstr>
      <vt:lpstr>Times New Roman</vt:lpstr>
      <vt:lpstr>Chapter_06</vt:lpstr>
      <vt:lpstr>Default Design</vt:lpstr>
      <vt:lpstr>1_Default Design</vt:lpstr>
      <vt:lpstr>Equation</vt:lpstr>
      <vt:lpstr>PowerPoint Presentation</vt:lpstr>
      <vt:lpstr>PowerPoint Presentation</vt:lpstr>
      <vt:lpstr>Phases</vt:lpstr>
      <vt:lpstr>Let’s add sugar to water at 50 C</vt:lpstr>
      <vt:lpstr>Solubility Limits</vt:lpstr>
      <vt:lpstr>Diagram of Phases</vt:lpstr>
      <vt:lpstr>Solubility of Cu in Al exceeded</vt:lpstr>
      <vt:lpstr>Phase Diagram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c10f04</vt:lpstr>
      <vt:lpstr>c10f04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251</cp:revision>
  <cp:lastPrinted>2014-06-23T23:44:15Z</cp:lastPrinted>
  <dcterms:created xsi:type="dcterms:W3CDTF">2001-01-25T20:00:33Z</dcterms:created>
  <dcterms:modified xsi:type="dcterms:W3CDTF">2025-03-27T19:40:28Z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