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12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15.xml" ContentType="application/vnd.openxmlformats-officedocument.presentationml.tags+xml"/>
  <Override PartName="/ppt/tags/tag8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4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3.xml" ContentType="application/vnd.openxmlformats-officedocument.presentationml.tags+xml"/>
  <Override PartName="/ppt/tags/tag13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  <p:sldMasterId id="2147483674" r:id="rId3"/>
  </p:sldMasterIdLst>
  <p:notesMasterIdLst>
    <p:notesMasterId r:id="rId23"/>
  </p:notesMasterIdLst>
  <p:handoutMasterIdLst>
    <p:handoutMasterId r:id="rId24"/>
  </p:handoutMasterIdLst>
  <p:sldIdLst>
    <p:sldId id="505" r:id="rId4"/>
    <p:sldId id="556" r:id="rId5"/>
    <p:sldId id="506" r:id="rId6"/>
    <p:sldId id="507" r:id="rId7"/>
    <p:sldId id="508" r:id="rId8"/>
    <p:sldId id="489" r:id="rId9"/>
    <p:sldId id="499" r:id="rId10"/>
    <p:sldId id="500" r:id="rId11"/>
    <p:sldId id="498" r:id="rId12"/>
    <p:sldId id="501" r:id="rId13"/>
    <p:sldId id="502" r:id="rId14"/>
    <p:sldId id="503" r:id="rId15"/>
    <p:sldId id="552" r:id="rId16"/>
    <p:sldId id="559" r:id="rId17"/>
    <p:sldId id="510" r:id="rId18"/>
    <p:sldId id="511" r:id="rId19"/>
    <p:sldId id="512" r:id="rId20"/>
    <p:sldId id="513" r:id="rId21"/>
    <p:sldId id="514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009900"/>
    <a:srgbClr val="FFCC00"/>
    <a:srgbClr val="FF6600"/>
    <a:srgbClr val="993300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28" autoAdjust="0"/>
  </p:normalViewPr>
  <p:slideViewPr>
    <p:cSldViewPr snapToGrid="0">
      <p:cViewPr varScale="1">
        <p:scale>
          <a:sx n="93" d="100"/>
          <a:sy n="93" d="100"/>
        </p:scale>
        <p:origin x="1005" y="48"/>
      </p:cViewPr>
      <p:guideLst>
        <p:guide orient="horz" pos="4319"/>
        <p:guide pos="5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r">
              <a:defRPr sz="1200"/>
            </a:lvl1pPr>
          </a:lstStyle>
          <a:p>
            <a:fld id="{2FFC96C0-3BD9-420B-B874-3F2AC6DCC5F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r">
              <a:defRPr sz="1200"/>
            </a:lvl1pPr>
          </a:lstStyle>
          <a:p>
            <a:fld id="{4DBD0DEF-9D8E-4DD3-9475-1C81D6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44.75525" units="1/cm"/>
          <inkml:channelProperty channel="Y" name="resolution" value="44.69274" units="1/cm"/>
          <inkml:channelProperty channel="T" name="resolution" value="1" units="1/dev"/>
        </inkml:channelProperties>
      </inkml:inkSource>
      <inkml:timestamp xml:id="ts0" timeString="2014-06-20T12:51:40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14668 15073 0,'0'24'94,"0"0"-79,0 0 204</inkml:trace>
  <inkml:trace contextRef="#ctx0" brushRef="#br0" timeOffset="8985.174">16978 3048 0,'0'24'687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8751BE7-5E17-466F-991E-78B21CE56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51BE7-5E17-466F-991E-78B21CE561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72583-2F19-4FEF-A287-E9292EC47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4B9B6-9798-40B2-9EA8-AF41F162F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3A204-F5D1-4477-A7C8-21B881650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76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2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1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96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28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34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5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857FC-0656-45AF-B7E2-18CF33E1E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86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47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1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60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43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45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10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37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86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0AA65-579E-47DC-8BB8-5B59861A2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53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74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78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6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30FE8-52D0-4DF6-96FB-DC9D392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4B3B6-48A8-4B69-989A-1C04A6C8C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EF75-B942-432B-AB40-240D60449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83263-6FA7-4BC5-829A-65ABE76A7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2BB4E-0DD0-47A7-8FE3-F08FC4F53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6B625-0470-48C5-9CD5-FFC95ED31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7221538" y="6400800"/>
            <a:ext cx="944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0"/>
              <a:t>Chapter 9 -</a:t>
            </a:r>
          </a:p>
        </p:txBody>
      </p:sp>
      <p:sp>
        <p:nvSpPr>
          <p:cNvPr id="3655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i="0" smtClean="0"/>
            </a:lvl1pPr>
          </a:lstStyle>
          <a:p>
            <a:pPr>
              <a:defRPr/>
            </a:pPr>
            <a:fld id="{F001384B-1134-41EA-833C-E280D28A0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4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7.jpeg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8.wmf"/><Relationship Id="rId2" Type="http://schemas.openxmlformats.org/officeDocument/2006/relationships/tags" Target="../tags/tag3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7.jpeg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41986" name="Picture 2" descr="http://www.andybrain.com/sciencelab/wp-content/uploads/2008/04/ice-water-volu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672" y="455749"/>
            <a:ext cx="2771775" cy="3371851"/>
          </a:xfrm>
          <a:prstGeom prst="rect">
            <a:avLst/>
          </a:prstGeom>
          <a:noFill/>
        </p:spPr>
      </p:pic>
      <p:pic>
        <p:nvPicPr>
          <p:cNvPr id="41988" name="Picture 4" descr="http://fc07.deviantart.net/fs40/f/2009/027/2/a/Frozen_Soda_by_Forest_Sag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8662" y="455749"/>
            <a:ext cx="2888239" cy="3371851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98714" y="206829"/>
            <a:ext cx="7772400" cy="533400"/>
          </a:xfrm>
        </p:spPr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073594"/>
            <a:ext cx="9144000" cy="5909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u="sng" dirty="0">
                <a:latin typeface="Arial" charset="0"/>
              </a:rPr>
              <a:t>Component</a:t>
            </a:r>
            <a:r>
              <a:rPr lang="en-US" dirty="0">
                <a:latin typeface="Arial" charset="0"/>
              </a:rPr>
              <a:t>: Pure element or compound: H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O and C</a:t>
            </a:r>
            <a:r>
              <a:rPr lang="en-US" baseline="-25000" dirty="0">
                <a:latin typeface="Arial" charset="0"/>
              </a:rPr>
              <a:t>12</a:t>
            </a:r>
            <a:r>
              <a:rPr lang="en-US" dirty="0">
                <a:latin typeface="Arial" charset="0"/>
              </a:rPr>
              <a:t>H</a:t>
            </a:r>
            <a:r>
              <a:rPr lang="en-US" baseline="-25000" dirty="0">
                <a:latin typeface="Arial" charset="0"/>
              </a:rPr>
              <a:t>22</a:t>
            </a:r>
            <a:r>
              <a:rPr lang="en-US" dirty="0">
                <a:latin typeface="Arial" charset="0"/>
              </a:rPr>
              <a:t>O</a:t>
            </a:r>
            <a:r>
              <a:rPr lang="en-US" baseline="-25000" dirty="0">
                <a:latin typeface="Arial" charset="0"/>
              </a:rPr>
              <a:t>11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204426"/>
            <a:ext cx="9144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0033CC"/>
                </a:solidFill>
              </a:rPr>
              <a:t>Phase</a:t>
            </a:r>
            <a:r>
              <a:rPr lang="en-US" dirty="0">
                <a:solidFill>
                  <a:srgbClr val="0033CC"/>
                </a:solidFill>
              </a:rPr>
              <a:t>: Homogenous portion of material with uniform physical and   chemical characteristics - not generally a pure substance, often a liquid solution or solid solution.  Example: syrup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60705" y="1161288"/>
            <a:ext cx="7007290" cy="4941634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99326" y="715328"/>
            <a:ext cx="7324725" cy="5610225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0"/>
            <a:ext cx="2676525" cy="24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1038" y="547688"/>
            <a:ext cx="7781925" cy="5762625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7364" y="927462"/>
            <a:ext cx="5964613" cy="46830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00445" y="121864"/>
            <a:ext cx="5738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Diagrams: Review of Terminology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87737" y="403506"/>
            <a:ext cx="2756263" cy="4978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i="0" dirty="0"/>
              <a:t>Terminology: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Solid Solution</a:t>
            </a:r>
            <a:endParaRPr lang="en-US" i="0" dirty="0"/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Mixture</a:t>
            </a:r>
            <a:endParaRPr lang="en-US" i="0" dirty="0"/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Solubility Limit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Component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Phase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Solidus</a:t>
            </a:r>
          </a:p>
          <a:p>
            <a:pPr lvl="1">
              <a:spcBef>
                <a:spcPct val="20000"/>
              </a:spcBef>
            </a:pPr>
            <a:r>
              <a:rPr lang="en-US" i="0" dirty="0" err="1">
                <a:solidFill>
                  <a:schemeClr val="accent2"/>
                </a:solidFill>
              </a:rPr>
              <a:t>Liquidus</a:t>
            </a:r>
            <a:endParaRPr lang="en-US" i="0" dirty="0">
              <a:solidFill>
                <a:schemeClr val="accent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i="0" dirty="0" err="1">
                <a:solidFill>
                  <a:schemeClr val="accent2"/>
                </a:solidFill>
              </a:rPr>
              <a:t>Solvus</a:t>
            </a:r>
            <a:endParaRPr lang="en-US" i="0" dirty="0">
              <a:solidFill>
                <a:schemeClr val="accent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Eutectic</a:t>
            </a:r>
          </a:p>
          <a:p>
            <a:pPr lvl="1">
              <a:spcBef>
                <a:spcPct val="20000"/>
              </a:spcBef>
            </a:pPr>
            <a:r>
              <a:rPr lang="en-US" i="0" dirty="0" err="1">
                <a:solidFill>
                  <a:schemeClr val="accent2"/>
                </a:solidFill>
              </a:rPr>
              <a:t>Isomorphous</a:t>
            </a:r>
            <a:endParaRPr lang="en-US" i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4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0"/>
            <a:ext cx="9022080" cy="2036064"/>
          </a:xfrm>
        </p:spPr>
        <p:txBody>
          <a:bodyPr/>
          <a:lstStyle/>
          <a:p>
            <a:r>
              <a:rPr lang="en-US" sz="3200" dirty="0"/>
              <a:t>Let’s consider a 35wt% Ni – 65wt% Cu alloy at three temperatures: </a:t>
            </a:r>
            <a:br>
              <a:rPr lang="en-US" sz="3200" dirty="0"/>
            </a:br>
            <a:r>
              <a:rPr lang="en-US" sz="3200" dirty="0"/>
              <a:t>(a) 1300 C, (b) 1250 C, and (c)  1190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EEF75-B942-432B-AB40-240D604493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" y="2706624"/>
            <a:ext cx="56460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for each temperature:</a:t>
            </a:r>
          </a:p>
          <a:p>
            <a:pPr marL="457200" indent="-457200">
              <a:buAutoNum type="arabicPeriod"/>
            </a:pPr>
            <a:r>
              <a:rPr lang="en-US" dirty="0"/>
              <a:t>Phases Present</a:t>
            </a:r>
          </a:p>
          <a:p>
            <a:pPr marL="457200" indent="-457200">
              <a:buAutoNum type="arabicPeriod"/>
            </a:pPr>
            <a:r>
              <a:rPr lang="en-US" dirty="0"/>
              <a:t>Composition of each phase present</a:t>
            </a:r>
          </a:p>
          <a:p>
            <a:pPr marL="457200" indent="-457200">
              <a:buAutoNum type="arabicPeriod"/>
            </a:pPr>
            <a:r>
              <a:rPr lang="en-US" dirty="0"/>
              <a:t>Fraction of each phase present</a:t>
            </a:r>
          </a:p>
        </p:txBody>
      </p:sp>
    </p:spTree>
    <p:extLst>
      <p:ext uri="{BB962C8B-B14F-4D97-AF65-F5344CB8AC3E}">
        <p14:creationId xmlns:p14="http://schemas.microsoft.com/office/powerpoint/2010/main" val="347882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2800" b="1" i="0" dirty="0">
                <a:solidFill>
                  <a:srgbClr val="272727"/>
                </a:solidFill>
              </a:rPr>
              <a:t>Consider: Cu-Ni phase diagram</a:t>
            </a:r>
          </a:p>
        </p:txBody>
      </p:sp>
      <p:pic>
        <p:nvPicPr>
          <p:cNvPr id="108551" name="Picture 7" descr="Cu-Ni phase di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59" y="655683"/>
            <a:ext cx="5734459" cy="6120033"/>
          </a:xfrm>
          <a:prstGeom prst="rect">
            <a:avLst/>
          </a:prstGeom>
          <a:noFill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754624" y="826370"/>
            <a:ext cx="32796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Example of a </a:t>
            </a:r>
            <a:r>
              <a:rPr lang="en-US" b="1" i="0" dirty="0">
                <a:solidFill>
                  <a:srgbClr val="000000"/>
                </a:solidFill>
              </a:rPr>
              <a:t>Binary </a:t>
            </a:r>
            <a:r>
              <a:rPr lang="en-US" b="1" i="0" dirty="0" err="1">
                <a:solidFill>
                  <a:srgbClr val="000000"/>
                </a:solidFill>
              </a:rPr>
              <a:t>Isomorphous</a:t>
            </a:r>
            <a:r>
              <a:rPr lang="en-US" i="0" dirty="0">
                <a:solidFill>
                  <a:srgbClr val="000000"/>
                </a:solidFill>
              </a:rPr>
              <a:t> Phase Diagram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3014" y="3213463"/>
            <a:ext cx="1278016" cy="2011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05284" y="4751285"/>
            <a:ext cx="332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this region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3331030" y="4219302"/>
            <a:ext cx="2374254" cy="762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819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5484" y="150166"/>
            <a:ext cx="3996607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Consider a 35wt% Ni alloy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486400" y="1371600"/>
            <a:ext cx="3429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Components</a:t>
            </a:r>
            <a:r>
              <a:rPr lang="en-US" sz="2000" i="0" dirty="0">
                <a:solidFill>
                  <a:srgbClr val="000000"/>
                </a:solidFill>
              </a:rPr>
              <a:t>: Cu and Ni.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1. Phases present</a:t>
            </a:r>
            <a:r>
              <a:rPr lang="en-US" sz="2000" i="0" dirty="0">
                <a:solidFill>
                  <a:srgbClr val="000000"/>
                </a:solidFill>
              </a:rPr>
              <a:t> for 35% Ni at various temperatures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33CC"/>
                </a:solidFill>
              </a:rPr>
              <a:t>At 1300</a:t>
            </a:r>
            <a:r>
              <a:rPr lang="en-US" sz="2000" i="0" dirty="0">
                <a:solidFill>
                  <a:srgbClr val="0033CC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0033CC"/>
                </a:solidFill>
              </a:rPr>
              <a:t>(a) there is one phase: liquid solution, </a:t>
            </a:r>
            <a:r>
              <a:rPr lang="en-US" sz="2000" dirty="0">
                <a:solidFill>
                  <a:srgbClr val="0033CC"/>
                </a:solidFill>
              </a:rPr>
              <a:t>L</a:t>
            </a:r>
            <a:r>
              <a:rPr lang="en-US" sz="2000" i="0" dirty="0">
                <a:solidFill>
                  <a:srgbClr val="0033CC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At 1250°C (c) there are two phases: (1) solid solution </a:t>
            </a:r>
            <a:r>
              <a:rPr lang="en-US" sz="2000" i="0" dirty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CC0000"/>
                </a:solidFill>
              </a:rPr>
              <a:t>, (2) liquid solution </a:t>
            </a:r>
            <a:r>
              <a:rPr lang="en-US" sz="2000" dirty="0">
                <a:solidFill>
                  <a:srgbClr val="CC0000"/>
                </a:solidFill>
              </a:rPr>
              <a:t>L</a:t>
            </a:r>
            <a:r>
              <a:rPr lang="en-US" sz="2000" i="0" dirty="0">
                <a:solidFill>
                  <a:srgbClr val="CC0000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At 1190°C (e) there is one phase: solid solution, </a:t>
            </a:r>
            <a:r>
              <a:rPr lang="en-US" sz="2000" i="0" dirty="0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6600"/>
                </a:solidFill>
              </a:rPr>
              <a:t>.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6482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895600" y="1371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1300°C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895600" y="22860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1250°C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895600" y="3657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1190°C</a:t>
            </a:r>
          </a:p>
        </p:txBody>
      </p:sp>
    </p:spTree>
    <p:extLst>
      <p:ext uri="{BB962C8B-B14F-4D97-AF65-F5344CB8AC3E}">
        <p14:creationId xmlns:p14="http://schemas.microsoft.com/office/powerpoint/2010/main" val="32929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1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9933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0" y="302568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2. Phase compositions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334000" y="762000"/>
            <a:ext cx="3505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33CC"/>
                </a:solidFill>
              </a:rPr>
              <a:t>At (a) 100% liquid solution, </a:t>
            </a:r>
            <a:r>
              <a:rPr lang="en-US" sz="2000">
                <a:solidFill>
                  <a:srgbClr val="0033CC"/>
                </a:solidFill>
              </a:rPr>
              <a:t>L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At (c), for the two phases, from the </a:t>
            </a:r>
            <a:r>
              <a:rPr lang="en-US" sz="2000" i="0" u="sng">
                <a:solidFill>
                  <a:srgbClr val="CC0000"/>
                </a:solidFill>
              </a:rPr>
              <a:t>tie line</a:t>
            </a:r>
            <a:r>
              <a:rPr lang="en-US" sz="2000" i="0">
                <a:solidFill>
                  <a:srgbClr val="CC0000"/>
                </a:solidFill>
              </a:rPr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(1) </a:t>
            </a:r>
            <a:r>
              <a:rPr lang="en-US" sz="2000">
                <a:solidFill>
                  <a:srgbClr val="CC0000"/>
                </a:solidFill>
              </a:rPr>
              <a:t>L</a:t>
            </a:r>
            <a:r>
              <a:rPr lang="en-US" sz="2000" i="0">
                <a:solidFill>
                  <a:srgbClr val="CC0000"/>
                </a:solidFill>
              </a:rPr>
              <a:t> is 32% Ni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(2) </a:t>
            </a:r>
            <a:r>
              <a:rPr lang="en-US" sz="2000" i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CC0000"/>
                </a:solidFill>
              </a:rPr>
              <a:t> is 43% Ni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6600"/>
                </a:solidFill>
              </a:rPr>
              <a:t>At (e) 100% solid solution, </a:t>
            </a:r>
            <a:r>
              <a:rPr lang="en-US" sz="2000" i="0">
                <a:solidFill>
                  <a:srgbClr val="0066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343400" y="6096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0" y="3657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Also: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5334000" y="4114800"/>
            <a:ext cx="3429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660033"/>
                </a:solidFill>
              </a:rPr>
              <a:t>At 1260</a:t>
            </a:r>
            <a:r>
              <a:rPr lang="en-US" sz="2000" i="0" dirty="0">
                <a:solidFill>
                  <a:srgbClr val="660033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660033"/>
                </a:solidFill>
              </a:rPr>
              <a:t>(b) the first solid phase </a:t>
            </a:r>
            <a:r>
              <a:rPr lang="en-US" sz="2000" i="0" dirty="0">
                <a:solidFill>
                  <a:srgbClr val="660033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660033"/>
                </a:solidFill>
              </a:rPr>
              <a:t> forms.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660033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9900CC"/>
                </a:solidFill>
              </a:rPr>
              <a:t>At 1220°C (d) the last remaining liquid solidifies.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524000" y="28194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1220°C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2895600" y="18288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1260°C</a:t>
            </a:r>
          </a:p>
        </p:txBody>
      </p:sp>
    </p:spTree>
    <p:extLst>
      <p:ext uri="{BB962C8B-B14F-4D97-AF65-F5344CB8AC3E}">
        <p14:creationId xmlns:p14="http://schemas.microsoft.com/office/powerpoint/2010/main" val="40035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/>
      <p:bldP spid="993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0" y="685800"/>
            <a:ext cx="3505200" cy="1692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(a) and (b):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baseline="-25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= 1.00</a:t>
            </a: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(d) and (e):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i="0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2000" i="0">
                <a:solidFill>
                  <a:srgbClr val="000000"/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(32% Ni) and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5486400" y="3124200"/>
            <a:ext cx="762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019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(c)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6248400" y="3124200"/>
            <a:ext cx="25908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 flipV="1">
            <a:off x="2438400" y="2667000"/>
            <a:ext cx="2895600" cy="457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H="1" flipV="1">
            <a:off x="2362200" y="2362200"/>
            <a:ext cx="76200" cy="304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5257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L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8534400" y="31242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6400800" y="3505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%Ni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H="1" flipV="1">
            <a:off x="3048000" y="2362200"/>
            <a:ext cx="15240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5486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6248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8839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5486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715000" y="2590800"/>
            <a:ext cx="3683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6248400" y="2819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7239000" y="2590800"/>
            <a:ext cx="354013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5334000" y="4038600"/>
          <a:ext cx="35210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6" imgW="3517900" imgH="2133600" progId="Equation.3">
                  <p:embed/>
                </p:oleObj>
              </mc:Choice>
              <mc:Fallback>
                <p:oleObj name="Equation" r:id="rId6" imgW="3517900" imgH="213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3521075" cy="213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0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563880" y="193766"/>
            <a:ext cx="724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000000"/>
                </a:solidFill>
              </a:rPr>
              <a:t>Summary questions on phase diagrams (so far):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705394" y="650966"/>
            <a:ext cx="843860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CC0000"/>
                </a:solidFill>
              </a:rPr>
              <a:t>At a given temperature and composition, what are the: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  <a:cs typeface="Arial" charset="0"/>
              </a:rPr>
              <a:t>• Phases present?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</a:rPr>
              <a:t>• Phase compositions?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</a:rPr>
              <a:t>• Weight fractions (mass fraction / phase amounts)?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</a:rPr>
              <a:t>• Sketch the microstructure?</a:t>
            </a:r>
          </a:p>
          <a:p>
            <a:pPr eaLnBrk="1" hangingPunct="1"/>
            <a:endParaRPr lang="en-US" i="0" dirty="0">
              <a:solidFill>
                <a:srgbClr val="FF0000"/>
              </a:solidFill>
            </a:endParaRPr>
          </a:p>
          <a:p>
            <a:pPr eaLnBrk="1" hangingPunct="1"/>
            <a:endParaRPr lang="en-US" i="0" dirty="0">
              <a:solidFill>
                <a:srgbClr val="FF0000"/>
              </a:solidFill>
            </a:endParaRPr>
          </a:p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For a given composition, for cooling from liquid:</a:t>
            </a:r>
          </a:p>
          <a:p>
            <a:pPr lvl="1" eaLnBrk="1" hangingPunct="1"/>
            <a:r>
              <a:rPr lang="en-US" i="0" dirty="0">
                <a:solidFill>
                  <a:srgbClr val="0033CC"/>
                </a:solidFill>
              </a:rPr>
              <a:t>• At what temperature does the first solid phase form, and what is its composition?</a:t>
            </a:r>
          </a:p>
          <a:p>
            <a:pPr lvl="1" eaLnBrk="1" hangingPunct="1"/>
            <a:r>
              <a:rPr lang="en-US" i="0" dirty="0">
                <a:solidFill>
                  <a:srgbClr val="0033CC"/>
                </a:solidFill>
              </a:rPr>
              <a:t>• At what temperature does the last liquid phase solidify, and what is its composition?</a:t>
            </a:r>
            <a:endParaRPr lang="en-US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0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006" y="0"/>
            <a:ext cx="7772400" cy="533400"/>
          </a:xfrm>
        </p:spPr>
        <p:txBody>
          <a:bodyPr/>
          <a:lstStyle/>
          <a:p>
            <a:r>
              <a:rPr lang="en-US" dirty="0"/>
              <a:t>Let’s add sugar to water at 50 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804101"/>
            <a:ext cx="5747575" cy="56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280480" y="1097280"/>
              <a:ext cx="831960" cy="4355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1120" y="1087920"/>
                <a:ext cx="850680" cy="43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6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Solubility 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145993"/>
            <a:ext cx="7980363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5436072"/>
            <a:ext cx="9144000" cy="14219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006600"/>
                </a:solidFill>
              </a:rPr>
              <a:t>Solubility limit</a:t>
            </a:r>
            <a:r>
              <a:rPr lang="en-US" dirty="0">
                <a:solidFill>
                  <a:srgbClr val="006600"/>
                </a:solidFill>
              </a:rPr>
              <a:t>: Line on a phase diagram separating complete solubility (single phase) and incomplete solubility (two-phase) regions.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107" y="1450068"/>
            <a:ext cx="7280628" cy="482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94560" y="988403"/>
            <a:ext cx="6899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Homogeneous material (solution or single phase)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4676503" y="1450068"/>
            <a:ext cx="365760" cy="1436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0" y="6270172"/>
            <a:ext cx="675858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Heterogeneous material (mixture of two phases)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972491" y="4062549"/>
            <a:ext cx="1489166" cy="2207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547257" y="4846320"/>
            <a:ext cx="1750423" cy="1423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297680" y="4062549"/>
            <a:ext cx="1541417" cy="2207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599" y="152400"/>
            <a:ext cx="84850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Previously we only discussed homogeneous materials (solid solutions / single phase materials)</a:t>
            </a:r>
          </a:p>
        </p:txBody>
      </p:sp>
      <p:pic>
        <p:nvPicPr>
          <p:cNvPr id="95238" name="Picture 6" descr="c05f19ab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 l="-2850" t="48148" b="2469"/>
          <a:stretch>
            <a:fillRect/>
          </a:stretch>
        </p:blipFill>
        <p:spPr bwMode="auto">
          <a:xfrm>
            <a:off x="2923992" y="1207978"/>
            <a:ext cx="3456170" cy="382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718420" y="1378802"/>
            <a:ext cx="15888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Example:</a:t>
            </a:r>
          </a:p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Fe-C alloy</a:t>
            </a:r>
          </a:p>
        </p:txBody>
      </p:sp>
      <p:sp>
        <p:nvSpPr>
          <p:cNvPr id="17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5190309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Now we discuss, heterogeneous solids / mixtures of solid solutions.  We have exceeded the solubility limit and now have more than one phase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380163" y="2365047"/>
            <a:ext cx="276383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A small amount of C was soluble in the Fe lattice. </a:t>
            </a:r>
          </a:p>
          <a:p>
            <a:pPr eaLnBrk="1" hangingPunct="1"/>
            <a:endParaRPr lang="en-US" i="0" dirty="0">
              <a:solidFill>
                <a:srgbClr val="0033CC"/>
              </a:solidFill>
            </a:endParaRPr>
          </a:p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Only 1 phase.</a:t>
            </a:r>
          </a:p>
        </p:txBody>
      </p:sp>
    </p:spTree>
    <p:extLst>
      <p:ext uri="{BB962C8B-B14F-4D97-AF65-F5344CB8AC3E}">
        <p14:creationId xmlns:p14="http://schemas.microsoft.com/office/powerpoint/2010/main" val="397366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5478" y="5225381"/>
            <a:ext cx="7772400" cy="1188484"/>
          </a:xfrm>
        </p:spPr>
        <p:txBody>
          <a:bodyPr/>
          <a:lstStyle/>
          <a:p>
            <a:r>
              <a:rPr lang="en-US" sz="2000" dirty="0"/>
              <a:t>Terms to know:</a:t>
            </a:r>
          </a:p>
          <a:p>
            <a:pPr lvl="1"/>
            <a:r>
              <a:rPr lang="en-US" sz="2000" dirty="0"/>
              <a:t>Identify the </a:t>
            </a:r>
            <a:r>
              <a:rPr lang="en-US" sz="2000" b="0" i="1" dirty="0"/>
              <a:t>Components</a:t>
            </a:r>
            <a:r>
              <a:rPr lang="en-US" sz="2000" dirty="0"/>
              <a:t> </a:t>
            </a:r>
            <a:r>
              <a:rPr lang="en-US" sz="2000" dirty="0" err="1"/>
              <a:t>vs</a:t>
            </a:r>
            <a:r>
              <a:rPr lang="en-US" sz="2000" dirty="0"/>
              <a:t> </a:t>
            </a:r>
            <a:r>
              <a:rPr lang="en-US" sz="2000" b="0" i="1" dirty="0"/>
              <a:t>Phases</a:t>
            </a:r>
            <a:r>
              <a:rPr lang="en-US" sz="2000" dirty="0"/>
              <a:t> above</a:t>
            </a:r>
            <a:endParaRPr lang="en-US" sz="2000" b="0" i="1" dirty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EEFD0D3E-89ED-41E8-82D1-0829B24841E8}" type="slidenum">
              <a:rPr lang="en-US"/>
              <a:pPr/>
              <a:t>6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30936" y="0"/>
            <a:ext cx="7772400" cy="533400"/>
          </a:xfrm>
        </p:spPr>
        <p:txBody>
          <a:bodyPr/>
          <a:lstStyle/>
          <a:p>
            <a:r>
              <a:rPr lang="en-US" dirty="0"/>
              <a:t>Solubility of Cu in Al exceeded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1440" y="496948"/>
            <a:ext cx="8972149" cy="3559734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35539" y="4255979"/>
            <a:ext cx="684354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Heterogeneous material (mixture of two phases):</a:t>
            </a:r>
          </a:p>
          <a:p>
            <a:r>
              <a:rPr lang="en-US" dirty="0"/>
              <a:t>Phases here are “solid solutions”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5327" y="250967"/>
            <a:ext cx="8054559" cy="6324004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4888" y="652463"/>
            <a:ext cx="7134225" cy="5553075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2" descr="f03_09_pg259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b="45062"/>
          <a:stretch>
            <a:fillRect/>
          </a:stretch>
        </p:blipFill>
        <p:spPr bwMode="auto">
          <a:xfrm>
            <a:off x="1468936" y="604664"/>
            <a:ext cx="5209764" cy="5465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64B9F9B-9AF2-46F6-A4A4-72AC1C3F229F}"/>
</file>

<file path=customXml/itemProps2.xml><?xml version="1.0" encoding="utf-8"?>
<ds:datastoreItem xmlns:ds="http://schemas.openxmlformats.org/officeDocument/2006/customXml" ds:itemID="{11B29F88-DA0C-46E9-9A52-995BF305123A}"/>
</file>

<file path=customXml/itemProps3.xml><?xml version="1.0" encoding="utf-8"?>
<ds:datastoreItem xmlns:ds="http://schemas.openxmlformats.org/officeDocument/2006/customXml" ds:itemID="{A7F95C36-A220-4625-9ABD-2ADA9C571ADE}"/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4641</TotalTime>
  <Words>614</Words>
  <Application>Microsoft Office PowerPoint</Application>
  <PresentationFormat>On-screen Show (4:3)</PresentationFormat>
  <Paragraphs>125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Castellar</vt:lpstr>
      <vt:lpstr>Symbol</vt:lpstr>
      <vt:lpstr>Times</vt:lpstr>
      <vt:lpstr>Times New Roman</vt:lpstr>
      <vt:lpstr>Chapter_06</vt:lpstr>
      <vt:lpstr>Default Design</vt:lpstr>
      <vt:lpstr>1_Default Design</vt:lpstr>
      <vt:lpstr>Equation</vt:lpstr>
      <vt:lpstr>Phases</vt:lpstr>
      <vt:lpstr>Let’s add sugar to water at 50 C</vt:lpstr>
      <vt:lpstr>Solubility Limits</vt:lpstr>
      <vt:lpstr>Diagram of Phases</vt:lpstr>
      <vt:lpstr>PowerPoint Presentation</vt:lpstr>
      <vt:lpstr>Solubility of Cu in Al exceeded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consider a 35wt% Ni – 65wt% Cu alloy at three temperatures:  (a) 1300 C, (b) 1250 C, and (c)  1190 C</vt:lpstr>
      <vt:lpstr>PowerPoint Presentation</vt:lpstr>
      <vt:lpstr>c10f04</vt:lpstr>
      <vt:lpstr>c10f04</vt:lpstr>
      <vt:lpstr>c10f04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David Rethwisch</dc:creator>
  <cp:lastModifiedBy>Corcoran, Sean</cp:lastModifiedBy>
  <cp:revision>239</cp:revision>
  <cp:lastPrinted>2014-06-23T23:44:15Z</cp:lastPrinted>
  <dcterms:created xsi:type="dcterms:W3CDTF">2001-01-25T20:00:33Z</dcterms:created>
  <dcterms:modified xsi:type="dcterms:W3CDTF">2019-06-21T13:49:25Z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