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  <p:sldMasterId id="2147483674" r:id="rId6"/>
    <p:sldMasterId id="2147483686" r:id="rId7"/>
    <p:sldMasterId id="2147483698" r:id="rId8"/>
  </p:sldMasterIdLst>
  <p:notesMasterIdLst>
    <p:notesMasterId r:id="rId28"/>
  </p:notesMasterIdLst>
  <p:handoutMasterIdLst>
    <p:handoutMasterId r:id="rId29"/>
  </p:handoutMasterIdLst>
  <p:sldIdLst>
    <p:sldId id="559" r:id="rId9"/>
    <p:sldId id="510" r:id="rId10"/>
    <p:sldId id="511" r:id="rId11"/>
    <p:sldId id="512" r:id="rId12"/>
    <p:sldId id="513" r:id="rId13"/>
    <p:sldId id="516" r:id="rId14"/>
    <p:sldId id="517" r:id="rId15"/>
    <p:sldId id="589" r:id="rId16"/>
    <p:sldId id="518" r:id="rId17"/>
    <p:sldId id="519" r:id="rId18"/>
    <p:sldId id="520" r:id="rId19"/>
    <p:sldId id="521" r:id="rId20"/>
    <p:sldId id="579" r:id="rId21"/>
    <p:sldId id="580" r:id="rId22"/>
    <p:sldId id="581" r:id="rId23"/>
    <p:sldId id="582" r:id="rId24"/>
    <p:sldId id="583" r:id="rId25"/>
    <p:sldId id="584" r:id="rId26"/>
    <p:sldId id="625" r:id="rId27"/>
  </p:sldIdLst>
  <p:sldSz cx="9144000" cy="6858000" type="screen4x3"/>
  <p:notesSz cx="7315200" cy="96012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009900"/>
    <a:srgbClr val="FFCC00"/>
    <a:srgbClr val="FF6600"/>
    <a:srgbClr val="993300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7" autoAdjust="0"/>
    <p:restoredTop sz="94728" autoAdjust="0"/>
  </p:normalViewPr>
  <p:slideViewPr>
    <p:cSldViewPr snapToGrid="0">
      <p:cViewPr varScale="1">
        <p:scale>
          <a:sx n="51" d="100"/>
          <a:sy n="51" d="100"/>
        </p:scale>
        <p:origin x="34" y="195"/>
      </p:cViewPr>
      <p:guideLst>
        <p:guide orient="horz" pos="4319"/>
        <p:guide pos="5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9" Type="http://schemas.openxmlformats.org/officeDocument/2006/relationships/handoutMaster" Target="handoutMasters/handoutMaster1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FFC96C0-3BD9-420B-B874-3F2AC6DCC5F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4DBD0DEF-9D8E-4DD3-9475-1C81D6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751BE7-5E17-466F-991E-78B21CE56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72583-2F19-4FEF-A287-E9292EC47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4B9B6-9798-40B2-9EA8-AF41F162F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3A204-F5D1-4477-A7C8-21B881650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60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4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45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1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37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86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57FC-0656-45AF-B7E2-18CF33E1E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74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7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66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1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63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77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71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9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0AA65-579E-47DC-8BB8-5B59861A2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50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28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40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54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68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400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20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347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801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30FE8-52D0-4DF6-96FB-DC9D392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606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200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01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31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8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4B3B6-48A8-4B69-989A-1C04A6C8C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EF75-B942-432B-AB40-240D60449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83263-6FA7-4BC5-829A-65ABE76A7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2BB4E-0DD0-47A7-8FE3-F08FC4F53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B625-0470-48C5-9CD5-FFC95ED31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21538" y="6400800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0"/>
              <a:t>Chapter 9 -</a:t>
            </a:r>
          </a:p>
        </p:txBody>
      </p:sp>
      <p:sp>
        <p:nvSpPr>
          <p:cNvPr id="3655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i="0" smtClean="0"/>
            </a:lvl1pPr>
          </a:lstStyle>
          <a:p>
            <a:pPr>
              <a:defRPr/>
            </a:pPr>
            <a:fld id="{F001384B-1134-41EA-833C-E280D28A0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0"/>
            <a:ext cx="9022080" cy="2036064"/>
          </a:xfrm>
        </p:spPr>
        <p:txBody>
          <a:bodyPr/>
          <a:lstStyle/>
          <a:p>
            <a:r>
              <a:rPr lang="en-US" sz="3200" dirty="0"/>
              <a:t>Let’s consider a 35wt% Ni – 65wt% Cu alloy at three temperatures: </a:t>
            </a:r>
            <a:br>
              <a:rPr lang="en-US" sz="3200" dirty="0"/>
            </a:br>
            <a:r>
              <a:rPr lang="en-US" sz="3200" dirty="0"/>
              <a:t>(a) 1300 C, (b) 1250 C, and (c)  1190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EEF75-B942-432B-AB40-240D604493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" y="2706624"/>
            <a:ext cx="5646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for each temperature:</a:t>
            </a:r>
          </a:p>
          <a:p>
            <a:pPr marL="457200" indent="-457200">
              <a:buAutoNum type="arabicPeriod"/>
            </a:pPr>
            <a:r>
              <a:rPr lang="en-US" dirty="0"/>
              <a:t>Phases Present</a:t>
            </a:r>
          </a:p>
          <a:p>
            <a:pPr marL="457200" indent="-457200">
              <a:buAutoNum type="arabicPeriod"/>
            </a:pPr>
            <a:r>
              <a:rPr lang="en-US" dirty="0"/>
              <a:t>Composition of each phase present</a:t>
            </a:r>
          </a:p>
          <a:p>
            <a:pPr marL="457200" indent="-457200">
              <a:buAutoNum type="arabicPeriod"/>
            </a:pPr>
            <a:r>
              <a:rPr lang="en-US" dirty="0"/>
              <a:t>Fraction of each phase present</a:t>
            </a:r>
          </a:p>
        </p:txBody>
      </p:sp>
    </p:spTree>
    <p:extLst>
      <p:ext uri="{BB962C8B-B14F-4D97-AF65-F5344CB8AC3E}">
        <p14:creationId xmlns:p14="http://schemas.microsoft.com/office/powerpoint/2010/main" val="347882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957262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c10f08</a:t>
            </a:r>
          </a:p>
        </p:txBody>
      </p:sp>
      <p:sp>
        <p:nvSpPr>
          <p:cNvPr id="1229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02568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b="1" i="0" dirty="0" err="1">
                <a:solidFill>
                  <a:srgbClr val="272727"/>
                </a:solidFill>
              </a:rPr>
              <a:t>Pb-Sn</a:t>
            </a:r>
            <a:r>
              <a:rPr lang="en-US" b="1" i="0" dirty="0">
                <a:solidFill>
                  <a:srgbClr val="272727"/>
                </a:solidFill>
              </a:rPr>
              <a:t> phase diagram – Let’s take a look at microstructure</a:t>
            </a:r>
          </a:p>
        </p:txBody>
      </p:sp>
    </p:spTree>
    <p:extLst>
      <p:ext uri="{BB962C8B-B14F-4D97-AF65-F5344CB8AC3E}">
        <p14:creationId xmlns:p14="http://schemas.microsoft.com/office/powerpoint/2010/main" val="17641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10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44735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05400" y="536575"/>
            <a:ext cx="2362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Pb-Sn - single phase case</a:t>
            </a:r>
          </a:p>
        </p:txBody>
      </p:sp>
      <p:sp>
        <p:nvSpPr>
          <p:cNvPr id="1536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c10f11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105400" y="1905000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For a sufficiently small wt% Sn,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the solubility limit will never be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exceeded, so that a single phase alloy results.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57200" y="6172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Pb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10f1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33400"/>
            <a:ext cx="4216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53000" y="546100"/>
            <a:ext cx="24542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Pb-Sn - simple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two-phase case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(no eutectic)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876800" y="2286000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For larger wt% Sn, the solubility limit is exceeded on cooling, so that a two-phase material results.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6172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Pb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7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10f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219200"/>
            <a:ext cx="7391400" cy="549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28600"/>
            <a:ext cx="230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Pb-Sn eutectic</a:t>
            </a:r>
          </a:p>
        </p:txBody>
      </p:sp>
      <p:sp>
        <p:nvSpPr>
          <p:cNvPr id="174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c10f13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336925" y="163513"/>
            <a:ext cx="534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For 61.9 wt% Sn, a layered </a:t>
            </a:r>
            <a:r>
              <a:rPr lang="en-US" sz="2000" i="0" u="sng">
                <a:solidFill>
                  <a:srgbClr val="000000"/>
                </a:solidFill>
              </a:rPr>
              <a:t>eutectic</a:t>
            </a:r>
            <a:r>
              <a:rPr lang="en-US" sz="2000" i="0">
                <a:solidFill>
                  <a:srgbClr val="000000"/>
                </a:solidFill>
              </a:rPr>
              <a:t> structure  is formed. 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029200" y="26670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33CC"/>
                </a:solidFill>
              </a:rPr>
              <a:t>eutectic point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5029200" y="2971800"/>
            <a:ext cx="304800" cy="3810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286000" y="3124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0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781800" y="3124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0">
                <a:solidFill>
                  <a:srgbClr val="006600"/>
                </a:solidFill>
              </a:rPr>
              <a:t>B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590800" y="3810000"/>
            <a:ext cx="219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6600"/>
                </a:solidFill>
              </a:rPr>
              <a:t>A-B is the eutectic line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2971800" y="3429000"/>
            <a:ext cx="152400" cy="381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6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10f1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371600"/>
            <a:ext cx="6629400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457200"/>
            <a:ext cx="230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Pb-Sn eutectic</a:t>
            </a:r>
          </a:p>
        </p:txBody>
      </p:sp>
      <p:sp>
        <p:nvSpPr>
          <p:cNvPr id="184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c10f14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124200" y="381000"/>
            <a:ext cx="5578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The dark areas are Pb-rich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solid solution, and the light areas are Sn-rich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>
                <a:solidFill>
                  <a:srgbClr val="000000"/>
                </a:solidFill>
              </a:rPr>
              <a:t> solid solution.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375525" y="138271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375X</a:t>
            </a:r>
          </a:p>
        </p:txBody>
      </p:sp>
    </p:spTree>
    <p:extLst>
      <p:ext uri="{BB962C8B-B14F-4D97-AF65-F5344CB8AC3E}">
        <p14:creationId xmlns:p14="http://schemas.microsoft.com/office/powerpoint/2010/main" val="89396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10f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2954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304800"/>
            <a:ext cx="522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Formation of the eutectic structure</a:t>
            </a:r>
          </a:p>
        </p:txBody>
      </p:sp>
      <p:sp>
        <p:nvSpPr>
          <p:cNvPr id="194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c10f15</a:t>
            </a:r>
          </a:p>
        </p:txBody>
      </p:sp>
    </p:spTree>
    <p:extLst>
      <p:ext uri="{BB962C8B-B14F-4D97-AF65-F5344CB8AC3E}">
        <p14:creationId xmlns:p14="http://schemas.microsoft.com/office/powerpoint/2010/main" val="31620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6172200" cy="4957763"/>
          </a:xfrm>
          <a:prstGeom prst="rect">
            <a:avLst/>
          </a:prstGeom>
          <a:noFill/>
        </p:spPr>
      </p:pic>
      <p:sp>
        <p:nvSpPr>
          <p:cNvPr id="94213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53200" y="1828800"/>
            <a:ext cx="238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35131" y="26126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If the eutectic line is crossed, some eutectic structure will occur, but there will also be </a:t>
            </a:r>
            <a:r>
              <a:rPr lang="en-US" i="0" u="sng" dirty="0">
                <a:solidFill>
                  <a:srgbClr val="000000"/>
                </a:solidFill>
              </a:rPr>
              <a:t>primary </a:t>
            </a:r>
            <a:r>
              <a:rPr lang="en-US" i="0" u="sng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or primary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i="0" dirty="0">
                <a:solidFill>
                  <a:srgbClr val="000000"/>
                </a:solidFill>
              </a:rPr>
              <a:t> if the composition is not at the eutectic point.</a:t>
            </a:r>
          </a:p>
        </p:txBody>
      </p:sp>
    </p:spTree>
    <p:extLst>
      <p:ext uri="{BB962C8B-B14F-4D97-AF65-F5344CB8AC3E}">
        <p14:creationId xmlns:p14="http://schemas.microsoft.com/office/powerpoint/2010/main" val="166836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2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200"/>
            <a:ext cx="6477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3048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696200" y="53340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400X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200400" y="304800"/>
            <a:ext cx="5578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The dark areas are Pb-rich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solid solution, and the light areas are Sn-rich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>
                <a:solidFill>
                  <a:srgbClr val="000000"/>
                </a:solidFill>
              </a:rPr>
              <a:t> solid solution. </a:t>
            </a:r>
          </a:p>
        </p:txBody>
      </p:sp>
    </p:spTree>
    <p:extLst>
      <p:ext uri="{BB962C8B-B14F-4D97-AF65-F5344CB8AC3E}">
        <p14:creationId xmlns:p14="http://schemas.microsoft.com/office/powerpoint/2010/main" val="183062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1"/>
            <a:ext cx="5691942" cy="4572000"/>
          </a:xfrm>
          <a:prstGeom prst="rect">
            <a:avLst/>
          </a:prstGeom>
          <a:noFill/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i="0" dirty="0">
                <a:solidFill>
                  <a:srgbClr val="000000"/>
                </a:solidFill>
              </a:rPr>
              <a:t>Calculation of fractions of alpha &amp; beta in final microstructure</a:t>
            </a:r>
          </a:p>
        </p:txBody>
      </p:sp>
    </p:spTree>
    <p:extLst>
      <p:ext uri="{BB962C8B-B14F-4D97-AF65-F5344CB8AC3E}">
        <p14:creationId xmlns:p14="http://schemas.microsoft.com/office/powerpoint/2010/main" val="92259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115" y="2801566"/>
            <a:ext cx="3317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040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800" b="1" i="0" dirty="0">
                <a:solidFill>
                  <a:srgbClr val="272727"/>
                </a:solidFill>
              </a:rPr>
              <a:t>Consider: Cu-Ni phase diagram</a:t>
            </a:r>
          </a:p>
        </p:txBody>
      </p:sp>
      <p:pic>
        <p:nvPicPr>
          <p:cNvPr id="108551" name="Picture 7" descr="Cu-Ni phase di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59" y="655683"/>
            <a:ext cx="5734459" cy="6120033"/>
          </a:xfrm>
          <a:prstGeom prst="rect">
            <a:avLst/>
          </a:prstGeom>
          <a:noFill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754624" y="826370"/>
            <a:ext cx="32796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Example of a </a:t>
            </a:r>
            <a:r>
              <a:rPr lang="en-US" b="1" i="0" dirty="0">
                <a:solidFill>
                  <a:srgbClr val="000000"/>
                </a:solidFill>
              </a:rPr>
              <a:t>Binary </a:t>
            </a:r>
            <a:r>
              <a:rPr lang="en-US" b="1" i="0" dirty="0" err="1">
                <a:solidFill>
                  <a:srgbClr val="000000"/>
                </a:solidFill>
              </a:rPr>
              <a:t>Isomorphous</a:t>
            </a:r>
            <a:r>
              <a:rPr lang="en-US" i="0" dirty="0">
                <a:solidFill>
                  <a:srgbClr val="000000"/>
                </a:solidFill>
              </a:rPr>
              <a:t> Phase Diagram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3014" y="3213463"/>
            <a:ext cx="1278016" cy="2011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05284" y="4751285"/>
            <a:ext cx="332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this region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3331030" y="4219302"/>
            <a:ext cx="2374254" cy="762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81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5484" y="150166"/>
            <a:ext cx="3996607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Consider a 35wt% Ni alloy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486400" y="1371600"/>
            <a:ext cx="3429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Components</a:t>
            </a:r>
            <a:r>
              <a:rPr lang="en-US" sz="2000" i="0" dirty="0">
                <a:solidFill>
                  <a:srgbClr val="000000"/>
                </a:solidFill>
              </a:rPr>
              <a:t>: Cu and Ni.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1. Phases present</a:t>
            </a:r>
            <a:r>
              <a:rPr lang="en-US" sz="2000" i="0" dirty="0">
                <a:solidFill>
                  <a:srgbClr val="000000"/>
                </a:solidFill>
              </a:rPr>
              <a:t> for 35% Ni at various temperatures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33CC"/>
                </a:solidFill>
              </a:rPr>
              <a:t>At 1300</a:t>
            </a:r>
            <a:r>
              <a:rPr lang="en-US" sz="2000" i="0" dirty="0">
                <a:solidFill>
                  <a:srgbClr val="0033CC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0033CC"/>
                </a:solidFill>
              </a:rPr>
              <a:t>(a) there is one phase: liquid solution, </a:t>
            </a:r>
            <a:r>
              <a:rPr lang="en-US" sz="2000" dirty="0">
                <a:solidFill>
                  <a:srgbClr val="0033CC"/>
                </a:solidFill>
              </a:rPr>
              <a:t>L</a:t>
            </a:r>
            <a:r>
              <a:rPr lang="en-US" sz="2000" i="0" dirty="0">
                <a:solidFill>
                  <a:srgbClr val="0033CC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At 1250°C (c) there are two phases: (1) solid solution </a:t>
            </a:r>
            <a:r>
              <a:rPr lang="en-US" sz="2000" i="0" dirty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CC0000"/>
                </a:solidFill>
              </a:rPr>
              <a:t>, (2) liquid solution </a:t>
            </a:r>
            <a:r>
              <a:rPr lang="en-US" sz="2000" dirty="0">
                <a:solidFill>
                  <a:srgbClr val="CC0000"/>
                </a:solidFill>
              </a:rPr>
              <a:t>L</a:t>
            </a:r>
            <a:r>
              <a:rPr lang="en-US" sz="2000" i="0" dirty="0">
                <a:solidFill>
                  <a:srgbClr val="CC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At 1190°C (e) there is one phase: solid solution, </a:t>
            </a:r>
            <a:r>
              <a:rPr lang="en-US" sz="2000" i="0" dirty="0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6482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895600" y="1371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1300°C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895600" y="22860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1250°C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895600" y="3657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1190°C</a:t>
            </a:r>
          </a:p>
        </p:txBody>
      </p:sp>
    </p:spTree>
    <p:extLst>
      <p:ext uri="{BB962C8B-B14F-4D97-AF65-F5344CB8AC3E}">
        <p14:creationId xmlns:p14="http://schemas.microsoft.com/office/powerpoint/2010/main" val="3292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1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9933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302568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2. Phase compositions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334000" y="762000"/>
            <a:ext cx="3505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33CC"/>
                </a:solidFill>
              </a:rPr>
              <a:t>At (a) 100% liquid solution, </a:t>
            </a:r>
            <a:r>
              <a:rPr lang="en-US" sz="2000">
                <a:solidFill>
                  <a:srgbClr val="0033CC"/>
                </a:solidFill>
              </a:rPr>
              <a:t>L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At (c), for the two phases, from the </a:t>
            </a:r>
            <a:r>
              <a:rPr lang="en-US" sz="2000" i="0" u="sng">
                <a:solidFill>
                  <a:srgbClr val="CC0000"/>
                </a:solidFill>
              </a:rPr>
              <a:t>tie line</a:t>
            </a:r>
            <a:r>
              <a:rPr lang="en-US" sz="2000" i="0">
                <a:solidFill>
                  <a:srgbClr val="CC0000"/>
                </a:solidFill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(1) </a:t>
            </a:r>
            <a:r>
              <a:rPr lang="en-US" sz="2000">
                <a:solidFill>
                  <a:srgbClr val="CC0000"/>
                </a:solidFill>
              </a:rPr>
              <a:t>L</a:t>
            </a:r>
            <a:r>
              <a:rPr lang="en-US" sz="2000" i="0">
                <a:solidFill>
                  <a:srgbClr val="CC0000"/>
                </a:solidFill>
              </a:rPr>
              <a:t> is 32% Ni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(2) </a:t>
            </a:r>
            <a:r>
              <a:rPr lang="en-US" sz="2000" i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CC0000"/>
                </a:solidFill>
              </a:rPr>
              <a:t> is 43% Ni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6600"/>
                </a:solidFill>
              </a:rPr>
              <a:t>At (e) 100% solid solution, </a:t>
            </a:r>
            <a:r>
              <a:rPr lang="en-US" sz="2000" i="0">
                <a:solidFill>
                  <a:srgbClr val="0066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343400" y="6096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0" y="3657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Also: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5334000" y="4114800"/>
            <a:ext cx="3429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660033"/>
                </a:solidFill>
              </a:rPr>
              <a:t>At 1260</a:t>
            </a:r>
            <a:r>
              <a:rPr lang="en-US" sz="2000" i="0" dirty="0">
                <a:solidFill>
                  <a:srgbClr val="660033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660033"/>
                </a:solidFill>
              </a:rPr>
              <a:t>(b) the first solid phase </a:t>
            </a:r>
            <a:r>
              <a:rPr lang="en-US" sz="2000" i="0" dirty="0">
                <a:solidFill>
                  <a:srgbClr val="660033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660033"/>
                </a:solidFill>
              </a:rPr>
              <a:t> forms.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660033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9900CC"/>
                </a:solidFill>
              </a:rPr>
              <a:t>At 1220°C (d) the last remaining liquid solidifies.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524000" y="28194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1220°C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895600" y="18288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1260°C</a:t>
            </a:r>
          </a:p>
        </p:txBody>
      </p:sp>
    </p:spTree>
    <p:extLst>
      <p:ext uri="{BB962C8B-B14F-4D97-AF65-F5344CB8AC3E}">
        <p14:creationId xmlns:p14="http://schemas.microsoft.com/office/powerpoint/2010/main" val="40035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/>
      <p:bldP spid="993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(a) and (b):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baseline="-25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= 1.00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(d) and (e):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i="0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(32% Ni) and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5486400" y="3124200"/>
            <a:ext cx="762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019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(c)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6248400" y="3124200"/>
            <a:ext cx="2590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 flipV="1">
            <a:off x="2438400" y="2667000"/>
            <a:ext cx="2895600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H="1" flipV="1">
            <a:off x="2362200" y="2362200"/>
            <a:ext cx="762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5257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8534400" y="31242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64008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%Ni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 flipV="1">
            <a:off x="3048000" y="2362200"/>
            <a:ext cx="15240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248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8839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5486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715000" y="2590800"/>
            <a:ext cx="3683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6248400" y="2819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239000" y="2590800"/>
            <a:ext cx="354013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5334000" y="4038600"/>
          <a:ext cx="3521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17900" imgH="2133600" progId="Equation.3">
                  <p:embed/>
                </p:oleObj>
              </mc:Choice>
              <mc:Fallback>
                <p:oleObj name="Equation" r:id="rId5" imgW="3517900" imgH="2133600" progId="Equation.3">
                  <p:embed/>
                  <p:pic>
                    <p:nvPicPr>
                      <p:cNvPr id="1003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521075" cy="213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0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9400" y="533400"/>
            <a:ext cx="16367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Solubility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limits</a:t>
            </a:r>
          </a:p>
        </p:txBody>
      </p:sp>
      <p:sp>
        <p:nvSpPr>
          <p:cNvPr id="10240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c10f09</a:t>
            </a:r>
          </a:p>
        </p:txBody>
      </p:sp>
      <p:grpSp>
        <p:nvGrpSpPr>
          <p:cNvPr id="102414" name="Group 14"/>
          <p:cNvGrpSpPr>
            <a:grpSpLocks/>
          </p:cNvGrpSpPr>
          <p:nvPr/>
        </p:nvGrpSpPr>
        <p:grpSpPr bwMode="auto">
          <a:xfrm>
            <a:off x="533400" y="457200"/>
            <a:ext cx="5638800" cy="4170363"/>
            <a:chOff x="240" y="624"/>
            <a:chExt cx="3360" cy="2494"/>
          </a:xfrm>
        </p:grpSpPr>
        <p:pic>
          <p:nvPicPr>
            <p:cNvPr id="102402" name="Picture 2" descr="c10f09"/>
            <p:cNvPicPr preferRelativeResize="0"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0" y="624"/>
              <a:ext cx="3360" cy="2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2405" name="Rectangle 5"/>
            <p:cNvSpPr>
              <a:spLocks noChangeArrowheads="1"/>
            </p:cNvSpPr>
            <p:nvPr/>
          </p:nvSpPr>
          <p:spPr bwMode="auto">
            <a:xfrm>
              <a:off x="1104" y="1632"/>
              <a:ext cx="48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150°C</a:t>
              </a:r>
            </a:p>
          </p:txBody>
        </p:sp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864" y="1776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02407" name="Text Box 7"/>
            <p:cNvSpPr txBox="1">
              <a:spLocks noChangeArrowheads="1"/>
            </p:cNvSpPr>
            <p:nvPr/>
          </p:nvSpPr>
          <p:spPr bwMode="auto">
            <a:xfrm>
              <a:off x="1536" y="1824"/>
              <a:ext cx="227" cy="1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 dirty="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102408" name="Text Box 8"/>
            <p:cNvSpPr txBox="1">
              <a:spLocks noChangeArrowheads="1"/>
            </p:cNvSpPr>
            <p:nvPr/>
          </p:nvSpPr>
          <p:spPr bwMode="auto">
            <a:xfrm>
              <a:off x="2976" y="1776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98</a:t>
              </a:r>
            </a:p>
          </p:txBody>
        </p:sp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432" y="2880"/>
              <a:ext cx="29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i="0">
                  <a:solidFill>
                    <a:srgbClr val="000000"/>
                  </a:solidFill>
                </a:rPr>
                <a:t>Pb</a:t>
              </a:r>
            </a:p>
          </p:txBody>
        </p:sp>
        <p:sp>
          <p:nvSpPr>
            <p:cNvPr id="102410" name="Text Box 10"/>
            <p:cNvSpPr txBox="1">
              <a:spLocks noChangeArrowheads="1"/>
            </p:cNvSpPr>
            <p:nvPr/>
          </p:nvSpPr>
          <p:spPr bwMode="auto">
            <a:xfrm>
              <a:off x="3120" y="2880"/>
              <a:ext cx="29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i="0">
                  <a:solidFill>
                    <a:srgbClr val="000000"/>
                  </a:solidFill>
                </a:rPr>
                <a:t>Sn</a:t>
              </a:r>
            </a:p>
          </p:txBody>
        </p:sp>
      </p:grp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533400" y="5374731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150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°C, what is: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(a) the maximum </a:t>
            </a:r>
            <a:r>
              <a:rPr lang="en-US" sz="2000" i="0" dirty="0" err="1">
                <a:solidFill>
                  <a:srgbClr val="000000"/>
                </a:solidFill>
                <a:cs typeface="Arial" charset="0"/>
              </a:rPr>
              <a:t>wt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% solubility of </a:t>
            </a:r>
            <a:r>
              <a:rPr lang="en-US" sz="2000" i="0" dirty="0" err="1">
                <a:solidFill>
                  <a:srgbClr val="000000"/>
                </a:solidFill>
                <a:cs typeface="Arial" charset="0"/>
              </a:rPr>
              <a:t>Sn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 in </a:t>
            </a:r>
            <a:r>
              <a:rPr lang="en-US" sz="2000" i="0" dirty="0" err="1">
                <a:solidFill>
                  <a:srgbClr val="000000"/>
                </a:solidFill>
                <a:cs typeface="Arial" charset="0"/>
              </a:rPr>
              <a:t>Pb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?        </a:t>
            </a:r>
            <a:endParaRPr lang="en-US" sz="2000" i="0" dirty="0">
              <a:solidFill>
                <a:srgbClr val="0033CC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(b) </a:t>
            </a:r>
            <a:r>
              <a:rPr lang="en-US" sz="2000" i="0" dirty="0">
                <a:solidFill>
                  <a:srgbClr val="000000"/>
                </a:solidFill>
              </a:rPr>
              <a:t>the maximum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solubility of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r>
              <a:rPr lang="en-US" sz="2000" i="0" dirty="0">
                <a:solidFill>
                  <a:srgbClr val="000000"/>
                </a:solidFill>
              </a:rPr>
              <a:t> in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?        </a:t>
            </a:r>
            <a:endParaRPr lang="en-US" sz="2000" i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181" y="5646526"/>
            <a:ext cx="1941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err="1">
                <a:solidFill>
                  <a:srgbClr val="0033CC"/>
                </a:solidFill>
                <a:cs typeface="Arial" charset="0"/>
              </a:rPr>
              <a:t>Ans</a:t>
            </a:r>
            <a:r>
              <a:rPr lang="en-US" i="0" dirty="0">
                <a:solidFill>
                  <a:srgbClr val="0033CC"/>
                </a:solidFill>
                <a:cs typeface="Arial" charset="0"/>
              </a:rPr>
              <a:t>: 11% </a:t>
            </a:r>
            <a:r>
              <a:rPr lang="en-US" i="0" dirty="0" err="1">
                <a:solidFill>
                  <a:srgbClr val="0033CC"/>
                </a:solidFill>
                <a:cs typeface="Arial" charset="0"/>
              </a:rPr>
              <a:t>Sn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59181" y="611339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err="1">
                <a:solidFill>
                  <a:srgbClr val="0033CC"/>
                </a:solidFill>
              </a:rPr>
              <a:t>Ans</a:t>
            </a:r>
            <a:r>
              <a:rPr lang="en-US" i="0" dirty="0">
                <a:solidFill>
                  <a:srgbClr val="0033CC"/>
                </a:solidFill>
              </a:rPr>
              <a:t>: 2% </a:t>
            </a:r>
            <a:r>
              <a:rPr lang="en-US" i="0" dirty="0" err="1">
                <a:solidFill>
                  <a:srgbClr val="0033CC"/>
                </a:solidFill>
              </a:rPr>
              <a:t>Pb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10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90600"/>
            <a:ext cx="53340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6214" y="228600"/>
            <a:ext cx="3656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Examples 9.2 and 9.3(a)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c10f09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752600" y="25908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150°C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62200" y="29718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6482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98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04800" y="42672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Pb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572000" y="42672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Sn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486400" y="228600"/>
            <a:ext cx="3284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For 40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 - 60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150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°C, find:</a:t>
            </a:r>
            <a:r>
              <a:rPr lang="en-US" sz="2000" i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943600" y="1219200"/>
            <a:ext cx="2255838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Phases present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(1)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 a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(2)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715000" y="2895600"/>
            <a:ext cx="3146425" cy="1187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 compositions, </a:t>
            </a:r>
            <a:r>
              <a:rPr lang="en-US" sz="2000" i="0" u="sng" dirty="0" err="1">
                <a:solidFill>
                  <a:srgbClr val="000000"/>
                </a:solidFill>
              </a:rPr>
              <a:t>wt</a:t>
            </a:r>
            <a:r>
              <a:rPr lang="en-US" sz="2000" i="0" u="sng" dirty="0">
                <a:solidFill>
                  <a:srgbClr val="000000"/>
                </a:solidFill>
              </a:rPr>
              <a:t>%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en-US" sz="2000" i="0" dirty="0">
                <a:solidFill>
                  <a:srgbClr val="000000"/>
                </a:solidFill>
              </a:rPr>
              <a:t>has 11%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89%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 </a:t>
            </a:r>
            <a:r>
              <a:rPr lang="en-US" sz="2000" i="0" dirty="0">
                <a:solidFill>
                  <a:srgbClr val="000000"/>
                </a:solidFill>
              </a:rPr>
              <a:t>has 98%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2%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447800" y="5410200"/>
            <a:ext cx="291782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Weight (mass) fractions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1371600" y="3505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2590800" y="3505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752600" y="3352800"/>
            <a:ext cx="3492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3505200" y="3352800"/>
            <a:ext cx="3365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4876800" y="4876800"/>
          <a:ext cx="35210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17900" imgH="1562100" progId="Equation.3">
                  <p:embed/>
                </p:oleObj>
              </mc:Choice>
              <mc:Fallback>
                <p:oleObj name="Equation" r:id="rId5" imgW="3517900" imgH="1562100" progId="Equation.3">
                  <p:embed/>
                  <p:pic>
                    <p:nvPicPr>
                      <p:cNvPr id="1333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76800"/>
                        <a:ext cx="3521075" cy="15621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6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nimBg="1"/>
      <p:bldP spid="133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98870"/>
            <a:ext cx="4658981" cy="12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328928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4474464" y="1840992"/>
            <a:ext cx="0" cy="45354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06624" y="3438144"/>
            <a:ext cx="312115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33216" y="3011424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46192" y="3017520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10f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95400"/>
            <a:ext cx="54864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304800"/>
            <a:ext cx="321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Sn-Bi phase diagram</a:t>
            </a:r>
          </a:p>
        </p:txBody>
      </p:sp>
      <p:sp>
        <p:nvSpPr>
          <p:cNvPr id="143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c10f10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686425" y="4900612"/>
            <a:ext cx="3416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Bi has some solubility in </a:t>
            </a:r>
            <a:r>
              <a:rPr lang="en-US" sz="2000" i="0" dirty="0" err="1">
                <a:solidFill>
                  <a:srgbClr val="006600"/>
                </a:solidFill>
              </a:rPr>
              <a:t>Sn</a:t>
            </a:r>
            <a:r>
              <a:rPr lang="en-US" sz="2000" i="0" dirty="0">
                <a:solidFill>
                  <a:srgbClr val="006600"/>
                </a:solidFill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But the solubility of </a:t>
            </a:r>
            <a:r>
              <a:rPr lang="en-US" sz="2000" i="0" dirty="0" err="1">
                <a:solidFill>
                  <a:srgbClr val="006600"/>
                </a:solidFill>
              </a:rPr>
              <a:t>Sn</a:t>
            </a:r>
            <a:r>
              <a:rPr lang="en-US" sz="2000" i="0" dirty="0">
                <a:solidFill>
                  <a:srgbClr val="006600"/>
                </a:solidFill>
              </a:rPr>
              <a:t> in Bi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is essentially 0% at all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temperatures.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019800" y="838200"/>
            <a:ext cx="27495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57 </a:t>
            </a:r>
            <a:r>
              <a:rPr lang="en-US" sz="2000" i="0" dirty="0" err="1">
                <a:solidFill>
                  <a:srgbClr val="CC0000"/>
                </a:solidFill>
              </a:rPr>
              <a:t>wt</a:t>
            </a:r>
            <a:r>
              <a:rPr lang="en-US" sz="2000" i="0" dirty="0">
                <a:solidFill>
                  <a:srgbClr val="CC0000"/>
                </a:solidFill>
              </a:rPr>
              <a:t>% Bi - 43 </a:t>
            </a:r>
            <a:r>
              <a:rPr lang="en-US" sz="2000" i="0" dirty="0" err="1">
                <a:solidFill>
                  <a:srgbClr val="CC0000"/>
                </a:solidFill>
              </a:rPr>
              <a:t>wt</a:t>
            </a:r>
            <a:r>
              <a:rPr lang="en-US" sz="2000" i="0" dirty="0">
                <a:solidFill>
                  <a:srgbClr val="CC0000"/>
                </a:solidFill>
              </a:rPr>
              <a:t>% </a:t>
            </a:r>
            <a:r>
              <a:rPr lang="en-US" sz="2000" i="0" dirty="0" err="1">
                <a:solidFill>
                  <a:srgbClr val="CC0000"/>
                </a:solidFill>
              </a:rPr>
              <a:t>Sn</a:t>
            </a:r>
            <a:endParaRPr lang="en-US" sz="20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is useful as a </a:t>
            </a:r>
            <a:r>
              <a:rPr lang="en-US" sz="2000" i="0" dirty="0" err="1">
                <a:solidFill>
                  <a:srgbClr val="CC0000"/>
                </a:solidFill>
              </a:rPr>
              <a:t>Pb</a:t>
            </a:r>
            <a:r>
              <a:rPr lang="en-US" sz="2000" i="0" dirty="0">
                <a:solidFill>
                  <a:srgbClr val="CC0000"/>
                </a:solidFill>
              </a:rPr>
              <a:t>-free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solder. </a:t>
            </a:r>
          </a:p>
          <a:p>
            <a:pPr eaLnBrk="1" hangingPunct="1">
              <a:lnSpc>
                <a:spcPct val="120000"/>
              </a:lnSpc>
            </a:pPr>
            <a:endParaRPr lang="en-US" sz="10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3333CC"/>
                </a:solidFill>
              </a:rPr>
              <a:t>Why this composition?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3744" y="4360664"/>
            <a:ext cx="326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going on here?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5445457" y="4360664"/>
            <a:ext cx="318287" cy="230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74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31F7DB-A150-45A5-B792-36A04BB59B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291067-E78E-46EF-ADCF-36DB2AA1E6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D69340-D3CD-4A75-834E-2DAC3F5C5CD9}">
  <ds:schemaRefs>
    <ds:schemaRef ds:uri="http://schemas.microsoft.com/office/2006/metadata/properties"/>
    <ds:schemaRef ds:uri="http://schemas.microsoft.com/office/infopath/2007/PartnerControls"/>
    <ds:schemaRef ds:uri="0ffa7682-a752-4ec2-9b00-944c9a00bbe9"/>
    <ds:schemaRef ds:uri="5bbddf2c-15bd-4cee-88ee-4bb358fdb5d4"/>
  </ds:schemaRefs>
</ds:datastoreItem>
</file>

<file path=customXml/itemProps4.xml><?xml version="1.0" encoding="utf-8"?>
<ds:datastoreItem xmlns:ds="http://schemas.openxmlformats.org/officeDocument/2006/customXml" ds:itemID="{6584A729-A769-41C3-A1CF-4AE8BC731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4565</TotalTime>
  <Words>721</Words>
  <Application>Microsoft Office PowerPoint</Application>
  <PresentationFormat>On-screen Show (4:3)</PresentationFormat>
  <Paragraphs>150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Castellar</vt:lpstr>
      <vt:lpstr>Symbol</vt:lpstr>
      <vt:lpstr>Times</vt:lpstr>
      <vt:lpstr>Times New Roman</vt:lpstr>
      <vt:lpstr>Chapter_06</vt:lpstr>
      <vt:lpstr>1_Default Design</vt:lpstr>
      <vt:lpstr>2_Default Design</vt:lpstr>
      <vt:lpstr>3_Default Design</vt:lpstr>
      <vt:lpstr>Equation</vt:lpstr>
      <vt:lpstr>Let’s consider a 35wt% Ni – 65wt% Cu alloy at three temperatures:  (a) 1300 C, (b) 1250 C, and (c)  1190 C</vt:lpstr>
      <vt:lpstr>PowerPoint Presentation</vt:lpstr>
      <vt:lpstr>c10f04</vt:lpstr>
      <vt:lpstr>c10f04</vt:lpstr>
      <vt:lpstr>c10f04</vt:lpstr>
      <vt:lpstr>c10f09</vt:lpstr>
      <vt:lpstr>c10f09</vt:lpstr>
      <vt:lpstr>PowerPoint Presentation</vt:lpstr>
      <vt:lpstr>c10f10</vt:lpstr>
      <vt:lpstr>c10f08</vt:lpstr>
      <vt:lpstr>c10f11</vt:lpstr>
      <vt:lpstr>c10f12</vt:lpstr>
      <vt:lpstr>c10f13</vt:lpstr>
      <vt:lpstr>c10f14</vt:lpstr>
      <vt:lpstr>c10f15</vt:lpstr>
      <vt:lpstr>PowerPoint Presentation</vt:lpstr>
      <vt:lpstr>PowerPoint Presentation</vt:lpstr>
      <vt:lpstr>PowerPoint Presentation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David Rethwisch</dc:creator>
  <cp:lastModifiedBy>Corcoran, Sean</cp:lastModifiedBy>
  <cp:revision>239</cp:revision>
  <cp:lastPrinted>2014-06-23T23:44:15Z</cp:lastPrinted>
  <dcterms:created xsi:type="dcterms:W3CDTF">2001-01-25T20:00:33Z</dcterms:created>
  <dcterms:modified xsi:type="dcterms:W3CDTF">2025-03-28T12:28:35Z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  <property fmtid="{D5CDD505-2E9C-101B-9397-08002B2CF9AE}" pid="3" name="MediaServiceImageTags">
    <vt:lpwstr/>
  </property>
</Properties>
</file>