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8.xml" ContentType="application/vnd.openxmlformats-officedocument.presentationml.tags+xml"/>
  <Override PartName="/ppt/tags/tag4.xml" ContentType="application/vnd.openxmlformats-officedocument.presentationml.tags+xml"/>
  <Override PartName="/ppt/tags/tag29.xml" ContentType="application/vnd.openxmlformats-officedocument.presentationml.tags+xml"/>
  <Override PartName="/ppt/tags/tag5.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tags/tag31.xml" ContentType="application/vnd.openxmlformats-officedocument.presentationml.tags+xml"/>
  <Override PartName="/ppt/tags/tag7.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7.xml" ContentType="application/vnd.openxmlformats-officedocument.presentationml.tags+xml"/>
  <Override PartName="/ppt/tags/tag11.xml" ContentType="application/vnd.openxmlformats-officedocument.presentationml.tags+xml"/>
  <Override PartName="/ppt/tags/tag6.xml" ContentType="application/vnd.openxmlformats-officedocument.presentationml.tags+xml"/>
  <Override PartName="/ppt/tags/tag12.xml" ContentType="application/vnd.openxmlformats-officedocument.presentationml.tags+xml"/>
  <Override PartName="/ppt/tags/tag1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313" r:id="rId2"/>
    <p:sldId id="345" r:id="rId3"/>
    <p:sldId id="446" r:id="rId4"/>
    <p:sldId id="346" r:id="rId5"/>
    <p:sldId id="350" r:id="rId6"/>
    <p:sldId id="355" r:id="rId7"/>
    <p:sldId id="356" r:id="rId8"/>
    <p:sldId id="354" r:id="rId9"/>
    <p:sldId id="357" r:id="rId10"/>
    <p:sldId id="358" r:id="rId11"/>
    <p:sldId id="359" r:id="rId12"/>
    <p:sldId id="447" r:id="rId13"/>
    <p:sldId id="448" r:id="rId14"/>
    <p:sldId id="332" r:id="rId15"/>
    <p:sldId id="268" r:id="rId16"/>
    <p:sldId id="269" r:id="rId17"/>
    <p:sldId id="270" r:id="rId18"/>
    <p:sldId id="271" r:id="rId19"/>
    <p:sldId id="362" r:id="rId20"/>
    <p:sldId id="432" r:id="rId21"/>
    <p:sldId id="433" r:id="rId22"/>
    <p:sldId id="434" r:id="rId23"/>
    <p:sldId id="435" r:id="rId24"/>
    <p:sldId id="279" r:id="rId25"/>
    <p:sldId id="273" r:id="rId26"/>
    <p:sldId id="277" r:id="rId27"/>
    <p:sldId id="342" r:id="rId28"/>
    <p:sldId id="415" r:id="rId29"/>
  </p:sldIdLst>
  <p:sldSz cx="9144000" cy="6858000" type="screen4x3"/>
  <p:notesSz cx="7315200" cy="96012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800080"/>
    <a:srgbClr val="CC0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1" autoAdjust="0"/>
    <p:restoredTop sz="94660"/>
  </p:normalViewPr>
  <p:slideViewPr>
    <p:cSldViewPr>
      <p:cViewPr varScale="1">
        <p:scale>
          <a:sx n="99" d="100"/>
          <a:sy n="99" d="100"/>
        </p:scale>
        <p:origin x="51" y="165"/>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53" tIns="48327" rIns="96653" bIns="48327" rtlCol="0"/>
          <a:lstStyle>
            <a:lvl1pPr algn="r">
              <a:defRPr sz="1200"/>
            </a:lvl1pPr>
          </a:lstStyle>
          <a:p>
            <a:fld id="{3D0CAF25-F15A-41BB-B365-6F791B59BCCE}" type="datetimeFigureOut">
              <a:rPr lang="en-US" smtClean="0"/>
              <a:pPr/>
              <a:t>6/23/2020</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53" tIns="48327" rIns="96653" bIns="48327" rtlCol="0" anchor="b"/>
          <a:lstStyle>
            <a:lvl1pPr algn="r">
              <a:defRPr sz="1200"/>
            </a:lvl1pPr>
          </a:lstStyle>
          <a:p>
            <a:fld id="{49484A8F-64CF-4444-B6E1-42ABEDAE837B}" type="slidenum">
              <a:rPr lang="en-US" smtClean="0"/>
              <a:pPr/>
              <a:t>‹#›</a:t>
            </a:fld>
            <a:endParaRPr lang="en-US"/>
          </a:p>
        </p:txBody>
      </p:sp>
    </p:spTree>
    <p:extLst>
      <p:ext uri="{BB962C8B-B14F-4D97-AF65-F5344CB8AC3E}">
        <p14:creationId xmlns:p14="http://schemas.microsoft.com/office/powerpoint/2010/main" val="11239914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420" cy="480496"/>
          </a:xfrm>
          <a:prstGeom prst="rect">
            <a:avLst/>
          </a:prstGeom>
        </p:spPr>
        <p:txBody>
          <a:bodyPr vert="horz" lIns="94851" tIns="47425" rIns="94851" bIns="47425" rtlCol="0"/>
          <a:lstStyle>
            <a:lvl1pPr algn="l">
              <a:defRPr sz="1200"/>
            </a:lvl1pPr>
          </a:lstStyle>
          <a:p>
            <a:endParaRPr lang="en-US"/>
          </a:p>
        </p:txBody>
      </p:sp>
      <p:sp>
        <p:nvSpPr>
          <p:cNvPr id="3" name="Date Placeholder 2"/>
          <p:cNvSpPr>
            <a:spLocks noGrp="1"/>
          </p:cNvSpPr>
          <p:nvPr>
            <p:ph type="dt" idx="1"/>
          </p:nvPr>
        </p:nvSpPr>
        <p:spPr>
          <a:xfrm>
            <a:off x="4143533" y="0"/>
            <a:ext cx="3170420" cy="480496"/>
          </a:xfrm>
          <a:prstGeom prst="rect">
            <a:avLst/>
          </a:prstGeom>
        </p:spPr>
        <p:txBody>
          <a:bodyPr vert="horz" lIns="94851" tIns="47425" rIns="94851" bIns="47425" rtlCol="0"/>
          <a:lstStyle>
            <a:lvl1pPr algn="r">
              <a:defRPr sz="1200"/>
            </a:lvl1pPr>
          </a:lstStyle>
          <a:p>
            <a:fld id="{4C2D61E4-EC61-4C67-A5D3-34827C49D649}" type="datetimeFigureOut">
              <a:rPr lang="en-US" smtClean="0"/>
              <a:t>6/23/2020</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4851" tIns="47425" rIns="94851" bIns="47425" rtlCol="0" anchor="ctr"/>
          <a:lstStyle/>
          <a:p>
            <a:endParaRPr lang="en-US"/>
          </a:p>
        </p:txBody>
      </p:sp>
      <p:sp>
        <p:nvSpPr>
          <p:cNvPr id="5" name="Notes Placeholder 4"/>
          <p:cNvSpPr>
            <a:spLocks noGrp="1"/>
          </p:cNvSpPr>
          <p:nvPr>
            <p:ph type="body" sz="quarter" idx="3"/>
          </p:nvPr>
        </p:nvSpPr>
        <p:spPr>
          <a:xfrm>
            <a:off x="732020" y="4561441"/>
            <a:ext cx="5851160" cy="4320106"/>
          </a:xfrm>
          <a:prstGeom prst="rect">
            <a:avLst/>
          </a:prstGeom>
        </p:spPr>
        <p:txBody>
          <a:bodyPr vert="horz" lIns="94851" tIns="47425" rIns="94851" bIns="4742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8531"/>
            <a:ext cx="3170420" cy="480496"/>
          </a:xfrm>
          <a:prstGeom prst="rect">
            <a:avLst/>
          </a:prstGeom>
        </p:spPr>
        <p:txBody>
          <a:bodyPr vert="horz" lIns="94851" tIns="47425" rIns="94851" bIns="47425" rtlCol="0" anchor="b"/>
          <a:lstStyle>
            <a:lvl1pPr algn="l">
              <a:defRPr sz="1200"/>
            </a:lvl1pPr>
          </a:lstStyle>
          <a:p>
            <a:endParaRPr lang="en-US"/>
          </a:p>
        </p:txBody>
      </p:sp>
      <p:sp>
        <p:nvSpPr>
          <p:cNvPr id="7" name="Slide Number Placeholder 6"/>
          <p:cNvSpPr>
            <a:spLocks noGrp="1"/>
          </p:cNvSpPr>
          <p:nvPr>
            <p:ph type="sldNum" sz="quarter" idx="5"/>
          </p:nvPr>
        </p:nvSpPr>
        <p:spPr>
          <a:xfrm>
            <a:off x="4143533" y="9118531"/>
            <a:ext cx="3170420" cy="480496"/>
          </a:xfrm>
          <a:prstGeom prst="rect">
            <a:avLst/>
          </a:prstGeom>
        </p:spPr>
        <p:txBody>
          <a:bodyPr vert="horz" lIns="94851" tIns="47425" rIns="94851" bIns="47425" rtlCol="0" anchor="b"/>
          <a:lstStyle>
            <a:lvl1pPr algn="r">
              <a:defRPr sz="1200"/>
            </a:lvl1pPr>
          </a:lstStyle>
          <a:p>
            <a:fld id="{BD1D72A3-C956-475A-98D4-C241B04C355B}" type="slidenum">
              <a:rPr lang="en-US" smtClean="0"/>
              <a:t>‹#›</a:t>
            </a:fld>
            <a:endParaRPr lang="en-US"/>
          </a:p>
        </p:txBody>
      </p:sp>
    </p:spTree>
    <p:extLst>
      <p:ext uri="{BB962C8B-B14F-4D97-AF65-F5344CB8AC3E}">
        <p14:creationId xmlns:p14="http://schemas.microsoft.com/office/powerpoint/2010/main" val="2648021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1D72A3-C956-475A-98D4-C241B04C355B}" type="slidenum">
              <a:rPr lang="en-US" smtClean="0"/>
              <a:t>1</a:t>
            </a:fld>
            <a:endParaRPr lang="en-US"/>
          </a:p>
        </p:txBody>
      </p:sp>
    </p:spTree>
    <p:extLst>
      <p:ext uri="{BB962C8B-B14F-4D97-AF65-F5344CB8AC3E}">
        <p14:creationId xmlns:p14="http://schemas.microsoft.com/office/powerpoint/2010/main" val="1289368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a:t>
            </a:r>
            <a:r>
              <a:rPr lang="en-US" baseline="0" dirty="0"/>
              <a:t> students whether less than or greater than.  Blank = “favors”</a:t>
            </a:r>
            <a:endParaRPr lang="en-US" dirty="0"/>
          </a:p>
        </p:txBody>
      </p:sp>
      <p:sp>
        <p:nvSpPr>
          <p:cNvPr id="4" name="Slide Number Placeholder 3"/>
          <p:cNvSpPr>
            <a:spLocks noGrp="1"/>
          </p:cNvSpPr>
          <p:nvPr>
            <p:ph type="sldNum" sz="quarter" idx="10"/>
          </p:nvPr>
        </p:nvSpPr>
        <p:spPr/>
        <p:txBody>
          <a:bodyPr/>
          <a:lstStyle/>
          <a:p>
            <a:fld id="{BD1D72A3-C956-475A-98D4-C241B04C355B}" type="slidenum">
              <a:rPr lang="en-US" smtClean="0"/>
              <a:t>4</a:t>
            </a:fld>
            <a:endParaRPr lang="en-US"/>
          </a:p>
        </p:txBody>
      </p:sp>
    </p:spTree>
    <p:extLst>
      <p:ext uri="{BB962C8B-B14F-4D97-AF65-F5344CB8AC3E}">
        <p14:creationId xmlns:p14="http://schemas.microsoft.com/office/powerpoint/2010/main" val="3378203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to find critical cluster size?   Note: free energy change per volume term is a function of temperature.  What is this value at the melting point?  Above the melting point?  How does total free energy curve change as temperature decreases?  </a:t>
            </a:r>
          </a:p>
        </p:txBody>
      </p:sp>
      <p:sp>
        <p:nvSpPr>
          <p:cNvPr id="4" name="Slide Number Placeholder 3"/>
          <p:cNvSpPr>
            <a:spLocks noGrp="1"/>
          </p:cNvSpPr>
          <p:nvPr>
            <p:ph type="sldNum" sz="quarter" idx="5"/>
          </p:nvPr>
        </p:nvSpPr>
        <p:spPr/>
        <p:txBody>
          <a:bodyPr/>
          <a:lstStyle/>
          <a:p>
            <a:fld id="{BD1D72A3-C956-475A-98D4-C241B04C355B}" type="slidenum">
              <a:rPr lang="en-US" smtClean="0"/>
              <a:t>5</a:t>
            </a:fld>
            <a:endParaRPr lang="en-US"/>
          </a:p>
        </p:txBody>
      </p:sp>
    </p:spTree>
    <p:extLst>
      <p:ext uri="{BB962C8B-B14F-4D97-AF65-F5344CB8AC3E}">
        <p14:creationId xmlns:p14="http://schemas.microsoft.com/office/powerpoint/2010/main" val="3044902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nuclei</a:t>
            </a:r>
            <a:r>
              <a:rPr lang="en-US" baseline="0" dirty="0"/>
              <a:t> per volume per time = nucleation rate</a:t>
            </a:r>
            <a:endParaRPr lang="en-US" dirty="0"/>
          </a:p>
        </p:txBody>
      </p:sp>
      <p:sp>
        <p:nvSpPr>
          <p:cNvPr id="4" name="Slide Number Placeholder 3"/>
          <p:cNvSpPr>
            <a:spLocks noGrp="1"/>
          </p:cNvSpPr>
          <p:nvPr>
            <p:ph type="sldNum" sz="quarter" idx="10"/>
          </p:nvPr>
        </p:nvSpPr>
        <p:spPr/>
        <p:txBody>
          <a:bodyPr/>
          <a:lstStyle/>
          <a:p>
            <a:fld id="{BD1D72A3-C956-475A-98D4-C241B04C355B}" type="slidenum">
              <a:rPr lang="en-US" smtClean="0"/>
              <a:t>8</a:t>
            </a:fld>
            <a:endParaRPr lang="en-US"/>
          </a:p>
        </p:txBody>
      </p:sp>
    </p:spTree>
    <p:extLst>
      <p:ext uri="{BB962C8B-B14F-4D97-AF65-F5344CB8AC3E}">
        <p14:creationId xmlns:p14="http://schemas.microsoft.com/office/powerpoint/2010/main" val="1401513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over examples in class – Have class try to figure out microstructure.</a:t>
            </a:r>
          </a:p>
        </p:txBody>
      </p:sp>
      <p:sp>
        <p:nvSpPr>
          <p:cNvPr id="4" name="Slide Number Placeholder 3"/>
          <p:cNvSpPr>
            <a:spLocks noGrp="1"/>
          </p:cNvSpPr>
          <p:nvPr>
            <p:ph type="sldNum" sz="quarter" idx="10"/>
          </p:nvPr>
        </p:nvSpPr>
        <p:spPr/>
        <p:txBody>
          <a:bodyPr/>
          <a:lstStyle/>
          <a:p>
            <a:fld id="{BD1D72A3-C956-475A-98D4-C241B04C355B}" type="slidenum">
              <a:rPr lang="en-US" smtClean="0"/>
              <a:t>27</a:t>
            </a:fld>
            <a:endParaRPr lang="en-US"/>
          </a:p>
        </p:txBody>
      </p:sp>
    </p:spTree>
    <p:extLst>
      <p:ext uri="{BB962C8B-B14F-4D97-AF65-F5344CB8AC3E}">
        <p14:creationId xmlns:p14="http://schemas.microsoft.com/office/powerpoint/2010/main" val="3861626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E1339AD-3C21-49B8-AE91-FDE2C8158116}"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B850249-8048-43FB-A688-5931A20E77E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556E48F-49FE-4114-8D65-8BF77431F509}"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14EAD22-148F-40B7-8783-74F4E115002C}"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446F59B-CF20-43D2-95A6-26D523D32A6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71DA2FD-E6F8-42B6-A37B-27D194DBE56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472DE3CD-D3DE-4900-8522-52B4B63B69F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DF692F0-7323-48F7-8DCF-0DDEC6ACD7E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4F2D7EF-1512-43F0-A45C-8FAE34A41A1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7E46C27-F4BE-4CF9-88F2-23B497809C0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B424C6D-8D83-4294-AE21-058094EDF938}"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5032B58-6AD5-408A-8780-522B2A4238B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3.jpe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2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image" Target="../media/image28.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27.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image" Target="../media/image29.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31.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9.xml"/><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image" Target="../media/image32.jpe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5.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527"/>
          <a:stretch/>
        </p:blipFill>
        <p:spPr bwMode="auto">
          <a:xfrm>
            <a:off x="190499" y="533400"/>
            <a:ext cx="8851901"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629400" y="179457"/>
            <a:ext cx="1452642" cy="707886"/>
          </a:xfrm>
          <a:prstGeom prst="rect">
            <a:avLst/>
          </a:prstGeom>
          <a:noFill/>
        </p:spPr>
        <p:txBody>
          <a:bodyPr wrap="none" rtlCol="0">
            <a:spAutoFit/>
          </a:bodyPr>
          <a:lstStyle/>
          <a:p>
            <a:br>
              <a:rPr lang="en-US" dirty="0"/>
            </a:br>
            <a:r>
              <a:rPr lang="en-US" dirty="0"/>
              <a:t>Chapter 10</a:t>
            </a:r>
          </a:p>
        </p:txBody>
      </p:sp>
      <p:sp>
        <p:nvSpPr>
          <p:cNvPr id="5" name="TextBox 4"/>
          <p:cNvSpPr txBox="1"/>
          <p:nvPr/>
        </p:nvSpPr>
        <p:spPr>
          <a:xfrm>
            <a:off x="577849" y="1600200"/>
            <a:ext cx="8077200" cy="4154984"/>
          </a:xfrm>
          <a:prstGeom prst="rect">
            <a:avLst/>
          </a:prstGeom>
          <a:noFill/>
        </p:spPr>
        <p:txBody>
          <a:bodyPr wrap="square" rtlCol="0">
            <a:spAutoFit/>
          </a:bodyPr>
          <a:lstStyle/>
          <a:p>
            <a:pPr marL="457200" indent="-457200">
              <a:buAutoNum type="arabicPeriod"/>
            </a:pPr>
            <a:r>
              <a:rPr lang="en-US" sz="2400" dirty="0"/>
              <a:t>Diffusion dependent transformations </a:t>
            </a:r>
            <a:r>
              <a:rPr lang="en-US" sz="2400" u="sng" dirty="0"/>
              <a:t>with no change </a:t>
            </a:r>
            <a:r>
              <a:rPr lang="en-US" sz="2400" dirty="0"/>
              <a:t>in composition or number of phases e.g. solidification of pure metal, allotropic transformations, recrystallization &amp; grain growth.</a:t>
            </a:r>
          </a:p>
          <a:p>
            <a:pPr marL="457200" indent="-457200">
              <a:buAutoNum type="arabicPeriod"/>
            </a:pPr>
            <a:endParaRPr lang="en-US" sz="2400" dirty="0"/>
          </a:p>
          <a:p>
            <a:pPr marL="457200" indent="-457200">
              <a:buAutoNum type="arabicPeriod"/>
            </a:pPr>
            <a:r>
              <a:rPr lang="en-US" sz="2400" dirty="0"/>
              <a:t>Diffusion dependent transformations </a:t>
            </a:r>
            <a:r>
              <a:rPr lang="en-US" sz="2400" u="sng" dirty="0"/>
              <a:t>with changes </a:t>
            </a:r>
            <a:r>
              <a:rPr lang="en-US" sz="2400" dirty="0"/>
              <a:t>in composition and / or number of phases e.g. eutectoid reaction</a:t>
            </a:r>
          </a:p>
          <a:p>
            <a:pPr marL="457200" indent="-457200">
              <a:buAutoNum type="arabicPeriod"/>
            </a:pPr>
            <a:endParaRPr lang="en-US" sz="2400" dirty="0"/>
          </a:p>
          <a:p>
            <a:pPr marL="457200" indent="-457200">
              <a:buAutoNum type="arabicPeriod"/>
            </a:pPr>
            <a:r>
              <a:rPr lang="en-US" sz="2400" u="sng" dirty="0" err="1"/>
              <a:t>Diffusionless</a:t>
            </a:r>
            <a:r>
              <a:rPr lang="en-US" sz="2400" dirty="0"/>
              <a:t> transformation  producing a metastable phase e.g. martensitic transformation</a:t>
            </a:r>
          </a:p>
        </p:txBody>
      </p:sp>
      <p:sp>
        <p:nvSpPr>
          <p:cNvPr id="2" name="TextBox 1">
            <a:extLst>
              <a:ext uri="{FF2B5EF4-FFF2-40B4-BE49-F238E27FC236}">
                <a16:creationId xmlns:a16="http://schemas.microsoft.com/office/drawing/2014/main" id="{7E8100C5-78B4-42D0-95D1-5CDFABD6EBCB}"/>
              </a:ext>
            </a:extLst>
          </p:cNvPr>
          <p:cNvSpPr txBox="1"/>
          <p:nvPr/>
        </p:nvSpPr>
        <p:spPr>
          <a:xfrm>
            <a:off x="1447800" y="6172200"/>
            <a:ext cx="5679760" cy="400110"/>
          </a:xfrm>
          <a:prstGeom prst="rect">
            <a:avLst/>
          </a:prstGeom>
          <a:noFill/>
        </p:spPr>
        <p:txBody>
          <a:bodyPr wrap="none" rtlCol="0">
            <a:spAutoFit/>
          </a:bodyPr>
          <a:lstStyle/>
          <a:p>
            <a:r>
              <a:rPr lang="en-US" dirty="0"/>
              <a:t>Incongruent vs congruent phase transformations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143000"/>
            <a:ext cx="5943600" cy="472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371" y="407107"/>
            <a:ext cx="280086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1600" y="2971800"/>
            <a:ext cx="1333244" cy="85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33400" y="493487"/>
            <a:ext cx="2816733" cy="523220"/>
          </a:xfrm>
          <a:prstGeom prst="rect">
            <a:avLst/>
          </a:prstGeom>
          <a:noFill/>
        </p:spPr>
        <p:txBody>
          <a:bodyPr wrap="none" rtlCol="0">
            <a:spAutoFit/>
          </a:bodyPr>
          <a:lstStyle/>
          <a:p>
            <a:r>
              <a:rPr lang="en-US" sz="2800" dirty="0" err="1"/>
              <a:t>Avrami</a:t>
            </a:r>
            <a:r>
              <a:rPr lang="en-US" sz="2800" dirty="0"/>
              <a:t> Equation</a:t>
            </a:r>
          </a:p>
        </p:txBody>
      </p:sp>
    </p:spTree>
    <p:extLst>
      <p:ext uri="{BB962C8B-B14F-4D97-AF65-F5344CB8AC3E}">
        <p14:creationId xmlns:p14="http://schemas.microsoft.com/office/powerpoint/2010/main" val="56468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98" y="457200"/>
            <a:ext cx="910243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52400" y="90487"/>
            <a:ext cx="5763116" cy="523220"/>
          </a:xfrm>
          <a:prstGeom prst="rect">
            <a:avLst/>
          </a:prstGeom>
          <a:noFill/>
        </p:spPr>
        <p:txBody>
          <a:bodyPr wrap="none" rtlCol="0">
            <a:spAutoFit/>
          </a:bodyPr>
          <a:lstStyle/>
          <a:p>
            <a:r>
              <a:rPr lang="en-US" sz="2800" dirty="0"/>
              <a:t>% Recrystallization for pure copper</a:t>
            </a:r>
          </a:p>
        </p:txBody>
      </p:sp>
      <p:pic>
        <p:nvPicPr>
          <p:cNvPr id="4" name="Picture 2" descr="c11f12">
            <a:extLst>
              <a:ext uri="{FF2B5EF4-FFF2-40B4-BE49-F238E27FC236}">
                <a16:creationId xmlns:a16="http://schemas.microsoft.com/office/drawing/2014/main" id="{D64CBE00-3797-45DD-9905-2404AB33489B}"/>
              </a:ext>
            </a:extLst>
          </p:cNvPr>
          <p:cNvPicPr preferRelativeResize="0">
            <a:picLocks noChangeAspect="1" noChangeArrowheads="1"/>
          </p:cNvPicPr>
          <p:nvPr>
            <p:custDataLst>
              <p:tags r:id="rId1"/>
            </p:custDataLst>
          </p:nvPr>
        </p:nvPicPr>
        <p:blipFill>
          <a:blip r:embed="rId4"/>
          <a:srcRect/>
          <a:stretch>
            <a:fillRect/>
          </a:stretch>
        </p:blipFill>
        <p:spPr bwMode="auto">
          <a:xfrm>
            <a:off x="3810000" y="3900487"/>
            <a:ext cx="4714559" cy="295751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9F5F415C-285B-4513-819E-D0D62C5E3DB9}"/>
              </a:ext>
            </a:extLst>
          </p:cNvPr>
          <p:cNvSpPr txBox="1"/>
          <p:nvPr/>
        </p:nvSpPr>
        <p:spPr>
          <a:xfrm>
            <a:off x="914400" y="4572000"/>
            <a:ext cx="2667000" cy="1384995"/>
          </a:xfrm>
          <a:prstGeom prst="rect">
            <a:avLst/>
          </a:prstGeom>
          <a:noFill/>
        </p:spPr>
        <p:txBody>
          <a:bodyPr wrap="square" rtlCol="0">
            <a:spAutoFit/>
          </a:bodyPr>
          <a:lstStyle/>
          <a:p>
            <a:r>
              <a:rPr lang="en-US" sz="2800" dirty="0"/>
              <a:t>Austenite to Pearlite transformation</a:t>
            </a:r>
          </a:p>
        </p:txBody>
      </p:sp>
      <p:pic>
        <p:nvPicPr>
          <p:cNvPr id="6" name="Picture 3">
            <a:extLst>
              <a:ext uri="{FF2B5EF4-FFF2-40B4-BE49-F238E27FC236}">
                <a16:creationId xmlns:a16="http://schemas.microsoft.com/office/drawing/2014/main" id="{7C85581D-C0B1-4A09-9AA8-0A220362CC7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505200"/>
            <a:ext cx="2800865" cy="609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106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FC917-2CED-409F-92D0-176148FBDA91}"/>
              </a:ext>
            </a:extLst>
          </p:cNvPr>
          <p:cNvSpPr txBox="1"/>
          <p:nvPr/>
        </p:nvSpPr>
        <p:spPr>
          <a:xfrm>
            <a:off x="2590485" y="692328"/>
            <a:ext cx="4147289" cy="400110"/>
          </a:xfrm>
          <a:prstGeom prst="rect">
            <a:avLst/>
          </a:prstGeom>
          <a:noFill/>
          <a:ln>
            <a:solidFill>
              <a:schemeClr val="tx1"/>
            </a:solidFill>
          </a:ln>
        </p:spPr>
        <p:txBody>
          <a:bodyPr wrap="none" rtlCol="0">
            <a:spAutoFit/>
          </a:bodyPr>
          <a:lstStyle/>
          <a:p>
            <a:r>
              <a:rPr lang="en-US" dirty="0"/>
              <a:t>Energy of a solid particle in a liquid</a:t>
            </a:r>
          </a:p>
        </p:txBody>
      </p:sp>
      <p:sp>
        <p:nvSpPr>
          <p:cNvPr id="3" name="TextBox 2">
            <a:extLst>
              <a:ext uri="{FF2B5EF4-FFF2-40B4-BE49-F238E27FC236}">
                <a16:creationId xmlns:a16="http://schemas.microsoft.com/office/drawing/2014/main" id="{B3454BA2-E394-4CE9-8493-AA8CE0BFF5E1}"/>
              </a:ext>
            </a:extLst>
          </p:cNvPr>
          <p:cNvSpPr txBox="1"/>
          <p:nvPr/>
        </p:nvSpPr>
        <p:spPr>
          <a:xfrm>
            <a:off x="26350" y="111155"/>
            <a:ext cx="2641044" cy="400110"/>
          </a:xfrm>
          <a:prstGeom prst="rect">
            <a:avLst/>
          </a:prstGeom>
          <a:noFill/>
        </p:spPr>
        <p:txBody>
          <a:bodyPr wrap="none" rtlCol="0">
            <a:spAutoFit/>
          </a:bodyPr>
          <a:lstStyle/>
          <a:p>
            <a:r>
              <a:rPr lang="en-US" dirty="0"/>
              <a:t>Condition: e.g. T &lt; T</a:t>
            </a:r>
            <a:r>
              <a:rPr lang="en-US" baseline="-25000" dirty="0"/>
              <a:t>m</a:t>
            </a:r>
            <a:endParaRPr lang="en-US" dirty="0"/>
          </a:p>
        </p:txBody>
      </p:sp>
      <p:sp>
        <p:nvSpPr>
          <p:cNvPr id="4" name="TextBox 3">
            <a:extLst>
              <a:ext uri="{FF2B5EF4-FFF2-40B4-BE49-F238E27FC236}">
                <a16:creationId xmlns:a16="http://schemas.microsoft.com/office/drawing/2014/main" id="{96C1AA5A-9FB2-47BF-8B7D-41AB791A85F5}"/>
              </a:ext>
            </a:extLst>
          </p:cNvPr>
          <p:cNvSpPr txBox="1"/>
          <p:nvPr/>
        </p:nvSpPr>
        <p:spPr>
          <a:xfrm>
            <a:off x="3173967" y="1413112"/>
            <a:ext cx="2792752" cy="400110"/>
          </a:xfrm>
          <a:prstGeom prst="rect">
            <a:avLst/>
          </a:prstGeom>
          <a:noFill/>
          <a:ln>
            <a:solidFill>
              <a:schemeClr val="tx1"/>
            </a:solidFill>
          </a:ln>
        </p:spPr>
        <p:txBody>
          <a:bodyPr wrap="none" rtlCol="0">
            <a:spAutoFit/>
          </a:bodyPr>
          <a:lstStyle/>
          <a:p>
            <a:r>
              <a:rPr lang="en-US" dirty="0"/>
              <a:t>Critical size for stability</a:t>
            </a:r>
          </a:p>
        </p:txBody>
      </p:sp>
      <p:sp>
        <p:nvSpPr>
          <p:cNvPr id="5" name="TextBox 4">
            <a:extLst>
              <a:ext uri="{FF2B5EF4-FFF2-40B4-BE49-F238E27FC236}">
                <a16:creationId xmlns:a16="http://schemas.microsoft.com/office/drawing/2014/main" id="{22DC4C90-06CF-4AAA-8E6B-AE7065565C2C}"/>
              </a:ext>
            </a:extLst>
          </p:cNvPr>
          <p:cNvSpPr txBox="1"/>
          <p:nvPr/>
        </p:nvSpPr>
        <p:spPr>
          <a:xfrm>
            <a:off x="1958250" y="2836924"/>
            <a:ext cx="5580374" cy="400110"/>
          </a:xfrm>
          <a:prstGeom prst="rect">
            <a:avLst/>
          </a:prstGeom>
          <a:noFill/>
        </p:spPr>
        <p:txBody>
          <a:bodyPr wrap="none" rtlCol="0">
            <a:spAutoFit/>
          </a:bodyPr>
          <a:lstStyle/>
          <a:p>
            <a:r>
              <a:rPr lang="en-US" dirty="0"/>
              <a:t>Nucleation rate (rate of forming stable particles)</a:t>
            </a:r>
          </a:p>
        </p:txBody>
      </p:sp>
      <p:sp>
        <p:nvSpPr>
          <p:cNvPr id="6" name="TextBox 5">
            <a:extLst>
              <a:ext uri="{FF2B5EF4-FFF2-40B4-BE49-F238E27FC236}">
                <a16:creationId xmlns:a16="http://schemas.microsoft.com/office/drawing/2014/main" id="{55DBF32E-F554-4DD3-9F78-56944B379801}"/>
              </a:ext>
            </a:extLst>
          </p:cNvPr>
          <p:cNvSpPr txBox="1"/>
          <p:nvPr/>
        </p:nvSpPr>
        <p:spPr>
          <a:xfrm>
            <a:off x="164709" y="2242381"/>
            <a:ext cx="4286751" cy="400110"/>
          </a:xfrm>
          <a:prstGeom prst="rect">
            <a:avLst/>
          </a:prstGeom>
          <a:noFill/>
        </p:spPr>
        <p:txBody>
          <a:bodyPr wrap="none" rtlCol="0">
            <a:spAutoFit/>
          </a:bodyPr>
          <a:lstStyle/>
          <a:p>
            <a:pPr algn="r"/>
            <a:r>
              <a:rPr lang="en-US" dirty="0"/>
              <a:t>Rate of forming critical size particles</a:t>
            </a:r>
          </a:p>
        </p:txBody>
      </p:sp>
      <p:sp>
        <p:nvSpPr>
          <p:cNvPr id="7" name="TextBox 6">
            <a:extLst>
              <a:ext uri="{FF2B5EF4-FFF2-40B4-BE49-F238E27FC236}">
                <a16:creationId xmlns:a16="http://schemas.microsoft.com/office/drawing/2014/main" id="{C26F8861-8E2A-447F-A0B1-DAF059039037}"/>
              </a:ext>
            </a:extLst>
          </p:cNvPr>
          <p:cNvSpPr txBox="1"/>
          <p:nvPr/>
        </p:nvSpPr>
        <p:spPr>
          <a:xfrm>
            <a:off x="4876800" y="2242381"/>
            <a:ext cx="4070345" cy="400110"/>
          </a:xfrm>
          <a:prstGeom prst="rect">
            <a:avLst/>
          </a:prstGeom>
          <a:noFill/>
        </p:spPr>
        <p:txBody>
          <a:bodyPr wrap="none" rtlCol="0">
            <a:spAutoFit/>
          </a:bodyPr>
          <a:lstStyle/>
          <a:p>
            <a:r>
              <a:rPr lang="en-US" dirty="0"/>
              <a:t>Rate of attaching atoms to particle</a:t>
            </a:r>
          </a:p>
        </p:txBody>
      </p:sp>
      <p:sp>
        <p:nvSpPr>
          <p:cNvPr id="8" name="TextBox 7">
            <a:extLst>
              <a:ext uri="{FF2B5EF4-FFF2-40B4-BE49-F238E27FC236}">
                <a16:creationId xmlns:a16="http://schemas.microsoft.com/office/drawing/2014/main" id="{228E27BD-3159-42CC-AD39-36EB3B69C66F}"/>
              </a:ext>
            </a:extLst>
          </p:cNvPr>
          <p:cNvSpPr txBox="1"/>
          <p:nvPr/>
        </p:nvSpPr>
        <p:spPr>
          <a:xfrm>
            <a:off x="4486036" y="2271579"/>
            <a:ext cx="356188" cy="400110"/>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B9A33B0F-F859-49BC-8326-879189FCB7B8}"/>
              </a:ext>
            </a:extLst>
          </p:cNvPr>
          <p:cNvSpPr txBox="1"/>
          <p:nvPr/>
        </p:nvSpPr>
        <p:spPr>
          <a:xfrm>
            <a:off x="2388965" y="3786172"/>
            <a:ext cx="1909497" cy="400110"/>
          </a:xfrm>
          <a:prstGeom prst="rect">
            <a:avLst/>
          </a:prstGeom>
          <a:noFill/>
        </p:spPr>
        <p:txBody>
          <a:bodyPr wrap="none" rtlCol="0">
            <a:spAutoFit/>
          </a:bodyPr>
          <a:lstStyle/>
          <a:p>
            <a:r>
              <a:rPr lang="en-US" dirty="0"/>
              <a:t>Nucleation rate</a:t>
            </a:r>
          </a:p>
        </p:txBody>
      </p:sp>
      <p:sp>
        <p:nvSpPr>
          <p:cNvPr id="10" name="TextBox 9">
            <a:extLst>
              <a:ext uri="{FF2B5EF4-FFF2-40B4-BE49-F238E27FC236}">
                <a16:creationId xmlns:a16="http://schemas.microsoft.com/office/drawing/2014/main" id="{FAF26989-118C-4B96-BE7A-82979ADD77BC}"/>
              </a:ext>
            </a:extLst>
          </p:cNvPr>
          <p:cNvSpPr txBox="1"/>
          <p:nvPr/>
        </p:nvSpPr>
        <p:spPr>
          <a:xfrm>
            <a:off x="4392249" y="3786172"/>
            <a:ext cx="356188" cy="400110"/>
          </a:xfrm>
          <a:prstGeom prst="rect">
            <a:avLst/>
          </a:prstGeom>
          <a:noFill/>
        </p:spPr>
        <p:txBody>
          <a:bodyPr wrap="none" rtlCol="0">
            <a:spAutoFit/>
          </a:bodyPr>
          <a:lstStyle/>
          <a:p>
            <a:r>
              <a:rPr lang="en-US" dirty="0"/>
              <a:t>X</a:t>
            </a:r>
          </a:p>
        </p:txBody>
      </p:sp>
      <p:sp>
        <p:nvSpPr>
          <p:cNvPr id="11" name="TextBox 10">
            <a:extLst>
              <a:ext uri="{FF2B5EF4-FFF2-40B4-BE49-F238E27FC236}">
                <a16:creationId xmlns:a16="http://schemas.microsoft.com/office/drawing/2014/main" id="{48C2F94F-88AC-4A8F-BB25-3B8A4F6FB5A0}"/>
              </a:ext>
            </a:extLst>
          </p:cNvPr>
          <p:cNvSpPr txBox="1"/>
          <p:nvPr/>
        </p:nvSpPr>
        <p:spPr>
          <a:xfrm>
            <a:off x="4842224" y="3786172"/>
            <a:ext cx="1521570" cy="400110"/>
          </a:xfrm>
          <a:prstGeom prst="rect">
            <a:avLst/>
          </a:prstGeom>
          <a:noFill/>
        </p:spPr>
        <p:txBody>
          <a:bodyPr wrap="none" rtlCol="0">
            <a:spAutoFit/>
          </a:bodyPr>
          <a:lstStyle/>
          <a:p>
            <a:r>
              <a:rPr lang="en-US" dirty="0"/>
              <a:t>Growth rate</a:t>
            </a:r>
          </a:p>
        </p:txBody>
      </p:sp>
      <p:sp>
        <p:nvSpPr>
          <p:cNvPr id="12" name="TextBox 11">
            <a:extLst>
              <a:ext uri="{FF2B5EF4-FFF2-40B4-BE49-F238E27FC236}">
                <a16:creationId xmlns:a16="http://schemas.microsoft.com/office/drawing/2014/main" id="{A89310D5-CDFE-4018-B8BC-F26FF2F88F69}"/>
              </a:ext>
            </a:extLst>
          </p:cNvPr>
          <p:cNvSpPr txBox="1"/>
          <p:nvPr/>
        </p:nvSpPr>
        <p:spPr>
          <a:xfrm>
            <a:off x="1777687" y="4361988"/>
            <a:ext cx="5657318" cy="400110"/>
          </a:xfrm>
          <a:prstGeom prst="rect">
            <a:avLst/>
          </a:prstGeom>
          <a:noFill/>
        </p:spPr>
        <p:txBody>
          <a:bodyPr wrap="none" rtlCol="0">
            <a:spAutoFit/>
          </a:bodyPr>
          <a:lstStyle/>
          <a:p>
            <a:r>
              <a:rPr lang="en-US" dirty="0"/>
              <a:t>= Overall transformation rate (e.g. liquid to solid)</a:t>
            </a:r>
          </a:p>
        </p:txBody>
      </p:sp>
      <p:pic>
        <p:nvPicPr>
          <p:cNvPr id="13" name="Picture 3">
            <a:extLst>
              <a:ext uri="{FF2B5EF4-FFF2-40B4-BE49-F238E27FC236}">
                <a16:creationId xmlns:a16="http://schemas.microsoft.com/office/drawing/2014/main" id="{52503540-7051-4FAD-A655-3FB8FC711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759" y="5267533"/>
            <a:ext cx="280086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EAD09EF4-F706-4D81-BB2F-5441D4B10C79}"/>
              </a:ext>
            </a:extLst>
          </p:cNvPr>
          <p:cNvSpPr txBox="1"/>
          <p:nvPr/>
        </p:nvSpPr>
        <p:spPr>
          <a:xfrm>
            <a:off x="528061" y="5380688"/>
            <a:ext cx="4124847" cy="400110"/>
          </a:xfrm>
          <a:prstGeom prst="rect">
            <a:avLst/>
          </a:prstGeom>
          <a:noFill/>
        </p:spPr>
        <p:txBody>
          <a:bodyPr wrap="none" rtlCol="0">
            <a:spAutoFit/>
          </a:bodyPr>
          <a:lstStyle/>
          <a:p>
            <a:r>
              <a:rPr lang="en-US" dirty="0"/>
              <a:t>Fraction of transformation vs time: </a:t>
            </a:r>
          </a:p>
        </p:txBody>
      </p:sp>
      <p:sp>
        <p:nvSpPr>
          <p:cNvPr id="15" name="TextBox 14">
            <a:extLst>
              <a:ext uri="{FF2B5EF4-FFF2-40B4-BE49-F238E27FC236}">
                <a16:creationId xmlns:a16="http://schemas.microsoft.com/office/drawing/2014/main" id="{BB8F8E0F-6F0A-4877-8848-88242FE40C07}"/>
              </a:ext>
            </a:extLst>
          </p:cNvPr>
          <p:cNvSpPr txBox="1"/>
          <p:nvPr/>
        </p:nvSpPr>
        <p:spPr>
          <a:xfrm>
            <a:off x="1927385" y="6254393"/>
            <a:ext cx="5819927" cy="4001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Time-Temperature-Transformation Diagram (TTT)</a:t>
            </a:r>
          </a:p>
        </p:txBody>
      </p:sp>
      <p:sp>
        <p:nvSpPr>
          <p:cNvPr id="23" name="TextBox 22">
            <a:extLst>
              <a:ext uri="{FF2B5EF4-FFF2-40B4-BE49-F238E27FC236}">
                <a16:creationId xmlns:a16="http://schemas.microsoft.com/office/drawing/2014/main" id="{07965BD7-9105-4495-8209-C1BA6A21D7A4}"/>
              </a:ext>
            </a:extLst>
          </p:cNvPr>
          <p:cNvSpPr txBox="1"/>
          <p:nvPr/>
        </p:nvSpPr>
        <p:spPr>
          <a:xfrm>
            <a:off x="1619566" y="2817957"/>
            <a:ext cx="333746" cy="400110"/>
          </a:xfrm>
          <a:prstGeom prst="rect">
            <a:avLst/>
          </a:prstGeom>
          <a:noFill/>
        </p:spPr>
        <p:txBody>
          <a:bodyPr wrap="none" rtlCol="0">
            <a:spAutoFit/>
          </a:bodyPr>
          <a:lstStyle/>
          <a:p>
            <a:r>
              <a:rPr lang="en-US" dirty="0"/>
              <a:t>=</a:t>
            </a:r>
          </a:p>
        </p:txBody>
      </p:sp>
      <p:sp>
        <p:nvSpPr>
          <p:cNvPr id="24" name="Rectangle 23">
            <a:extLst>
              <a:ext uri="{FF2B5EF4-FFF2-40B4-BE49-F238E27FC236}">
                <a16:creationId xmlns:a16="http://schemas.microsoft.com/office/drawing/2014/main" id="{F21EA6BD-46DC-454D-AE64-1121F9543D95}"/>
              </a:ext>
            </a:extLst>
          </p:cNvPr>
          <p:cNvSpPr/>
          <p:nvPr/>
        </p:nvSpPr>
        <p:spPr>
          <a:xfrm>
            <a:off x="228600" y="2242382"/>
            <a:ext cx="8610600" cy="1186618"/>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2FDB2755-295A-466E-A501-38665AB968E6}"/>
              </a:ext>
            </a:extLst>
          </p:cNvPr>
          <p:cNvCxnSpPr/>
          <p:nvPr/>
        </p:nvCxnSpPr>
        <p:spPr>
          <a:xfrm flipH="1">
            <a:off x="3276600" y="1813222"/>
            <a:ext cx="1021862" cy="5489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8F6E5E68-B75D-4E0A-A3F7-073C304B3586}"/>
              </a:ext>
            </a:extLst>
          </p:cNvPr>
          <p:cNvSpPr/>
          <p:nvPr/>
        </p:nvSpPr>
        <p:spPr>
          <a:xfrm>
            <a:off x="1777687" y="3726916"/>
            <a:ext cx="5588626" cy="1120894"/>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05D1D69-1B99-41A6-B382-E6273ACE2353}"/>
              </a:ext>
            </a:extLst>
          </p:cNvPr>
          <p:cNvCxnSpPr/>
          <p:nvPr/>
        </p:nvCxnSpPr>
        <p:spPr>
          <a:xfrm>
            <a:off x="2895600" y="3218067"/>
            <a:ext cx="278367" cy="6681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15167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034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descr="c10f30"/>
          <p:cNvPicPr preferRelativeResize="0">
            <a:picLocks noChangeAspect="1" noChangeArrowheads="1"/>
          </p:cNvPicPr>
          <p:nvPr>
            <p:custDataLst>
              <p:tags r:id="rId1"/>
            </p:custDataLst>
          </p:nvPr>
        </p:nvPicPr>
        <p:blipFill>
          <a:blip r:embed="rId5"/>
          <a:srcRect/>
          <a:stretch>
            <a:fillRect/>
          </a:stretch>
        </p:blipFill>
        <p:spPr bwMode="auto">
          <a:xfrm>
            <a:off x="152400" y="304800"/>
            <a:ext cx="4730750" cy="6172200"/>
          </a:xfrm>
          <a:prstGeom prst="rect">
            <a:avLst/>
          </a:prstGeom>
          <a:noFill/>
          <a:ln w="9525">
            <a:noFill/>
            <a:miter lim="800000"/>
            <a:headEnd/>
            <a:tailEnd/>
          </a:ln>
          <a:effectLst/>
        </p:spPr>
      </p:pic>
      <p:sp>
        <p:nvSpPr>
          <p:cNvPr id="138243" name="Text Box 3"/>
          <p:cNvSpPr txBox="1">
            <a:spLocks noChangeArrowheads="1"/>
          </p:cNvSpPr>
          <p:nvPr>
            <p:custDataLst>
              <p:tags r:id="rId2"/>
            </p:custDataLst>
          </p:nvPr>
        </p:nvSpPr>
        <p:spPr bwMode="auto">
          <a:xfrm>
            <a:off x="5562600" y="300464"/>
            <a:ext cx="3124200" cy="830997"/>
          </a:xfrm>
          <a:prstGeom prst="rect">
            <a:avLst/>
          </a:prstGeom>
          <a:noFill/>
          <a:ln w="9525">
            <a:noFill/>
            <a:miter lim="800000"/>
            <a:headEnd/>
            <a:tailEnd/>
          </a:ln>
          <a:effectLst/>
        </p:spPr>
        <p:txBody>
          <a:bodyPr anchor="ctr">
            <a:spAutoFit/>
          </a:bodyPr>
          <a:lstStyle/>
          <a:p>
            <a:r>
              <a:rPr lang="en-US" sz="2400" b="1" dirty="0">
                <a:solidFill>
                  <a:srgbClr val="272727"/>
                </a:solidFill>
              </a:rPr>
              <a:t>Recall: eutectoid steel</a:t>
            </a:r>
          </a:p>
        </p:txBody>
      </p:sp>
      <p:sp>
        <p:nvSpPr>
          <p:cNvPr id="138244" name="Rectangle 4" hidden="1"/>
          <p:cNvSpPr>
            <a:spLocks noGrp="1" noChangeArrowheads="1"/>
          </p:cNvSpPr>
          <p:nvPr>
            <p:ph type="title"/>
          </p:nvPr>
        </p:nvSpPr>
        <p:spPr/>
        <p:txBody>
          <a:bodyPr/>
          <a:lstStyle/>
          <a:p>
            <a:r>
              <a:rPr lang="en-US"/>
              <a:t>c10f30</a:t>
            </a:r>
          </a:p>
        </p:txBody>
      </p:sp>
      <p:sp>
        <p:nvSpPr>
          <p:cNvPr id="138245" name="Text Box 5"/>
          <p:cNvSpPr txBox="1">
            <a:spLocks noChangeArrowheads="1"/>
          </p:cNvSpPr>
          <p:nvPr/>
        </p:nvSpPr>
        <p:spPr bwMode="auto">
          <a:xfrm>
            <a:off x="457200" y="6172200"/>
            <a:ext cx="481013" cy="396875"/>
          </a:xfrm>
          <a:prstGeom prst="rect">
            <a:avLst/>
          </a:prstGeom>
          <a:noFill/>
          <a:ln w="9525">
            <a:noFill/>
            <a:miter lim="800000"/>
            <a:headEnd/>
            <a:tailEnd/>
          </a:ln>
          <a:effectLst/>
        </p:spPr>
        <p:txBody>
          <a:bodyPr wrap="none">
            <a:spAutoFit/>
          </a:bodyPr>
          <a:lstStyle/>
          <a:p>
            <a:r>
              <a:rPr lang="en-US"/>
              <a:t>Fe</a:t>
            </a:r>
          </a:p>
        </p:txBody>
      </p:sp>
      <p:pic>
        <p:nvPicPr>
          <p:cNvPr id="138246" name="Picture 6" descr="c10f31"/>
          <p:cNvPicPr preferRelativeResize="0">
            <a:picLocks noChangeAspect="1" noChangeArrowheads="1"/>
          </p:cNvPicPr>
          <p:nvPr>
            <p:custDataLst>
              <p:tags r:id="rId3"/>
            </p:custDataLst>
          </p:nvPr>
        </p:nvPicPr>
        <p:blipFill>
          <a:blip r:embed="rId6"/>
          <a:srcRect/>
          <a:stretch>
            <a:fillRect/>
          </a:stretch>
        </p:blipFill>
        <p:spPr bwMode="auto">
          <a:xfrm>
            <a:off x="5638800" y="2362200"/>
            <a:ext cx="3200400" cy="3127375"/>
          </a:xfrm>
          <a:prstGeom prst="rect">
            <a:avLst/>
          </a:prstGeom>
          <a:noFill/>
          <a:ln w="9525">
            <a:noFill/>
            <a:miter lim="800000"/>
            <a:headEnd/>
            <a:tailEnd/>
          </a:ln>
          <a:effectLst/>
        </p:spPr>
      </p:pic>
      <p:sp>
        <p:nvSpPr>
          <p:cNvPr id="138247" name="Text Box 7"/>
          <p:cNvSpPr txBox="1">
            <a:spLocks noChangeArrowheads="1"/>
          </p:cNvSpPr>
          <p:nvPr/>
        </p:nvSpPr>
        <p:spPr bwMode="auto">
          <a:xfrm>
            <a:off x="5638800" y="5410200"/>
            <a:ext cx="2438400" cy="835025"/>
          </a:xfrm>
          <a:prstGeom prst="rect">
            <a:avLst/>
          </a:prstGeom>
          <a:noFill/>
          <a:ln w="9525">
            <a:noFill/>
            <a:miter lim="800000"/>
            <a:headEnd/>
            <a:tailEnd/>
          </a:ln>
          <a:effectLst/>
        </p:spPr>
        <p:txBody>
          <a:bodyPr>
            <a:spAutoFit/>
          </a:bodyPr>
          <a:lstStyle/>
          <a:p>
            <a:pPr>
              <a:lnSpc>
                <a:spcPct val="135000"/>
              </a:lnSpc>
            </a:pPr>
            <a:r>
              <a:rPr lang="en-US" sz="1800">
                <a:latin typeface="Symbol" pitchFamily="18" charset="2"/>
              </a:rPr>
              <a:t>a</a:t>
            </a:r>
            <a:r>
              <a:rPr lang="en-US" sz="1800"/>
              <a:t> + Fe</a:t>
            </a:r>
            <a:r>
              <a:rPr lang="en-US" sz="2200" baseline="-25000"/>
              <a:t>3</a:t>
            </a:r>
            <a:r>
              <a:rPr lang="en-US" sz="1800"/>
              <a:t>C eutectoid</a:t>
            </a:r>
          </a:p>
          <a:p>
            <a:pPr>
              <a:lnSpc>
                <a:spcPct val="135000"/>
              </a:lnSpc>
            </a:pPr>
            <a:r>
              <a:rPr lang="en-US" sz="1800"/>
              <a:t>- called </a:t>
            </a:r>
            <a:r>
              <a:rPr lang="en-US" sz="1800" u="sng"/>
              <a:t>pearlite</a:t>
            </a:r>
          </a:p>
        </p:txBody>
      </p:sp>
      <p:sp>
        <p:nvSpPr>
          <p:cNvPr id="138248" name="Rectangle 8"/>
          <p:cNvSpPr>
            <a:spLocks noChangeArrowheads="1"/>
          </p:cNvSpPr>
          <p:nvPr/>
        </p:nvSpPr>
        <p:spPr bwMode="auto">
          <a:xfrm>
            <a:off x="1600200" y="4495800"/>
            <a:ext cx="1111250" cy="304800"/>
          </a:xfrm>
          <a:prstGeom prst="rect">
            <a:avLst/>
          </a:prstGeom>
          <a:solidFill>
            <a:srgbClr val="FFFFFF"/>
          </a:solidFill>
          <a:ln w="9525">
            <a:noFill/>
            <a:miter lim="800000"/>
            <a:headEnd/>
            <a:tailEnd/>
          </a:ln>
          <a:effectLst/>
        </p:spPr>
        <p:txBody>
          <a:bodyPr wrap="none">
            <a:spAutoFit/>
          </a:bodyPr>
          <a:lstStyle/>
          <a:p>
            <a:r>
              <a:rPr lang="en-US" sz="1400" b="1"/>
              <a:t>0.76 wt% C</a:t>
            </a:r>
          </a:p>
        </p:txBody>
      </p:sp>
      <p:sp>
        <p:nvSpPr>
          <p:cNvPr id="138249" name="Rectangle 9"/>
          <p:cNvSpPr>
            <a:spLocks noChangeArrowheads="1"/>
          </p:cNvSpPr>
          <p:nvPr/>
        </p:nvSpPr>
        <p:spPr bwMode="auto">
          <a:xfrm>
            <a:off x="5562600" y="1219200"/>
            <a:ext cx="3124200" cy="822325"/>
          </a:xfrm>
          <a:prstGeom prst="rect">
            <a:avLst/>
          </a:prstGeom>
          <a:noFill/>
          <a:ln w="9525">
            <a:noFill/>
            <a:miter lim="800000"/>
            <a:headEnd/>
            <a:tailEnd/>
          </a:ln>
          <a:effectLst/>
        </p:spPr>
        <p:txBody>
          <a:bodyPr>
            <a:spAutoFit/>
          </a:bodyPr>
          <a:lstStyle/>
          <a:p>
            <a:pPr>
              <a:lnSpc>
                <a:spcPct val="120000"/>
              </a:lnSpc>
            </a:pPr>
            <a:r>
              <a:rPr lang="en-US"/>
              <a:t>Slowly cool 0.76 wt% C steel from the </a:t>
            </a:r>
            <a:r>
              <a:rPr lang="en-US">
                <a:latin typeface="Symbol" pitchFamily="18" charset="2"/>
              </a:rPr>
              <a:t>g</a:t>
            </a:r>
            <a:r>
              <a:rPr lang="en-US"/>
              <a:t> region.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4338" name="Picture 2" descr="c11f12"/>
          <p:cNvPicPr preferRelativeResize="0">
            <a:picLocks noChangeAspect="1" noChangeArrowheads="1"/>
          </p:cNvPicPr>
          <p:nvPr>
            <p:custDataLst>
              <p:tags r:id="rId1"/>
            </p:custDataLst>
          </p:nvPr>
        </p:nvPicPr>
        <p:blipFill>
          <a:blip r:embed="rId4"/>
          <a:srcRect/>
          <a:stretch>
            <a:fillRect/>
          </a:stretch>
        </p:blipFill>
        <p:spPr bwMode="auto">
          <a:xfrm>
            <a:off x="304800" y="1905000"/>
            <a:ext cx="6172200" cy="3871913"/>
          </a:xfrm>
          <a:prstGeom prst="rect">
            <a:avLst/>
          </a:prstGeom>
          <a:noFill/>
          <a:ln w="9525">
            <a:noFill/>
            <a:miter lim="800000"/>
            <a:headEnd/>
            <a:tailEnd/>
          </a:ln>
          <a:effectLst/>
        </p:spPr>
      </p:pic>
      <p:sp>
        <p:nvSpPr>
          <p:cNvPr id="14339" name="Text Box 3"/>
          <p:cNvSpPr txBox="1">
            <a:spLocks noChangeArrowheads="1"/>
          </p:cNvSpPr>
          <p:nvPr>
            <p:custDataLst>
              <p:tags r:id="rId2"/>
            </p:custDataLst>
          </p:nvPr>
        </p:nvSpPr>
        <p:spPr bwMode="auto">
          <a:xfrm>
            <a:off x="381000" y="228600"/>
            <a:ext cx="7099300" cy="457200"/>
          </a:xfrm>
          <a:prstGeom prst="rect">
            <a:avLst/>
          </a:prstGeom>
          <a:noFill/>
          <a:ln w="9525">
            <a:noFill/>
            <a:miter lim="800000"/>
            <a:headEnd/>
            <a:tailEnd/>
          </a:ln>
          <a:effectLst/>
        </p:spPr>
        <p:txBody>
          <a:bodyPr wrap="none">
            <a:spAutoFit/>
          </a:bodyPr>
          <a:lstStyle/>
          <a:p>
            <a:pPr algn="ctr"/>
            <a:r>
              <a:rPr lang="en-US" sz="2400" b="1">
                <a:solidFill>
                  <a:srgbClr val="272727"/>
                </a:solidFill>
              </a:rPr>
              <a:t>Austenite (</a:t>
            </a:r>
            <a:r>
              <a:rPr lang="en-US" sz="2400" b="1">
                <a:solidFill>
                  <a:srgbClr val="272727"/>
                </a:solidFill>
                <a:latin typeface="Symbol" pitchFamily="18" charset="2"/>
              </a:rPr>
              <a:t>g</a:t>
            </a:r>
            <a:r>
              <a:rPr lang="en-US" sz="2400" b="1">
                <a:solidFill>
                  <a:srgbClr val="272727"/>
                </a:solidFill>
              </a:rPr>
              <a:t>-Fe) </a:t>
            </a:r>
            <a:r>
              <a:rPr lang="en-US" sz="2400" b="1">
                <a:solidFill>
                  <a:srgbClr val="272727"/>
                </a:solidFill>
                <a:sym typeface="Wingdings 3" pitchFamily="18" charset="2"/>
              </a:rPr>
              <a:t>to</a:t>
            </a:r>
            <a:r>
              <a:rPr lang="en-US" sz="2400" b="1">
                <a:solidFill>
                  <a:srgbClr val="272727"/>
                </a:solidFill>
              </a:rPr>
              <a:t> pearlite transformation times</a:t>
            </a:r>
          </a:p>
        </p:txBody>
      </p:sp>
      <p:sp>
        <p:nvSpPr>
          <p:cNvPr id="14340" name="Rectangle 4" hidden="1"/>
          <p:cNvSpPr>
            <a:spLocks noGrp="1" noChangeArrowheads="1"/>
          </p:cNvSpPr>
          <p:nvPr>
            <p:ph type="title"/>
          </p:nvPr>
        </p:nvSpPr>
        <p:spPr/>
        <p:txBody>
          <a:bodyPr/>
          <a:lstStyle/>
          <a:p>
            <a:r>
              <a:rPr lang="en-US"/>
              <a:t>c11f12</a:t>
            </a:r>
          </a:p>
        </p:txBody>
      </p:sp>
      <p:sp>
        <p:nvSpPr>
          <p:cNvPr id="14342" name="Text Box 6"/>
          <p:cNvSpPr txBox="1">
            <a:spLocks noChangeArrowheads="1"/>
          </p:cNvSpPr>
          <p:nvPr/>
        </p:nvSpPr>
        <p:spPr bwMode="auto">
          <a:xfrm>
            <a:off x="304800" y="838200"/>
            <a:ext cx="8534400" cy="1006429"/>
          </a:xfrm>
          <a:prstGeom prst="rect">
            <a:avLst/>
          </a:prstGeom>
          <a:noFill/>
          <a:ln w="9525">
            <a:noFill/>
            <a:miter lim="800000"/>
            <a:headEnd/>
            <a:tailEnd/>
          </a:ln>
          <a:effectLst/>
        </p:spPr>
        <p:txBody>
          <a:bodyPr>
            <a:spAutoFit/>
          </a:bodyPr>
          <a:lstStyle/>
          <a:p>
            <a:pPr>
              <a:lnSpc>
                <a:spcPct val="110000"/>
              </a:lnSpc>
            </a:pPr>
            <a:r>
              <a:rPr lang="en-US" sz="1800"/>
              <a:t>This shows </a:t>
            </a:r>
            <a:r>
              <a:rPr lang="en-US" sz="1800" dirty="0"/>
              <a:t>the behavior for eutectoid (0.76 </a:t>
            </a:r>
            <a:r>
              <a:rPr lang="en-US" sz="1800" dirty="0" err="1"/>
              <a:t>wt</a:t>
            </a:r>
            <a:r>
              <a:rPr lang="en-US" sz="1800" dirty="0"/>
              <a:t>% C) steel, when the temperature is suddenly decreased from the </a:t>
            </a:r>
            <a:r>
              <a:rPr lang="en-US" sz="1800" dirty="0">
                <a:latin typeface="Symbol" pitchFamily="18" charset="2"/>
              </a:rPr>
              <a:t>g</a:t>
            </a:r>
            <a:r>
              <a:rPr lang="en-US" sz="1800" dirty="0"/>
              <a:t> region to 600, 650, or 675</a:t>
            </a:r>
            <a:r>
              <a:rPr lang="en-US" sz="1800" dirty="0">
                <a:cs typeface="Arial" charset="0"/>
              </a:rPr>
              <a:t>°C in the </a:t>
            </a:r>
            <a:r>
              <a:rPr lang="en-US" sz="1800" dirty="0">
                <a:latin typeface="Symbol" pitchFamily="18" charset="2"/>
                <a:cs typeface="Arial" charset="0"/>
              </a:rPr>
              <a:t>a</a:t>
            </a:r>
            <a:r>
              <a:rPr lang="en-US" sz="1800" dirty="0">
                <a:cs typeface="Arial" charset="0"/>
              </a:rPr>
              <a:t>+Fe</a:t>
            </a:r>
            <a:r>
              <a:rPr lang="en-US" sz="2200" baseline="-25000" dirty="0">
                <a:cs typeface="Arial" charset="0"/>
              </a:rPr>
              <a:t>3</a:t>
            </a:r>
            <a:r>
              <a:rPr lang="en-US" sz="1800" dirty="0">
                <a:cs typeface="Arial" charset="0"/>
              </a:rPr>
              <a:t>C region.</a:t>
            </a:r>
          </a:p>
          <a:p>
            <a:pPr>
              <a:lnSpc>
                <a:spcPct val="110000"/>
              </a:lnSpc>
            </a:pPr>
            <a:r>
              <a:rPr lang="en-US" sz="1800" dirty="0"/>
              <a:t> </a:t>
            </a:r>
          </a:p>
        </p:txBody>
      </p:sp>
      <p:sp>
        <p:nvSpPr>
          <p:cNvPr id="14343" name="Rectangle 7"/>
          <p:cNvSpPr>
            <a:spLocks noChangeArrowheads="1"/>
          </p:cNvSpPr>
          <p:nvPr/>
        </p:nvSpPr>
        <p:spPr bwMode="auto">
          <a:xfrm>
            <a:off x="6417129" y="4572000"/>
            <a:ext cx="2514600" cy="1311128"/>
          </a:xfrm>
          <a:prstGeom prst="rect">
            <a:avLst/>
          </a:prstGeom>
          <a:noFill/>
          <a:ln w="9525">
            <a:noFill/>
            <a:miter lim="800000"/>
            <a:headEnd/>
            <a:tailEnd/>
          </a:ln>
          <a:effectLst/>
        </p:spPr>
        <p:txBody>
          <a:bodyPr wrap="square">
            <a:spAutoFit/>
          </a:bodyPr>
          <a:lstStyle/>
          <a:p>
            <a:pPr>
              <a:lnSpc>
                <a:spcPct val="110000"/>
              </a:lnSpc>
            </a:pPr>
            <a:r>
              <a:rPr lang="en-US" sz="1800" dirty="0">
                <a:solidFill>
                  <a:schemeClr val="accent2"/>
                </a:solidFill>
              </a:rPr>
              <a:t>Why is the process </a:t>
            </a:r>
          </a:p>
          <a:p>
            <a:pPr>
              <a:lnSpc>
                <a:spcPct val="110000"/>
              </a:lnSpc>
            </a:pPr>
            <a:r>
              <a:rPr lang="en-US" sz="1800" dirty="0">
                <a:solidFill>
                  <a:schemeClr val="accent2"/>
                </a:solidFill>
              </a:rPr>
              <a:t>faster for lower </a:t>
            </a:r>
          </a:p>
          <a:p>
            <a:pPr>
              <a:lnSpc>
                <a:spcPct val="110000"/>
              </a:lnSpc>
            </a:pPr>
            <a:r>
              <a:rPr lang="en-US" sz="1800" dirty="0">
                <a:solidFill>
                  <a:schemeClr val="accent2"/>
                </a:solidFill>
              </a:rPr>
              <a:t>temperature during transformation?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11f13"/>
          <p:cNvPicPr preferRelativeResize="0">
            <a:picLocks noChangeAspect="1" noChangeArrowheads="1"/>
          </p:cNvPicPr>
          <p:nvPr>
            <p:custDataLst>
              <p:tags r:id="rId1"/>
            </p:custDataLst>
          </p:nvPr>
        </p:nvPicPr>
        <p:blipFill>
          <a:blip r:embed="rId4"/>
          <a:srcRect/>
          <a:stretch>
            <a:fillRect/>
          </a:stretch>
        </p:blipFill>
        <p:spPr bwMode="auto">
          <a:xfrm>
            <a:off x="228600" y="381000"/>
            <a:ext cx="5138738" cy="6019800"/>
          </a:xfrm>
          <a:prstGeom prst="rect">
            <a:avLst/>
          </a:prstGeom>
          <a:noFill/>
          <a:ln w="9525">
            <a:noFill/>
            <a:miter lim="800000"/>
            <a:headEnd/>
            <a:tailEnd/>
          </a:ln>
          <a:effectLst/>
        </p:spPr>
      </p:pic>
      <p:sp>
        <p:nvSpPr>
          <p:cNvPr id="15363" name="Text Box 3"/>
          <p:cNvSpPr txBox="1">
            <a:spLocks noChangeArrowheads="1"/>
          </p:cNvSpPr>
          <p:nvPr>
            <p:custDataLst>
              <p:tags r:id="rId2"/>
            </p:custDataLst>
          </p:nvPr>
        </p:nvSpPr>
        <p:spPr bwMode="auto">
          <a:xfrm>
            <a:off x="5029200" y="990600"/>
            <a:ext cx="3962400" cy="895350"/>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a:t>
            </a:r>
            <a:r>
              <a:rPr lang="en-US" sz="2400" b="1" i="1">
                <a:solidFill>
                  <a:srgbClr val="272727"/>
                </a:solidFill>
              </a:rPr>
              <a:t>T-T-T</a:t>
            </a:r>
            <a:r>
              <a:rPr lang="en-US" sz="2400" b="1">
                <a:solidFill>
                  <a:srgbClr val="272727"/>
                </a:solidFill>
              </a:rPr>
              <a:t> diagram for eutectoid steel</a:t>
            </a:r>
          </a:p>
        </p:txBody>
      </p:sp>
      <p:sp>
        <p:nvSpPr>
          <p:cNvPr id="15364" name="Rectangle 4" hidden="1"/>
          <p:cNvSpPr>
            <a:spLocks noGrp="1" noChangeArrowheads="1"/>
          </p:cNvSpPr>
          <p:nvPr>
            <p:ph type="title"/>
          </p:nvPr>
        </p:nvSpPr>
        <p:spPr/>
        <p:txBody>
          <a:bodyPr/>
          <a:lstStyle/>
          <a:p>
            <a:r>
              <a:rPr lang="en-US"/>
              <a:t>c11f13</a:t>
            </a:r>
          </a:p>
        </p:txBody>
      </p:sp>
      <p:sp>
        <p:nvSpPr>
          <p:cNvPr id="15365" name="Text Box 5"/>
          <p:cNvSpPr txBox="1">
            <a:spLocks noChangeArrowheads="1"/>
          </p:cNvSpPr>
          <p:nvPr/>
        </p:nvSpPr>
        <p:spPr bwMode="auto">
          <a:xfrm>
            <a:off x="5257800" y="2438400"/>
            <a:ext cx="3733800" cy="1298575"/>
          </a:xfrm>
          <a:prstGeom prst="rect">
            <a:avLst/>
          </a:prstGeom>
          <a:noFill/>
          <a:ln w="9525">
            <a:noFill/>
            <a:miter lim="800000"/>
            <a:headEnd/>
            <a:tailEnd/>
          </a:ln>
          <a:effectLst/>
        </p:spPr>
        <p:txBody>
          <a:bodyPr>
            <a:spAutoFit/>
          </a:bodyPr>
          <a:lstStyle/>
          <a:p>
            <a:pPr>
              <a:lnSpc>
                <a:spcPct val="110000"/>
              </a:lnSpc>
            </a:pPr>
            <a:r>
              <a:rPr lang="en-US" sz="1800">
                <a:solidFill>
                  <a:srgbClr val="006600"/>
                </a:solidFill>
              </a:rPr>
              <a:t>A </a:t>
            </a:r>
            <a:r>
              <a:rPr lang="en-US" sz="1800" u="sng">
                <a:solidFill>
                  <a:srgbClr val="006600"/>
                </a:solidFill>
              </a:rPr>
              <a:t>time-temperature-transformation (</a:t>
            </a:r>
            <a:r>
              <a:rPr lang="en-US" sz="1800" i="1" u="sng">
                <a:solidFill>
                  <a:srgbClr val="006600"/>
                </a:solidFill>
              </a:rPr>
              <a:t>T-T-T</a:t>
            </a:r>
            <a:r>
              <a:rPr lang="en-US" sz="1800" u="sng">
                <a:solidFill>
                  <a:srgbClr val="006600"/>
                </a:solidFill>
              </a:rPr>
              <a:t>) diagram</a:t>
            </a:r>
            <a:r>
              <a:rPr lang="en-US" sz="1800">
                <a:solidFill>
                  <a:srgbClr val="006600"/>
                </a:solidFill>
              </a:rPr>
              <a:t> supplies the time dimension that is missing in the equilibrium phase diagram.</a:t>
            </a:r>
          </a:p>
        </p:txBody>
      </p:sp>
      <p:sp>
        <p:nvSpPr>
          <p:cNvPr id="15366" name="Line 6"/>
          <p:cNvSpPr>
            <a:spLocks noChangeShapeType="1"/>
          </p:cNvSpPr>
          <p:nvPr/>
        </p:nvSpPr>
        <p:spPr bwMode="auto">
          <a:xfrm flipH="1">
            <a:off x="4800600" y="1905000"/>
            <a:ext cx="533400" cy="838200"/>
          </a:xfrm>
          <a:prstGeom prst="line">
            <a:avLst/>
          </a:prstGeom>
          <a:noFill/>
          <a:ln w="28575">
            <a:solidFill>
              <a:schemeClr val="tx1"/>
            </a:solidFill>
            <a:round/>
            <a:headEnd/>
            <a:tailEnd type="triangle" w="med" len="med"/>
          </a:ln>
          <a:effectLst/>
        </p:spPr>
        <p:txBody>
          <a:bodyPr/>
          <a:lstStyle/>
          <a:p>
            <a:endParaRPr lang="en-US"/>
          </a:p>
        </p:txBody>
      </p:sp>
      <p:sp>
        <p:nvSpPr>
          <p:cNvPr id="2" name="TextBox 1"/>
          <p:cNvSpPr txBox="1"/>
          <p:nvPr/>
        </p:nvSpPr>
        <p:spPr>
          <a:xfrm>
            <a:off x="1062852" y="4038600"/>
            <a:ext cx="5790368" cy="132343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Consider the following processing steps:</a:t>
            </a:r>
          </a:p>
          <a:p>
            <a:r>
              <a:rPr lang="en-US" dirty="0"/>
              <a:t>	1.  </a:t>
            </a:r>
            <a:r>
              <a:rPr lang="en-US" dirty="0" err="1"/>
              <a:t>Austenitize</a:t>
            </a:r>
            <a:endParaRPr lang="en-US" dirty="0"/>
          </a:p>
          <a:p>
            <a:r>
              <a:rPr lang="en-US" dirty="0"/>
              <a:t>	2.  Quench to 620 C and hold for 100 sec</a:t>
            </a:r>
          </a:p>
          <a:p>
            <a:r>
              <a:rPr lang="en-US" dirty="0"/>
              <a:t>	3. Cool to room temperature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11f14"/>
          <p:cNvPicPr preferRelativeResize="0">
            <a:picLocks noChangeAspect="1" noChangeArrowheads="1"/>
          </p:cNvPicPr>
          <p:nvPr>
            <p:custDataLst>
              <p:tags r:id="rId1"/>
            </p:custDataLst>
          </p:nvPr>
        </p:nvPicPr>
        <p:blipFill>
          <a:blip r:embed="rId4"/>
          <a:srcRect/>
          <a:stretch>
            <a:fillRect/>
          </a:stretch>
        </p:blipFill>
        <p:spPr bwMode="auto">
          <a:xfrm>
            <a:off x="457200" y="838200"/>
            <a:ext cx="8229600" cy="5702300"/>
          </a:xfrm>
          <a:prstGeom prst="rect">
            <a:avLst/>
          </a:prstGeom>
          <a:noFill/>
          <a:ln w="9525">
            <a:noFill/>
            <a:miter lim="800000"/>
            <a:headEnd/>
            <a:tailEnd/>
          </a:ln>
          <a:effectLst/>
        </p:spPr>
      </p:pic>
      <p:sp>
        <p:nvSpPr>
          <p:cNvPr id="16388" name="Rectangle 4" hidden="1"/>
          <p:cNvSpPr>
            <a:spLocks noGrp="1" noChangeArrowheads="1"/>
          </p:cNvSpPr>
          <p:nvPr>
            <p:ph type="title"/>
          </p:nvPr>
        </p:nvSpPr>
        <p:spPr/>
        <p:txBody>
          <a:bodyPr/>
          <a:lstStyle/>
          <a:p>
            <a:r>
              <a:rPr lang="en-US"/>
              <a:t>c11f14</a:t>
            </a:r>
          </a:p>
        </p:txBody>
      </p:sp>
      <p:sp>
        <p:nvSpPr>
          <p:cNvPr id="16389" name="Text Box 5"/>
          <p:cNvSpPr txBox="1">
            <a:spLocks noChangeArrowheads="1"/>
          </p:cNvSpPr>
          <p:nvPr>
            <p:custDataLst>
              <p:tags r:id="rId2"/>
            </p:custDataLst>
          </p:nvPr>
        </p:nvSpPr>
        <p:spPr bwMode="auto">
          <a:xfrm>
            <a:off x="609600" y="228600"/>
            <a:ext cx="8077200" cy="493713"/>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microstructural changes for eutectoid steel</a:t>
            </a:r>
          </a:p>
        </p:txBody>
      </p:sp>
      <p:sp>
        <p:nvSpPr>
          <p:cNvPr id="16390" name="Text Box 6"/>
          <p:cNvSpPr txBox="1">
            <a:spLocks noChangeArrowheads="1"/>
          </p:cNvSpPr>
          <p:nvPr/>
        </p:nvSpPr>
        <p:spPr bwMode="auto">
          <a:xfrm rot="16200000">
            <a:off x="1529556" y="5252244"/>
            <a:ext cx="477838" cy="336550"/>
          </a:xfrm>
          <a:prstGeom prst="rect">
            <a:avLst/>
          </a:prstGeom>
          <a:noFill/>
          <a:ln w="9525">
            <a:noFill/>
            <a:miter lim="800000"/>
            <a:headEnd/>
            <a:tailEnd/>
          </a:ln>
          <a:effectLst/>
        </p:spPr>
        <p:txBody>
          <a:bodyPr wrap="none">
            <a:spAutoFit/>
          </a:bodyPr>
          <a:lstStyle/>
          <a:p>
            <a:r>
              <a:rPr lang="en-US" sz="1600" b="1"/>
              <a:t>0%</a:t>
            </a:r>
          </a:p>
        </p:txBody>
      </p:sp>
      <p:sp>
        <p:nvSpPr>
          <p:cNvPr id="16391" name="Text Box 7"/>
          <p:cNvSpPr txBox="1">
            <a:spLocks noChangeArrowheads="1"/>
          </p:cNvSpPr>
          <p:nvPr/>
        </p:nvSpPr>
        <p:spPr bwMode="auto">
          <a:xfrm rot="16200000">
            <a:off x="1930400" y="5308600"/>
            <a:ext cx="590550" cy="336550"/>
          </a:xfrm>
          <a:prstGeom prst="rect">
            <a:avLst/>
          </a:prstGeom>
          <a:noFill/>
          <a:ln w="9525">
            <a:noFill/>
            <a:miter lim="800000"/>
            <a:headEnd/>
            <a:tailEnd/>
          </a:ln>
          <a:effectLst/>
        </p:spPr>
        <p:txBody>
          <a:bodyPr wrap="none">
            <a:spAutoFit/>
          </a:bodyPr>
          <a:lstStyle/>
          <a:p>
            <a:r>
              <a:rPr lang="en-US" sz="1600" b="1"/>
              <a:t>50%</a:t>
            </a:r>
          </a:p>
        </p:txBody>
      </p:sp>
      <p:sp>
        <p:nvSpPr>
          <p:cNvPr id="16392" name="Text Box 8"/>
          <p:cNvSpPr txBox="1">
            <a:spLocks noChangeArrowheads="1"/>
          </p:cNvSpPr>
          <p:nvPr/>
        </p:nvSpPr>
        <p:spPr bwMode="auto">
          <a:xfrm rot="16200000">
            <a:off x="2407443" y="5288757"/>
            <a:ext cx="703263" cy="336550"/>
          </a:xfrm>
          <a:prstGeom prst="rect">
            <a:avLst/>
          </a:prstGeom>
          <a:noFill/>
          <a:ln w="9525">
            <a:noFill/>
            <a:miter lim="800000"/>
            <a:headEnd/>
            <a:tailEnd/>
          </a:ln>
          <a:effectLst/>
        </p:spPr>
        <p:txBody>
          <a:bodyPr wrap="none">
            <a:spAutoFit/>
          </a:bodyPr>
          <a:lstStyle/>
          <a:p>
            <a:r>
              <a:rPr lang="en-US" sz="1600" b="1"/>
              <a:t>100%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11f15"/>
          <p:cNvPicPr preferRelativeResize="0">
            <a:picLocks noChangeAspect="1" noChangeArrowheads="1"/>
          </p:cNvPicPr>
          <p:nvPr>
            <p:custDataLst>
              <p:tags r:id="rId1"/>
            </p:custDataLst>
          </p:nvPr>
        </p:nvPicPr>
        <p:blipFill>
          <a:blip r:embed="rId4"/>
          <a:srcRect/>
          <a:stretch>
            <a:fillRect/>
          </a:stretch>
        </p:blipFill>
        <p:spPr bwMode="auto">
          <a:xfrm>
            <a:off x="1295400" y="838200"/>
            <a:ext cx="6477000" cy="4935538"/>
          </a:xfrm>
          <a:prstGeom prst="rect">
            <a:avLst/>
          </a:prstGeom>
          <a:noFill/>
          <a:ln w="9525">
            <a:noFill/>
            <a:miter lim="800000"/>
            <a:headEnd/>
            <a:tailEnd/>
          </a:ln>
          <a:effectLst/>
        </p:spPr>
      </p:pic>
      <p:sp>
        <p:nvSpPr>
          <p:cNvPr id="17411" name="Text Box 3"/>
          <p:cNvSpPr txBox="1">
            <a:spLocks noChangeArrowheads="1"/>
          </p:cNvSpPr>
          <p:nvPr>
            <p:custDataLst>
              <p:tags r:id="rId2"/>
            </p:custDataLst>
          </p:nvPr>
        </p:nvSpPr>
        <p:spPr bwMode="auto">
          <a:xfrm>
            <a:off x="1600200" y="228600"/>
            <a:ext cx="5695950" cy="457200"/>
          </a:xfrm>
          <a:prstGeom prst="rect">
            <a:avLst/>
          </a:prstGeom>
          <a:noFill/>
          <a:ln w="9525">
            <a:noFill/>
            <a:miter lim="800000"/>
            <a:headEnd/>
            <a:tailEnd/>
          </a:ln>
          <a:effectLst/>
        </p:spPr>
        <p:txBody>
          <a:bodyPr wrap="none">
            <a:spAutoFit/>
          </a:bodyPr>
          <a:lstStyle/>
          <a:p>
            <a:r>
              <a:rPr lang="en-US" sz="2400" b="1">
                <a:solidFill>
                  <a:srgbClr val="272727"/>
                </a:solidFill>
              </a:rPr>
              <a:t>Coarse pearlite                  Fine pearlite</a:t>
            </a:r>
          </a:p>
        </p:txBody>
      </p:sp>
      <p:sp>
        <p:nvSpPr>
          <p:cNvPr id="17412" name="Rectangle 4" hidden="1"/>
          <p:cNvSpPr>
            <a:spLocks noGrp="1" noChangeArrowheads="1"/>
          </p:cNvSpPr>
          <p:nvPr>
            <p:ph type="title"/>
          </p:nvPr>
        </p:nvSpPr>
        <p:spPr/>
        <p:txBody>
          <a:bodyPr/>
          <a:lstStyle/>
          <a:p>
            <a:r>
              <a:rPr lang="en-US"/>
              <a:t>c11f15</a:t>
            </a:r>
          </a:p>
        </p:txBody>
      </p:sp>
      <p:sp>
        <p:nvSpPr>
          <p:cNvPr id="17413" name="Text Box 5"/>
          <p:cNvSpPr txBox="1">
            <a:spLocks noChangeArrowheads="1"/>
          </p:cNvSpPr>
          <p:nvPr/>
        </p:nvSpPr>
        <p:spPr bwMode="auto">
          <a:xfrm>
            <a:off x="762000" y="6019800"/>
            <a:ext cx="7908925" cy="396875"/>
          </a:xfrm>
          <a:prstGeom prst="rect">
            <a:avLst/>
          </a:prstGeom>
          <a:noFill/>
          <a:ln w="9525">
            <a:noFill/>
            <a:miter lim="800000"/>
            <a:headEnd/>
            <a:tailEnd/>
          </a:ln>
          <a:effectLst/>
        </p:spPr>
        <p:txBody>
          <a:bodyPr wrap="none">
            <a:spAutoFit/>
          </a:bodyPr>
          <a:lstStyle/>
          <a:p>
            <a:r>
              <a:rPr lang="en-US"/>
              <a:t>Faster diffusion of C at higher temperatures causes coarser pearlite.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11f14"/>
          <p:cNvPicPr preferRelativeResize="0">
            <a:picLocks noChangeAspect="1" noChangeArrowheads="1"/>
          </p:cNvPicPr>
          <p:nvPr>
            <p:custDataLst>
              <p:tags r:id="rId1"/>
            </p:custDataLst>
          </p:nvPr>
        </p:nvPicPr>
        <p:blipFill>
          <a:blip r:embed="rId4"/>
          <a:srcRect/>
          <a:stretch>
            <a:fillRect/>
          </a:stretch>
        </p:blipFill>
        <p:spPr bwMode="auto">
          <a:xfrm>
            <a:off x="457200" y="838200"/>
            <a:ext cx="8229600" cy="5702300"/>
          </a:xfrm>
          <a:prstGeom prst="rect">
            <a:avLst/>
          </a:prstGeom>
          <a:noFill/>
          <a:ln w="9525">
            <a:noFill/>
            <a:miter lim="800000"/>
            <a:headEnd/>
            <a:tailEnd/>
          </a:ln>
          <a:effectLst/>
        </p:spPr>
      </p:pic>
      <p:sp>
        <p:nvSpPr>
          <p:cNvPr id="16388" name="Rectangle 4" hidden="1"/>
          <p:cNvSpPr>
            <a:spLocks noGrp="1" noChangeArrowheads="1"/>
          </p:cNvSpPr>
          <p:nvPr>
            <p:ph type="title"/>
          </p:nvPr>
        </p:nvSpPr>
        <p:spPr/>
        <p:txBody>
          <a:bodyPr/>
          <a:lstStyle/>
          <a:p>
            <a:r>
              <a:rPr lang="en-US"/>
              <a:t>c11f14</a:t>
            </a:r>
          </a:p>
        </p:txBody>
      </p:sp>
      <p:sp>
        <p:nvSpPr>
          <p:cNvPr id="16389" name="Text Box 5"/>
          <p:cNvSpPr txBox="1">
            <a:spLocks noChangeArrowheads="1"/>
          </p:cNvSpPr>
          <p:nvPr>
            <p:custDataLst>
              <p:tags r:id="rId2"/>
            </p:custDataLst>
          </p:nvPr>
        </p:nvSpPr>
        <p:spPr bwMode="auto">
          <a:xfrm>
            <a:off x="609600" y="228600"/>
            <a:ext cx="8077200" cy="493713"/>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microstructural changes for eutectoid steel</a:t>
            </a:r>
          </a:p>
        </p:txBody>
      </p:sp>
      <p:sp>
        <p:nvSpPr>
          <p:cNvPr id="16390" name="Text Box 6"/>
          <p:cNvSpPr txBox="1">
            <a:spLocks noChangeArrowheads="1"/>
          </p:cNvSpPr>
          <p:nvPr/>
        </p:nvSpPr>
        <p:spPr bwMode="auto">
          <a:xfrm rot="16200000">
            <a:off x="1529556" y="5252244"/>
            <a:ext cx="477838" cy="336550"/>
          </a:xfrm>
          <a:prstGeom prst="rect">
            <a:avLst/>
          </a:prstGeom>
          <a:noFill/>
          <a:ln w="9525">
            <a:noFill/>
            <a:miter lim="800000"/>
            <a:headEnd/>
            <a:tailEnd/>
          </a:ln>
          <a:effectLst/>
        </p:spPr>
        <p:txBody>
          <a:bodyPr wrap="none">
            <a:spAutoFit/>
          </a:bodyPr>
          <a:lstStyle/>
          <a:p>
            <a:r>
              <a:rPr lang="en-US" sz="1600" b="1"/>
              <a:t>0%</a:t>
            </a:r>
          </a:p>
        </p:txBody>
      </p:sp>
      <p:sp>
        <p:nvSpPr>
          <p:cNvPr id="16391" name="Text Box 7"/>
          <p:cNvSpPr txBox="1">
            <a:spLocks noChangeArrowheads="1"/>
          </p:cNvSpPr>
          <p:nvPr/>
        </p:nvSpPr>
        <p:spPr bwMode="auto">
          <a:xfrm rot="16200000">
            <a:off x="1930400" y="5308600"/>
            <a:ext cx="590550" cy="336550"/>
          </a:xfrm>
          <a:prstGeom prst="rect">
            <a:avLst/>
          </a:prstGeom>
          <a:noFill/>
          <a:ln w="9525">
            <a:noFill/>
            <a:miter lim="800000"/>
            <a:headEnd/>
            <a:tailEnd/>
          </a:ln>
          <a:effectLst/>
        </p:spPr>
        <p:txBody>
          <a:bodyPr wrap="none">
            <a:spAutoFit/>
          </a:bodyPr>
          <a:lstStyle/>
          <a:p>
            <a:r>
              <a:rPr lang="en-US" sz="1600" b="1"/>
              <a:t>50%</a:t>
            </a:r>
          </a:p>
        </p:txBody>
      </p:sp>
      <p:sp>
        <p:nvSpPr>
          <p:cNvPr id="16392" name="Text Box 8"/>
          <p:cNvSpPr txBox="1">
            <a:spLocks noChangeArrowheads="1"/>
          </p:cNvSpPr>
          <p:nvPr/>
        </p:nvSpPr>
        <p:spPr bwMode="auto">
          <a:xfrm rot="16200000">
            <a:off x="2407443" y="5288757"/>
            <a:ext cx="703263" cy="336550"/>
          </a:xfrm>
          <a:prstGeom prst="rect">
            <a:avLst/>
          </a:prstGeom>
          <a:noFill/>
          <a:ln w="9525">
            <a:noFill/>
            <a:miter lim="800000"/>
            <a:headEnd/>
            <a:tailEnd/>
          </a:ln>
          <a:effectLst/>
        </p:spPr>
        <p:txBody>
          <a:bodyPr wrap="none">
            <a:spAutoFit/>
          </a:bodyPr>
          <a:lstStyle/>
          <a:p>
            <a:r>
              <a:rPr lang="en-US" sz="1600" b="1"/>
              <a:t>100%</a:t>
            </a:r>
          </a:p>
        </p:txBody>
      </p:sp>
      <p:sp>
        <p:nvSpPr>
          <p:cNvPr id="2" name="Oval 1"/>
          <p:cNvSpPr/>
          <p:nvPr/>
        </p:nvSpPr>
        <p:spPr>
          <a:xfrm>
            <a:off x="6096000" y="2133600"/>
            <a:ext cx="2057400" cy="609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00086" y="3689350"/>
            <a:ext cx="2057400" cy="609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13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299" y="457200"/>
            <a:ext cx="592974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29344" y="1828800"/>
            <a:ext cx="8001000" cy="4401205"/>
          </a:xfrm>
          <a:prstGeom prst="rect">
            <a:avLst/>
          </a:prstGeom>
          <a:noFill/>
        </p:spPr>
        <p:txBody>
          <a:bodyPr wrap="square" rtlCol="0">
            <a:spAutoFit/>
          </a:bodyPr>
          <a:lstStyle/>
          <a:p>
            <a:pPr>
              <a:lnSpc>
                <a:spcPct val="200000"/>
              </a:lnSpc>
            </a:pPr>
            <a:r>
              <a:rPr lang="en-US" sz="2800" dirty="0"/>
              <a:t>Two stages</a:t>
            </a:r>
          </a:p>
          <a:p>
            <a:pPr marL="342900" indent="-342900">
              <a:lnSpc>
                <a:spcPct val="200000"/>
              </a:lnSpc>
              <a:buFont typeface="Arial" pitchFamily="34" charset="0"/>
              <a:buChar char="•"/>
            </a:pPr>
            <a:r>
              <a:rPr lang="en-US" sz="2800" u="sng" dirty="0"/>
              <a:t>Nucleation</a:t>
            </a:r>
            <a:r>
              <a:rPr lang="en-US" sz="2800" dirty="0"/>
              <a:t> – formation of small particles (could be as few as 100 atoms)</a:t>
            </a:r>
          </a:p>
          <a:p>
            <a:pPr marL="342900" indent="-342900">
              <a:lnSpc>
                <a:spcPct val="200000"/>
              </a:lnSpc>
              <a:buFont typeface="Arial" pitchFamily="34" charset="0"/>
              <a:buChar char="•"/>
            </a:pPr>
            <a:r>
              <a:rPr lang="en-US" sz="2800" u="sng" dirty="0"/>
              <a:t>Growth</a:t>
            </a:r>
            <a:r>
              <a:rPr lang="en-US" sz="2800" dirty="0"/>
              <a:t> – growth of nuclei until equilibrium fraction is reached</a:t>
            </a:r>
          </a:p>
        </p:txBody>
      </p:sp>
    </p:spTree>
    <p:extLst>
      <p:ext uri="{BB962C8B-B14F-4D97-AF65-F5344CB8AC3E}">
        <p14:creationId xmlns:p14="http://schemas.microsoft.com/office/powerpoint/2010/main" val="26530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11f13"/>
          <p:cNvPicPr preferRelativeResize="0">
            <a:picLocks noChangeAspect="1" noChangeArrowheads="1"/>
          </p:cNvPicPr>
          <p:nvPr>
            <p:custDataLst>
              <p:tags r:id="rId1"/>
            </p:custDataLst>
          </p:nvPr>
        </p:nvPicPr>
        <p:blipFill>
          <a:blip r:embed="rId4"/>
          <a:srcRect/>
          <a:stretch>
            <a:fillRect/>
          </a:stretch>
        </p:blipFill>
        <p:spPr bwMode="auto">
          <a:xfrm>
            <a:off x="228600" y="381000"/>
            <a:ext cx="5138738" cy="6019800"/>
          </a:xfrm>
          <a:prstGeom prst="rect">
            <a:avLst/>
          </a:prstGeom>
          <a:noFill/>
          <a:ln w="9525">
            <a:noFill/>
            <a:miter lim="800000"/>
            <a:headEnd/>
            <a:tailEnd/>
          </a:ln>
          <a:effectLst/>
        </p:spPr>
      </p:pic>
      <p:sp>
        <p:nvSpPr>
          <p:cNvPr id="15363" name="Text Box 3"/>
          <p:cNvSpPr txBox="1">
            <a:spLocks noChangeArrowheads="1"/>
          </p:cNvSpPr>
          <p:nvPr>
            <p:custDataLst>
              <p:tags r:id="rId2"/>
            </p:custDataLst>
          </p:nvPr>
        </p:nvSpPr>
        <p:spPr bwMode="auto">
          <a:xfrm>
            <a:off x="5029200" y="990600"/>
            <a:ext cx="3962400" cy="895350"/>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a:t>
            </a:r>
            <a:r>
              <a:rPr lang="en-US" sz="2400" b="1" i="1">
                <a:solidFill>
                  <a:srgbClr val="272727"/>
                </a:solidFill>
              </a:rPr>
              <a:t>T-T-T</a:t>
            </a:r>
            <a:r>
              <a:rPr lang="en-US" sz="2400" b="1">
                <a:solidFill>
                  <a:srgbClr val="272727"/>
                </a:solidFill>
              </a:rPr>
              <a:t> diagram for eutectoid steel</a:t>
            </a:r>
          </a:p>
        </p:txBody>
      </p:sp>
      <p:sp>
        <p:nvSpPr>
          <p:cNvPr id="15364" name="Rectangle 4" hidden="1"/>
          <p:cNvSpPr>
            <a:spLocks noGrp="1" noChangeArrowheads="1"/>
          </p:cNvSpPr>
          <p:nvPr>
            <p:ph type="title"/>
          </p:nvPr>
        </p:nvSpPr>
        <p:spPr/>
        <p:txBody>
          <a:bodyPr/>
          <a:lstStyle/>
          <a:p>
            <a:r>
              <a:rPr lang="en-US"/>
              <a:t>c11f13</a:t>
            </a:r>
          </a:p>
        </p:txBody>
      </p:sp>
      <p:sp>
        <p:nvSpPr>
          <p:cNvPr id="15365" name="Text Box 5"/>
          <p:cNvSpPr txBox="1">
            <a:spLocks noChangeArrowheads="1"/>
          </p:cNvSpPr>
          <p:nvPr/>
        </p:nvSpPr>
        <p:spPr bwMode="auto">
          <a:xfrm>
            <a:off x="5257800" y="2438400"/>
            <a:ext cx="3733800" cy="1298575"/>
          </a:xfrm>
          <a:prstGeom prst="rect">
            <a:avLst/>
          </a:prstGeom>
          <a:noFill/>
          <a:ln w="9525">
            <a:noFill/>
            <a:miter lim="800000"/>
            <a:headEnd/>
            <a:tailEnd/>
          </a:ln>
          <a:effectLst/>
        </p:spPr>
        <p:txBody>
          <a:bodyPr>
            <a:spAutoFit/>
          </a:bodyPr>
          <a:lstStyle/>
          <a:p>
            <a:pPr>
              <a:lnSpc>
                <a:spcPct val="110000"/>
              </a:lnSpc>
            </a:pPr>
            <a:r>
              <a:rPr lang="en-US" sz="1800">
                <a:solidFill>
                  <a:srgbClr val="006600"/>
                </a:solidFill>
              </a:rPr>
              <a:t>A </a:t>
            </a:r>
            <a:r>
              <a:rPr lang="en-US" sz="1800" u="sng">
                <a:solidFill>
                  <a:srgbClr val="006600"/>
                </a:solidFill>
              </a:rPr>
              <a:t>time-temperature-transformation (</a:t>
            </a:r>
            <a:r>
              <a:rPr lang="en-US" sz="1800" i="1" u="sng">
                <a:solidFill>
                  <a:srgbClr val="006600"/>
                </a:solidFill>
              </a:rPr>
              <a:t>T-T-T</a:t>
            </a:r>
            <a:r>
              <a:rPr lang="en-US" sz="1800" u="sng">
                <a:solidFill>
                  <a:srgbClr val="006600"/>
                </a:solidFill>
              </a:rPr>
              <a:t>) diagram</a:t>
            </a:r>
            <a:r>
              <a:rPr lang="en-US" sz="1800">
                <a:solidFill>
                  <a:srgbClr val="006600"/>
                </a:solidFill>
              </a:rPr>
              <a:t> supplies the time dimension that is missing in the equilibrium phase diagram.</a:t>
            </a:r>
          </a:p>
        </p:txBody>
      </p:sp>
      <p:sp>
        <p:nvSpPr>
          <p:cNvPr id="15366" name="Line 6"/>
          <p:cNvSpPr>
            <a:spLocks noChangeShapeType="1"/>
          </p:cNvSpPr>
          <p:nvPr/>
        </p:nvSpPr>
        <p:spPr bwMode="auto">
          <a:xfrm flipH="1">
            <a:off x="4800600" y="1905000"/>
            <a:ext cx="533400" cy="838200"/>
          </a:xfrm>
          <a:prstGeom prst="line">
            <a:avLst/>
          </a:prstGeom>
          <a:noFill/>
          <a:ln w="28575">
            <a:solidFill>
              <a:schemeClr val="tx1"/>
            </a:solidFill>
            <a:round/>
            <a:headEnd/>
            <a:tailEnd type="triangle" w="med" len="med"/>
          </a:ln>
          <a:effectLst/>
        </p:spPr>
        <p:txBody>
          <a:bodyPr/>
          <a:lstStyle/>
          <a:p>
            <a:endParaRPr lang="en-US"/>
          </a:p>
        </p:txBody>
      </p:sp>
      <p:sp>
        <p:nvSpPr>
          <p:cNvPr id="2" name="TextBox 1"/>
          <p:cNvSpPr txBox="1"/>
          <p:nvPr/>
        </p:nvSpPr>
        <p:spPr>
          <a:xfrm>
            <a:off x="1062852" y="4038600"/>
            <a:ext cx="5790368" cy="1323439"/>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Consider the following processing steps:</a:t>
            </a:r>
          </a:p>
          <a:p>
            <a:r>
              <a:rPr lang="en-US" dirty="0"/>
              <a:t>	1.  </a:t>
            </a:r>
            <a:r>
              <a:rPr lang="en-US" dirty="0" err="1"/>
              <a:t>Austenitize</a:t>
            </a:r>
            <a:endParaRPr lang="en-US" dirty="0"/>
          </a:p>
          <a:p>
            <a:r>
              <a:rPr lang="en-US" dirty="0"/>
              <a:t>	2.  Quench to 620 C and hold for 100 sec</a:t>
            </a:r>
          </a:p>
          <a:p>
            <a:r>
              <a:rPr lang="en-US" dirty="0"/>
              <a:t>	3. Cool to room temperature</a:t>
            </a:r>
          </a:p>
        </p:txBody>
      </p:sp>
    </p:spTree>
    <p:extLst>
      <p:ext uri="{BB962C8B-B14F-4D97-AF65-F5344CB8AC3E}">
        <p14:creationId xmlns:p14="http://schemas.microsoft.com/office/powerpoint/2010/main" val="239027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11f14"/>
          <p:cNvPicPr preferRelativeResize="0">
            <a:picLocks noChangeAspect="1" noChangeArrowheads="1"/>
          </p:cNvPicPr>
          <p:nvPr>
            <p:custDataLst>
              <p:tags r:id="rId1"/>
            </p:custDataLst>
          </p:nvPr>
        </p:nvPicPr>
        <p:blipFill>
          <a:blip r:embed="rId4"/>
          <a:srcRect/>
          <a:stretch>
            <a:fillRect/>
          </a:stretch>
        </p:blipFill>
        <p:spPr bwMode="auto">
          <a:xfrm>
            <a:off x="457200" y="838200"/>
            <a:ext cx="8229600" cy="5702300"/>
          </a:xfrm>
          <a:prstGeom prst="rect">
            <a:avLst/>
          </a:prstGeom>
          <a:noFill/>
          <a:ln w="9525">
            <a:noFill/>
            <a:miter lim="800000"/>
            <a:headEnd/>
            <a:tailEnd/>
          </a:ln>
          <a:effectLst/>
        </p:spPr>
      </p:pic>
      <p:sp>
        <p:nvSpPr>
          <p:cNvPr id="16388" name="Rectangle 4" hidden="1"/>
          <p:cNvSpPr>
            <a:spLocks noGrp="1" noChangeArrowheads="1"/>
          </p:cNvSpPr>
          <p:nvPr>
            <p:ph type="title"/>
          </p:nvPr>
        </p:nvSpPr>
        <p:spPr/>
        <p:txBody>
          <a:bodyPr/>
          <a:lstStyle/>
          <a:p>
            <a:r>
              <a:rPr lang="en-US"/>
              <a:t>c11f14</a:t>
            </a:r>
          </a:p>
        </p:txBody>
      </p:sp>
      <p:sp>
        <p:nvSpPr>
          <p:cNvPr id="16389" name="Text Box 5"/>
          <p:cNvSpPr txBox="1">
            <a:spLocks noChangeArrowheads="1"/>
          </p:cNvSpPr>
          <p:nvPr>
            <p:custDataLst>
              <p:tags r:id="rId2"/>
            </p:custDataLst>
          </p:nvPr>
        </p:nvSpPr>
        <p:spPr bwMode="auto">
          <a:xfrm>
            <a:off x="609600" y="228600"/>
            <a:ext cx="8077200" cy="493713"/>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microstructural changes for eutectoid steel</a:t>
            </a:r>
          </a:p>
        </p:txBody>
      </p:sp>
      <p:sp>
        <p:nvSpPr>
          <p:cNvPr id="16390" name="Text Box 6"/>
          <p:cNvSpPr txBox="1">
            <a:spLocks noChangeArrowheads="1"/>
          </p:cNvSpPr>
          <p:nvPr/>
        </p:nvSpPr>
        <p:spPr bwMode="auto">
          <a:xfrm rot="16200000">
            <a:off x="1529556" y="5252244"/>
            <a:ext cx="477838" cy="336550"/>
          </a:xfrm>
          <a:prstGeom prst="rect">
            <a:avLst/>
          </a:prstGeom>
          <a:noFill/>
          <a:ln w="9525">
            <a:noFill/>
            <a:miter lim="800000"/>
            <a:headEnd/>
            <a:tailEnd/>
          </a:ln>
          <a:effectLst/>
        </p:spPr>
        <p:txBody>
          <a:bodyPr wrap="none">
            <a:spAutoFit/>
          </a:bodyPr>
          <a:lstStyle/>
          <a:p>
            <a:r>
              <a:rPr lang="en-US" sz="1600" b="1"/>
              <a:t>0%</a:t>
            </a:r>
          </a:p>
        </p:txBody>
      </p:sp>
      <p:sp>
        <p:nvSpPr>
          <p:cNvPr id="16391" name="Text Box 7"/>
          <p:cNvSpPr txBox="1">
            <a:spLocks noChangeArrowheads="1"/>
          </p:cNvSpPr>
          <p:nvPr/>
        </p:nvSpPr>
        <p:spPr bwMode="auto">
          <a:xfrm rot="16200000">
            <a:off x="1930400" y="5308600"/>
            <a:ext cx="590550" cy="336550"/>
          </a:xfrm>
          <a:prstGeom prst="rect">
            <a:avLst/>
          </a:prstGeom>
          <a:noFill/>
          <a:ln w="9525">
            <a:noFill/>
            <a:miter lim="800000"/>
            <a:headEnd/>
            <a:tailEnd/>
          </a:ln>
          <a:effectLst/>
        </p:spPr>
        <p:txBody>
          <a:bodyPr wrap="none">
            <a:spAutoFit/>
          </a:bodyPr>
          <a:lstStyle/>
          <a:p>
            <a:r>
              <a:rPr lang="en-US" sz="1600" b="1"/>
              <a:t>50%</a:t>
            </a:r>
          </a:p>
        </p:txBody>
      </p:sp>
      <p:sp>
        <p:nvSpPr>
          <p:cNvPr id="16392" name="Text Box 8"/>
          <p:cNvSpPr txBox="1">
            <a:spLocks noChangeArrowheads="1"/>
          </p:cNvSpPr>
          <p:nvPr/>
        </p:nvSpPr>
        <p:spPr bwMode="auto">
          <a:xfrm rot="16200000">
            <a:off x="2407443" y="5288757"/>
            <a:ext cx="703263" cy="336550"/>
          </a:xfrm>
          <a:prstGeom prst="rect">
            <a:avLst/>
          </a:prstGeom>
          <a:noFill/>
          <a:ln w="9525">
            <a:noFill/>
            <a:miter lim="800000"/>
            <a:headEnd/>
            <a:tailEnd/>
          </a:ln>
          <a:effectLst/>
        </p:spPr>
        <p:txBody>
          <a:bodyPr wrap="none">
            <a:spAutoFit/>
          </a:bodyPr>
          <a:lstStyle/>
          <a:p>
            <a:r>
              <a:rPr lang="en-US" sz="1600" b="1"/>
              <a:t>100%</a:t>
            </a:r>
          </a:p>
        </p:txBody>
      </p:sp>
    </p:spTree>
    <p:extLst>
      <p:ext uri="{BB962C8B-B14F-4D97-AF65-F5344CB8AC3E}">
        <p14:creationId xmlns:p14="http://schemas.microsoft.com/office/powerpoint/2010/main" val="3436632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11f15"/>
          <p:cNvPicPr preferRelativeResize="0">
            <a:picLocks noChangeAspect="1" noChangeArrowheads="1"/>
          </p:cNvPicPr>
          <p:nvPr>
            <p:custDataLst>
              <p:tags r:id="rId1"/>
            </p:custDataLst>
          </p:nvPr>
        </p:nvPicPr>
        <p:blipFill>
          <a:blip r:embed="rId4"/>
          <a:srcRect/>
          <a:stretch>
            <a:fillRect/>
          </a:stretch>
        </p:blipFill>
        <p:spPr bwMode="auto">
          <a:xfrm>
            <a:off x="1295400" y="838200"/>
            <a:ext cx="6477000" cy="4935538"/>
          </a:xfrm>
          <a:prstGeom prst="rect">
            <a:avLst/>
          </a:prstGeom>
          <a:noFill/>
          <a:ln w="9525">
            <a:noFill/>
            <a:miter lim="800000"/>
            <a:headEnd/>
            <a:tailEnd/>
          </a:ln>
          <a:effectLst/>
        </p:spPr>
      </p:pic>
      <p:sp>
        <p:nvSpPr>
          <p:cNvPr id="17411" name="Text Box 3"/>
          <p:cNvSpPr txBox="1">
            <a:spLocks noChangeArrowheads="1"/>
          </p:cNvSpPr>
          <p:nvPr>
            <p:custDataLst>
              <p:tags r:id="rId2"/>
            </p:custDataLst>
          </p:nvPr>
        </p:nvSpPr>
        <p:spPr bwMode="auto">
          <a:xfrm>
            <a:off x="1600200" y="228600"/>
            <a:ext cx="5695950" cy="457200"/>
          </a:xfrm>
          <a:prstGeom prst="rect">
            <a:avLst/>
          </a:prstGeom>
          <a:noFill/>
          <a:ln w="9525">
            <a:noFill/>
            <a:miter lim="800000"/>
            <a:headEnd/>
            <a:tailEnd/>
          </a:ln>
          <a:effectLst/>
        </p:spPr>
        <p:txBody>
          <a:bodyPr wrap="none">
            <a:spAutoFit/>
          </a:bodyPr>
          <a:lstStyle/>
          <a:p>
            <a:r>
              <a:rPr lang="en-US" sz="2400" b="1">
                <a:solidFill>
                  <a:srgbClr val="272727"/>
                </a:solidFill>
              </a:rPr>
              <a:t>Coarse pearlite                  Fine pearlite</a:t>
            </a:r>
          </a:p>
        </p:txBody>
      </p:sp>
      <p:sp>
        <p:nvSpPr>
          <p:cNvPr id="17412" name="Rectangle 4" hidden="1"/>
          <p:cNvSpPr>
            <a:spLocks noGrp="1" noChangeArrowheads="1"/>
          </p:cNvSpPr>
          <p:nvPr>
            <p:ph type="title"/>
          </p:nvPr>
        </p:nvSpPr>
        <p:spPr/>
        <p:txBody>
          <a:bodyPr/>
          <a:lstStyle/>
          <a:p>
            <a:r>
              <a:rPr lang="en-US"/>
              <a:t>c11f15</a:t>
            </a:r>
          </a:p>
        </p:txBody>
      </p:sp>
      <p:sp>
        <p:nvSpPr>
          <p:cNvPr id="17413" name="Text Box 5"/>
          <p:cNvSpPr txBox="1">
            <a:spLocks noChangeArrowheads="1"/>
          </p:cNvSpPr>
          <p:nvPr/>
        </p:nvSpPr>
        <p:spPr bwMode="auto">
          <a:xfrm>
            <a:off x="762000" y="6019800"/>
            <a:ext cx="7908925" cy="396875"/>
          </a:xfrm>
          <a:prstGeom prst="rect">
            <a:avLst/>
          </a:prstGeom>
          <a:noFill/>
          <a:ln w="9525">
            <a:noFill/>
            <a:miter lim="800000"/>
            <a:headEnd/>
            <a:tailEnd/>
          </a:ln>
          <a:effectLst/>
        </p:spPr>
        <p:txBody>
          <a:bodyPr wrap="none">
            <a:spAutoFit/>
          </a:bodyPr>
          <a:lstStyle/>
          <a:p>
            <a:r>
              <a:rPr lang="en-US"/>
              <a:t>Faster diffusion of C at higher temperatures causes coarser pearlite. </a:t>
            </a:r>
          </a:p>
        </p:txBody>
      </p:sp>
    </p:spTree>
    <p:extLst>
      <p:ext uri="{BB962C8B-B14F-4D97-AF65-F5344CB8AC3E}">
        <p14:creationId xmlns:p14="http://schemas.microsoft.com/office/powerpoint/2010/main" val="1650962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11f14"/>
          <p:cNvPicPr preferRelativeResize="0">
            <a:picLocks noChangeAspect="1" noChangeArrowheads="1"/>
          </p:cNvPicPr>
          <p:nvPr>
            <p:custDataLst>
              <p:tags r:id="rId1"/>
            </p:custDataLst>
          </p:nvPr>
        </p:nvPicPr>
        <p:blipFill>
          <a:blip r:embed="rId4"/>
          <a:srcRect/>
          <a:stretch>
            <a:fillRect/>
          </a:stretch>
        </p:blipFill>
        <p:spPr bwMode="auto">
          <a:xfrm>
            <a:off x="457200" y="838200"/>
            <a:ext cx="8229600" cy="5702300"/>
          </a:xfrm>
          <a:prstGeom prst="rect">
            <a:avLst/>
          </a:prstGeom>
          <a:noFill/>
          <a:ln w="9525">
            <a:noFill/>
            <a:miter lim="800000"/>
            <a:headEnd/>
            <a:tailEnd/>
          </a:ln>
          <a:effectLst/>
        </p:spPr>
      </p:pic>
      <p:sp>
        <p:nvSpPr>
          <p:cNvPr id="16388" name="Rectangle 4" hidden="1"/>
          <p:cNvSpPr>
            <a:spLocks noGrp="1" noChangeArrowheads="1"/>
          </p:cNvSpPr>
          <p:nvPr>
            <p:ph type="title"/>
          </p:nvPr>
        </p:nvSpPr>
        <p:spPr/>
        <p:txBody>
          <a:bodyPr/>
          <a:lstStyle/>
          <a:p>
            <a:r>
              <a:rPr lang="en-US"/>
              <a:t>c11f14</a:t>
            </a:r>
          </a:p>
        </p:txBody>
      </p:sp>
      <p:sp>
        <p:nvSpPr>
          <p:cNvPr id="16389" name="Text Box 5"/>
          <p:cNvSpPr txBox="1">
            <a:spLocks noChangeArrowheads="1"/>
          </p:cNvSpPr>
          <p:nvPr>
            <p:custDataLst>
              <p:tags r:id="rId2"/>
            </p:custDataLst>
          </p:nvPr>
        </p:nvSpPr>
        <p:spPr bwMode="auto">
          <a:xfrm>
            <a:off x="609600" y="228600"/>
            <a:ext cx="8077200" cy="493713"/>
          </a:xfrm>
          <a:prstGeom prst="rect">
            <a:avLst/>
          </a:prstGeom>
          <a:noFill/>
          <a:ln w="9525">
            <a:noFill/>
            <a:miter lim="800000"/>
            <a:headEnd/>
            <a:tailEnd/>
          </a:ln>
          <a:effectLst/>
        </p:spPr>
        <p:txBody>
          <a:bodyPr anchor="ctr">
            <a:spAutoFit/>
          </a:bodyPr>
          <a:lstStyle/>
          <a:p>
            <a:pPr>
              <a:lnSpc>
                <a:spcPct val="110000"/>
              </a:lnSpc>
            </a:pPr>
            <a:r>
              <a:rPr lang="en-US" sz="2400" b="1">
                <a:solidFill>
                  <a:srgbClr val="272727"/>
                </a:solidFill>
              </a:rPr>
              <a:t>Isothermal microstructural changes for eutectoid steel</a:t>
            </a:r>
          </a:p>
        </p:txBody>
      </p:sp>
      <p:sp>
        <p:nvSpPr>
          <p:cNvPr id="16390" name="Text Box 6"/>
          <p:cNvSpPr txBox="1">
            <a:spLocks noChangeArrowheads="1"/>
          </p:cNvSpPr>
          <p:nvPr/>
        </p:nvSpPr>
        <p:spPr bwMode="auto">
          <a:xfrm rot="16200000">
            <a:off x="1529556" y="5252244"/>
            <a:ext cx="477838" cy="336550"/>
          </a:xfrm>
          <a:prstGeom prst="rect">
            <a:avLst/>
          </a:prstGeom>
          <a:noFill/>
          <a:ln w="9525">
            <a:noFill/>
            <a:miter lim="800000"/>
            <a:headEnd/>
            <a:tailEnd/>
          </a:ln>
          <a:effectLst/>
        </p:spPr>
        <p:txBody>
          <a:bodyPr wrap="none">
            <a:spAutoFit/>
          </a:bodyPr>
          <a:lstStyle/>
          <a:p>
            <a:r>
              <a:rPr lang="en-US" sz="1600" b="1"/>
              <a:t>0%</a:t>
            </a:r>
          </a:p>
        </p:txBody>
      </p:sp>
      <p:sp>
        <p:nvSpPr>
          <p:cNvPr id="16391" name="Text Box 7"/>
          <p:cNvSpPr txBox="1">
            <a:spLocks noChangeArrowheads="1"/>
          </p:cNvSpPr>
          <p:nvPr/>
        </p:nvSpPr>
        <p:spPr bwMode="auto">
          <a:xfrm rot="16200000">
            <a:off x="1930400" y="5308600"/>
            <a:ext cx="590550" cy="336550"/>
          </a:xfrm>
          <a:prstGeom prst="rect">
            <a:avLst/>
          </a:prstGeom>
          <a:noFill/>
          <a:ln w="9525">
            <a:noFill/>
            <a:miter lim="800000"/>
            <a:headEnd/>
            <a:tailEnd/>
          </a:ln>
          <a:effectLst/>
        </p:spPr>
        <p:txBody>
          <a:bodyPr wrap="none">
            <a:spAutoFit/>
          </a:bodyPr>
          <a:lstStyle/>
          <a:p>
            <a:r>
              <a:rPr lang="en-US" sz="1600" b="1"/>
              <a:t>50%</a:t>
            </a:r>
          </a:p>
        </p:txBody>
      </p:sp>
      <p:sp>
        <p:nvSpPr>
          <p:cNvPr id="16392" name="Text Box 8"/>
          <p:cNvSpPr txBox="1">
            <a:spLocks noChangeArrowheads="1"/>
          </p:cNvSpPr>
          <p:nvPr/>
        </p:nvSpPr>
        <p:spPr bwMode="auto">
          <a:xfrm rot="16200000">
            <a:off x="2407443" y="5288757"/>
            <a:ext cx="703263" cy="336550"/>
          </a:xfrm>
          <a:prstGeom prst="rect">
            <a:avLst/>
          </a:prstGeom>
          <a:noFill/>
          <a:ln w="9525">
            <a:noFill/>
            <a:miter lim="800000"/>
            <a:headEnd/>
            <a:tailEnd/>
          </a:ln>
          <a:effectLst/>
        </p:spPr>
        <p:txBody>
          <a:bodyPr wrap="none">
            <a:spAutoFit/>
          </a:bodyPr>
          <a:lstStyle/>
          <a:p>
            <a:r>
              <a:rPr lang="en-US" sz="1600" b="1"/>
              <a:t>100%</a:t>
            </a:r>
          </a:p>
        </p:txBody>
      </p:sp>
      <p:sp>
        <p:nvSpPr>
          <p:cNvPr id="2" name="Oval 1"/>
          <p:cNvSpPr/>
          <p:nvPr/>
        </p:nvSpPr>
        <p:spPr>
          <a:xfrm>
            <a:off x="6096000" y="2133600"/>
            <a:ext cx="2057400" cy="609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00086" y="3689350"/>
            <a:ext cx="2057400" cy="6096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6470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11f23"/>
          <p:cNvPicPr preferRelativeResize="0">
            <a:picLocks noChangeAspect="1" noChangeArrowheads="1"/>
          </p:cNvPicPr>
          <p:nvPr>
            <p:custDataLst>
              <p:tags r:id="rId1"/>
            </p:custDataLst>
          </p:nvPr>
        </p:nvPicPr>
        <p:blipFill>
          <a:blip r:embed="rId4"/>
          <a:srcRect/>
          <a:stretch>
            <a:fillRect/>
          </a:stretch>
        </p:blipFill>
        <p:spPr bwMode="auto">
          <a:xfrm>
            <a:off x="152400" y="228600"/>
            <a:ext cx="5662613" cy="6248400"/>
          </a:xfrm>
          <a:prstGeom prst="rect">
            <a:avLst/>
          </a:prstGeom>
          <a:noFill/>
          <a:ln w="9525">
            <a:noFill/>
            <a:miter lim="800000"/>
            <a:headEnd/>
            <a:tailEnd/>
          </a:ln>
          <a:effectLst/>
        </p:spPr>
      </p:pic>
      <p:sp>
        <p:nvSpPr>
          <p:cNvPr id="25604" name="Rectangle 4" hidden="1"/>
          <p:cNvSpPr>
            <a:spLocks noGrp="1" noChangeArrowheads="1"/>
          </p:cNvSpPr>
          <p:nvPr>
            <p:ph type="title"/>
          </p:nvPr>
        </p:nvSpPr>
        <p:spPr/>
        <p:txBody>
          <a:bodyPr/>
          <a:lstStyle/>
          <a:p>
            <a:r>
              <a:rPr lang="en-US"/>
              <a:t>c11f23</a:t>
            </a:r>
          </a:p>
        </p:txBody>
      </p:sp>
      <p:sp>
        <p:nvSpPr>
          <p:cNvPr id="25605" name="Text Box 5"/>
          <p:cNvSpPr txBox="1">
            <a:spLocks noChangeArrowheads="1"/>
          </p:cNvSpPr>
          <p:nvPr>
            <p:custDataLst>
              <p:tags r:id="rId2"/>
            </p:custDataLst>
          </p:nvPr>
        </p:nvSpPr>
        <p:spPr bwMode="auto">
          <a:xfrm>
            <a:off x="6096000" y="304800"/>
            <a:ext cx="2532063" cy="1431925"/>
          </a:xfrm>
          <a:prstGeom prst="rect">
            <a:avLst/>
          </a:prstGeom>
          <a:noFill/>
          <a:ln w="9525">
            <a:noFill/>
            <a:miter lim="800000"/>
            <a:headEnd/>
            <a:tailEnd/>
          </a:ln>
          <a:effectLst/>
        </p:spPr>
        <p:txBody>
          <a:bodyPr wrap="none">
            <a:spAutoFit/>
          </a:bodyPr>
          <a:lstStyle/>
          <a:p>
            <a:r>
              <a:rPr lang="en-US" sz="2200" b="1">
                <a:solidFill>
                  <a:srgbClr val="272727"/>
                </a:solidFill>
              </a:rPr>
              <a:t>Even more of the </a:t>
            </a:r>
          </a:p>
          <a:p>
            <a:r>
              <a:rPr lang="en-US" sz="2200" b="1">
                <a:solidFill>
                  <a:srgbClr val="272727"/>
                </a:solidFill>
              </a:rPr>
              <a:t>isothermal </a:t>
            </a:r>
            <a:r>
              <a:rPr lang="en-US" sz="2200" b="1" i="1">
                <a:solidFill>
                  <a:srgbClr val="272727"/>
                </a:solidFill>
              </a:rPr>
              <a:t>T-T-T</a:t>
            </a:r>
            <a:r>
              <a:rPr lang="en-US" sz="2200" b="1">
                <a:solidFill>
                  <a:srgbClr val="272727"/>
                </a:solidFill>
              </a:rPr>
              <a:t> </a:t>
            </a:r>
          </a:p>
          <a:p>
            <a:r>
              <a:rPr lang="en-US" sz="2200" b="1">
                <a:solidFill>
                  <a:srgbClr val="272727"/>
                </a:solidFill>
              </a:rPr>
              <a:t>diagram for </a:t>
            </a:r>
          </a:p>
          <a:p>
            <a:r>
              <a:rPr lang="en-US" sz="2200" b="1">
                <a:solidFill>
                  <a:srgbClr val="272727"/>
                </a:solidFill>
              </a:rPr>
              <a:t>eutectoid steel</a:t>
            </a:r>
          </a:p>
        </p:txBody>
      </p:sp>
      <p:sp>
        <p:nvSpPr>
          <p:cNvPr id="25606" name="Rectangle 6"/>
          <p:cNvSpPr>
            <a:spLocks noChangeArrowheads="1"/>
          </p:cNvSpPr>
          <p:nvPr/>
        </p:nvSpPr>
        <p:spPr bwMode="auto">
          <a:xfrm>
            <a:off x="6248400" y="2057400"/>
            <a:ext cx="2362200" cy="1311275"/>
          </a:xfrm>
          <a:prstGeom prst="rect">
            <a:avLst/>
          </a:prstGeom>
          <a:noFill/>
          <a:ln w="9525">
            <a:noFill/>
            <a:miter lim="800000"/>
            <a:headEnd/>
            <a:tailEnd/>
          </a:ln>
          <a:effectLst/>
        </p:spPr>
        <p:txBody>
          <a:bodyPr>
            <a:spAutoFit/>
          </a:bodyPr>
          <a:lstStyle/>
          <a:p>
            <a:r>
              <a:rPr lang="en-US">
                <a:solidFill>
                  <a:srgbClr val="CC0000"/>
                </a:solidFill>
              </a:rPr>
              <a:t>A = austenite</a:t>
            </a:r>
          </a:p>
          <a:p>
            <a:r>
              <a:rPr lang="en-US">
                <a:solidFill>
                  <a:srgbClr val="006600"/>
                </a:solidFill>
              </a:rPr>
              <a:t>P = pearlite</a:t>
            </a:r>
          </a:p>
          <a:p>
            <a:r>
              <a:rPr lang="en-US">
                <a:solidFill>
                  <a:srgbClr val="800080"/>
                </a:solidFill>
              </a:rPr>
              <a:t>B = bainite</a:t>
            </a:r>
          </a:p>
          <a:p>
            <a:r>
              <a:rPr lang="en-US">
                <a:solidFill>
                  <a:schemeClr val="accent2"/>
                </a:solidFill>
              </a:rPr>
              <a:t>M = </a:t>
            </a:r>
            <a:r>
              <a:rPr lang="en-US" u="sng">
                <a:solidFill>
                  <a:schemeClr val="accent2"/>
                </a:solidFill>
              </a:rPr>
              <a:t>martensite</a:t>
            </a:r>
            <a:endParaRPr lang="en-US">
              <a:solidFill>
                <a:schemeClr val="accent2"/>
              </a:solidFill>
            </a:endParaRPr>
          </a:p>
        </p:txBody>
      </p:sp>
      <p:sp>
        <p:nvSpPr>
          <p:cNvPr id="25607" name="Rectangle 7"/>
          <p:cNvSpPr>
            <a:spLocks noChangeArrowheads="1"/>
          </p:cNvSpPr>
          <p:nvPr/>
        </p:nvSpPr>
        <p:spPr bwMode="auto">
          <a:xfrm>
            <a:off x="5638800" y="3810000"/>
            <a:ext cx="3352800" cy="2289175"/>
          </a:xfrm>
          <a:prstGeom prst="rect">
            <a:avLst/>
          </a:prstGeom>
          <a:noFill/>
          <a:ln w="9525">
            <a:noFill/>
            <a:miter lim="800000"/>
            <a:headEnd/>
            <a:tailEnd/>
          </a:ln>
          <a:effectLst/>
        </p:spPr>
        <p:txBody>
          <a:bodyPr>
            <a:spAutoFit/>
          </a:bodyPr>
          <a:lstStyle/>
          <a:p>
            <a:r>
              <a:rPr lang="en-US" sz="1800">
                <a:solidFill>
                  <a:schemeClr val="accent2"/>
                </a:solidFill>
              </a:rPr>
              <a:t>Martensite is formed by very rapid cooling (quenching) past the nose to a low temperature.</a:t>
            </a:r>
          </a:p>
          <a:p>
            <a:endParaRPr lang="en-US" sz="1800">
              <a:solidFill>
                <a:schemeClr val="accent2"/>
              </a:solidFill>
            </a:endParaRPr>
          </a:p>
          <a:p>
            <a:r>
              <a:rPr lang="en-US" sz="1800">
                <a:solidFill>
                  <a:schemeClr val="accent2"/>
                </a:solidFill>
              </a:rPr>
              <a:t>The amount of martensite formed depends only on the temperature reached, not on the time held after quenching.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11f17"/>
          <p:cNvPicPr preferRelativeResize="0">
            <a:picLocks noChangeAspect="1" noChangeArrowheads="1"/>
          </p:cNvPicPr>
          <p:nvPr>
            <p:custDataLst>
              <p:tags r:id="rId1"/>
            </p:custDataLst>
          </p:nvPr>
        </p:nvPicPr>
        <p:blipFill>
          <a:blip r:embed="rId4"/>
          <a:srcRect/>
          <a:stretch>
            <a:fillRect/>
          </a:stretch>
        </p:blipFill>
        <p:spPr bwMode="auto">
          <a:xfrm>
            <a:off x="228600" y="1143000"/>
            <a:ext cx="6096000" cy="5145088"/>
          </a:xfrm>
          <a:prstGeom prst="rect">
            <a:avLst/>
          </a:prstGeom>
          <a:noFill/>
          <a:ln w="9525">
            <a:noFill/>
            <a:miter lim="800000"/>
            <a:headEnd/>
            <a:tailEnd/>
          </a:ln>
          <a:effectLst/>
        </p:spPr>
      </p:pic>
      <p:sp>
        <p:nvSpPr>
          <p:cNvPr id="19459" name="Text Box 3"/>
          <p:cNvSpPr txBox="1">
            <a:spLocks noChangeArrowheads="1"/>
          </p:cNvSpPr>
          <p:nvPr>
            <p:custDataLst>
              <p:tags r:id="rId2"/>
            </p:custDataLst>
          </p:nvPr>
        </p:nvSpPr>
        <p:spPr bwMode="auto">
          <a:xfrm>
            <a:off x="533400" y="304800"/>
            <a:ext cx="7164388" cy="457200"/>
          </a:xfrm>
          <a:prstGeom prst="rect">
            <a:avLst/>
          </a:prstGeom>
          <a:noFill/>
          <a:ln w="9525">
            <a:noFill/>
            <a:miter lim="800000"/>
            <a:headEnd/>
            <a:tailEnd/>
          </a:ln>
          <a:effectLst/>
        </p:spPr>
        <p:txBody>
          <a:bodyPr wrap="none">
            <a:spAutoFit/>
          </a:bodyPr>
          <a:lstStyle/>
          <a:p>
            <a:pPr algn="ctr"/>
            <a:r>
              <a:rPr lang="en-US" sz="2400" b="1">
                <a:solidFill>
                  <a:srgbClr val="272727"/>
                </a:solidFill>
              </a:rPr>
              <a:t>Bainite </a:t>
            </a:r>
            <a:r>
              <a:rPr lang="en-US">
                <a:solidFill>
                  <a:srgbClr val="272727"/>
                </a:solidFill>
              </a:rPr>
              <a:t>- needles or plates with ferrite and cementite phases</a:t>
            </a:r>
          </a:p>
        </p:txBody>
      </p:sp>
      <p:sp>
        <p:nvSpPr>
          <p:cNvPr id="19460" name="Rectangle 4" hidden="1"/>
          <p:cNvSpPr>
            <a:spLocks noGrp="1" noChangeArrowheads="1"/>
          </p:cNvSpPr>
          <p:nvPr>
            <p:ph type="title"/>
          </p:nvPr>
        </p:nvSpPr>
        <p:spPr/>
        <p:txBody>
          <a:bodyPr/>
          <a:lstStyle/>
          <a:p>
            <a:r>
              <a:rPr lang="en-US"/>
              <a:t>c11f17</a:t>
            </a:r>
          </a:p>
        </p:txBody>
      </p:sp>
      <p:sp>
        <p:nvSpPr>
          <p:cNvPr id="19461" name="Text Box 5"/>
          <p:cNvSpPr txBox="1">
            <a:spLocks noChangeArrowheads="1"/>
          </p:cNvSpPr>
          <p:nvPr/>
        </p:nvSpPr>
        <p:spPr bwMode="auto">
          <a:xfrm>
            <a:off x="6477000" y="3429000"/>
            <a:ext cx="2362200" cy="1311275"/>
          </a:xfrm>
          <a:prstGeom prst="rect">
            <a:avLst/>
          </a:prstGeom>
          <a:noFill/>
          <a:ln w="9525">
            <a:noFill/>
            <a:miter lim="800000"/>
            <a:headEnd/>
            <a:tailEnd/>
          </a:ln>
          <a:effectLst/>
        </p:spPr>
        <p:txBody>
          <a:bodyPr>
            <a:spAutoFit/>
          </a:bodyPr>
          <a:lstStyle/>
          <a:p>
            <a:r>
              <a:rPr lang="en-US"/>
              <a:t>The fine structure of bainite can be seen only at very high magnification.</a:t>
            </a:r>
          </a:p>
        </p:txBody>
      </p:sp>
      <p:sp>
        <p:nvSpPr>
          <p:cNvPr id="19462" name="Rectangle 6"/>
          <p:cNvSpPr>
            <a:spLocks noChangeArrowheads="1"/>
          </p:cNvSpPr>
          <p:nvPr/>
        </p:nvSpPr>
        <p:spPr bwMode="auto">
          <a:xfrm>
            <a:off x="228600" y="4038600"/>
            <a:ext cx="777875" cy="396875"/>
          </a:xfrm>
          <a:prstGeom prst="rect">
            <a:avLst/>
          </a:prstGeom>
          <a:noFill/>
          <a:ln w="9525">
            <a:noFill/>
            <a:miter lim="800000"/>
            <a:headEnd/>
            <a:tailEnd/>
          </a:ln>
          <a:effectLst/>
        </p:spPr>
        <p:txBody>
          <a:bodyPr wrap="none">
            <a:spAutoFit/>
          </a:bodyPr>
          <a:lstStyle/>
          <a:p>
            <a:r>
              <a:rPr lang="en-US">
                <a:solidFill>
                  <a:srgbClr val="CC0000"/>
                </a:solidFill>
              </a:rPr>
              <a:t>Fe</a:t>
            </a:r>
            <a:r>
              <a:rPr lang="en-US" sz="2400" baseline="-25000">
                <a:solidFill>
                  <a:srgbClr val="CC0000"/>
                </a:solidFill>
              </a:rPr>
              <a:t>3</a:t>
            </a:r>
            <a:r>
              <a:rPr lang="en-US">
                <a:solidFill>
                  <a:srgbClr val="CC0000"/>
                </a:solidFill>
              </a:rPr>
              <a:t>C</a:t>
            </a:r>
          </a:p>
        </p:txBody>
      </p:sp>
      <p:sp>
        <p:nvSpPr>
          <p:cNvPr id="19463" name="Rectangle 7"/>
          <p:cNvSpPr>
            <a:spLocks noChangeArrowheads="1"/>
          </p:cNvSpPr>
          <p:nvPr/>
        </p:nvSpPr>
        <p:spPr bwMode="auto">
          <a:xfrm>
            <a:off x="381000" y="5257800"/>
            <a:ext cx="725488" cy="396875"/>
          </a:xfrm>
          <a:prstGeom prst="rect">
            <a:avLst/>
          </a:prstGeom>
          <a:noFill/>
          <a:ln w="9525">
            <a:noFill/>
            <a:miter lim="800000"/>
            <a:headEnd/>
            <a:tailEnd/>
          </a:ln>
          <a:effectLst/>
        </p:spPr>
        <p:txBody>
          <a:bodyPr wrap="none">
            <a:spAutoFit/>
          </a:bodyPr>
          <a:lstStyle/>
          <a:p>
            <a:r>
              <a:rPr lang="en-US">
                <a:solidFill>
                  <a:schemeClr val="accent2"/>
                </a:solidFill>
                <a:latin typeface="Symbol" pitchFamily="18" charset="2"/>
              </a:rPr>
              <a:t>a</a:t>
            </a:r>
            <a:r>
              <a:rPr lang="en-US">
                <a:solidFill>
                  <a:schemeClr val="accent2"/>
                </a:solidFill>
              </a:rPr>
              <a:t>-Fe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11f21"/>
          <p:cNvPicPr preferRelativeResize="0">
            <a:picLocks noChangeAspect="1" noChangeArrowheads="1"/>
          </p:cNvPicPr>
          <p:nvPr>
            <p:custDataLst>
              <p:tags r:id="rId1"/>
            </p:custDataLst>
          </p:nvPr>
        </p:nvPicPr>
        <p:blipFill>
          <a:blip r:embed="rId4"/>
          <a:srcRect/>
          <a:stretch>
            <a:fillRect/>
          </a:stretch>
        </p:blipFill>
        <p:spPr bwMode="auto">
          <a:xfrm>
            <a:off x="381000" y="1143000"/>
            <a:ext cx="4119563" cy="4381500"/>
          </a:xfrm>
          <a:prstGeom prst="rect">
            <a:avLst/>
          </a:prstGeom>
          <a:noFill/>
          <a:ln w="9525">
            <a:noFill/>
            <a:miter lim="800000"/>
            <a:headEnd/>
            <a:tailEnd/>
          </a:ln>
          <a:effectLst/>
        </p:spPr>
      </p:pic>
      <p:sp>
        <p:nvSpPr>
          <p:cNvPr id="23555" name="Text Box 3"/>
          <p:cNvSpPr txBox="1">
            <a:spLocks noChangeArrowheads="1"/>
          </p:cNvSpPr>
          <p:nvPr>
            <p:custDataLst>
              <p:tags r:id="rId2"/>
            </p:custDataLst>
          </p:nvPr>
        </p:nvSpPr>
        <p:spPr bwMode="auto">
          <a:xfrm>
            <a:off x="838200" y="228600"/>
            <a:ext cx="7350125" cy="457200"/>
          </a:xfrm>
          <a:prstGeom prst="rect">
            <a:avLst/>
          </a:prstGeom>
          <a:noFill/>
          <a:ln w="9525">
            <a:noFill/>
            <a:miter lim="800000"/>
            <a:headEnd/>
            <a:tailEnd/>
          </a:ln>
          <a:effectLst/>
        </p:spPr>
        <p:txBody>
          <a:bodyPr wrap="none" anchor="ctr">
            <a:spAutoFit/>
          </a:bodyPr>
          <a:lstStyle/>
          <a:p>
            <a:pPr algn="ctr"/>
            <a:r>
              <a:rPr lang="en-US" sz="2400" b="1">
                <a:solidFill>
                  <a:srgbClr val="272727"/>
                </a:solidFill>
              </a:rPr>
              <a:t>Body-centered tetragonal (BCT) crystal structure </a:t>
            </a:r>
          </a:p>
        </p:txBody>
      </p:sp>
      <p:sp>
        <p:nvSpPr>
          <p:cNvPr id="23556" name="Rectangle 4" hidden="1"/>
          <p:cNvSpPr>
            <a:spLocks noGrp="1" noChangeArrowheads="1"/>
          </p:cNvSpPr>
          <p:nvPr>
            <p:ph type="title"/>
          </p:nvPr>
        </p:nvSpPr>
        <p:spPr/>
        <p:txBody>
          <a:bodyPr/>
          <a:lstStyle/>
          <a:p>
            <a:r>
              <a:rPr lang="en-US"/>
              <a:t>c11f21</a:t>
            </a:r>
          </a:p>
        </p:txBody>
      </p:sp>
      <p:sp>
        <p:nvSpPr>
          <p:cNvPr id="23557" name="Text Box 5"/>
          <p:cNvSpPr txBox="1">
            <a:spLocks noChangeArrowheads="1"/>
          </p:cNvSpPr>
          <p:nvPr/>
        </p:nvSpPr>
        <p:spPr bwMode="auto">
          <a:xfrm>
            <a:off x="5029200" y="914400"/>
            <a:ext cx="3886200" cy="2436813"/>
          </a:xfrm>
          <a:prstGeom prst="rect">
            <a:avLst/>
          </a:prstGeom>
          <a:noFill/>
          <a:ln w="9525">
            <a:noFill/>
            <a:miter lim="800000"/>
            <a:headEnd/>
            <a:tailEnd/>
          </a:ln>
          <a:effectLst/>
        </p:spPr>
        <p:txBody>
          <a:bodyPr>
            <a:spAutoFit/>
          </a:bodyPr>
          <a:lstStyle/>
          <a:p>
            <a:pPr>
              <a:lnSpc>
                <a:spcPct val="110000"/>
              </a:lnSpc>
            </a:pPr>
            <a:r>
              <a:rPr lang="en-US">
                <a:solidFill>
                  <a:schemeClr val="accent2"/>
                </a:solidFill>
              </a:rPr>
              <a:t>The quenching to form martensite is so rapid that the carbon atom atoms do not have time to diffuse (move) to form pearlite or bainite, and become trapped in the BCC lattice of </a:t>
            </a:r>
          </a:p>
          <a:p>
            <a:pPr>
              <a:lnSpc>
                <a:spcPct val="110000"/>
              </a:lnSpc>
            </a:pPr>
            <a:r>
              <a:rPr lang="en-US">
                <a:solidFill>
                  <a:schemeClr val="accent2"/>
                </a:solidFill>
                <a:latin typeface="Symbol" pitchFamily="18" charset="2"/>
              </a:rPr>
              <a:t>a</a:t>
            </a:r>
            <a:r>
              <a:rPr lang="en-US">
                <a:solidFill>
                  <a:schemeClr val="accent2"/>
                </a:solidFill>
              </a:rPr>
              <a:t>-Fe, distorting it to a BCT.  </a:t>
            </a:r>
          </a:p>
        </p:txBody>
      </p:sp>
      <p:sp>
        <p:nvSpPr>
          <p:cNvPr id="23558" name="Text Box 6"/>
          <p:cNvSpPr txBox="1">
            <a:spLocks noChangeArrowheads="1"/>
          </p:cNvSpPr>
          <p:nvPr/>
        </p:nvSpPr>
        <p:spPr bwMode="auto">
          <a:xfrm>
            <a:off x="4648200" y="5181600"/>
            <a:ext cx="2103438" cy="701675"/>
          </a:xfrm>
          <a:prstGeom prst="rect">
            <a:avLst/>
          </a:prstGeom>
          <a:noFill/>
          <a:ln w="9525">
            <a:noFill/>
            <a:miter lim="800000"/>
            <a:headEnd/>
            <a:tailEnd/>
          </a:ln>
          <a:effectLst/>
        </p:spPr>
        <p:txBody>
          <a:bodyPr wrap="none">
            <a:spAutoFit/>
          </a:bodyPr>
          <a:lstStyle/>
          <a:p>
            <a:r>
              <a:rPr lang="en-US">
                <a:solidFill>
                  <a:srgbClr val="CC0000"/>
                </a:solidFill>
              </a:rPr>
              <a:t>Possible sites for</a:t>
            </a:r>
          </a:p>
          <a:p>
            <a:r>
              <a:rPr lang="en-US">
                <a:solidFill>
                  <a:srgbClr val="CC0000"/>
                </a:solidFill>
              </a:rPr>
              <a:t>C atoms</a:t>
            </a:r>
          </a:p>
        </p:txBody>
      </p:sp>
      <p:sp>
        <p:nvSpPr>
          <p:cNvPr id="23559" name="Line 7"/>
          <p:cNvSpPr>
            <a:spLocks noChangeShapeType="1"/>
          </p:cNvSpPr>
          <p:nvPr/>
        </p:nvSpPr>
        <p:spPr bwMode="auto">
          <a:xfrm flipH="1" flipV="1">
            <a:off x="4419600" y="2895600"/>
            <a:ext cx="838200" cy="2286000"/>
          </a:xfrm>
          <a:prstGeom prst="line">
            <a:avLst/>
          </a:prstGeom>
          <a:noFill/>
          <a:ln w="19050">
            <a:solidFill>
              <a:srgbClr val="CC0000"/>
            </a:solidFill>
            <a:round/>
            <a:headEnd/>
            <a:tailEnd type="triangle" w="med" len="med"/>
          </a:ln>
          <a:effectLst/>
        </p:spPr>
        <p:txBody>
          <a:bodyPr/>
          <a:lstStyle/>
          <a:p>
            <a:endParaRPr lang="en-US"/>
          </a:p>
        </p:txBody>
      </p:sp>
      <p:sp>
        <p:nvSpPr>
          <p:cNvPr id="23560" name="Text Box 8"/>
          <p:cNvSpPr txBox="1">
            <a:spLocks noChangeArrowheads="1"/>
          </p:cNvSpPr>
          <p:nvPr/>
        </p:nvSpPr>
        <p:spPr bwMode="auto">
          <a:xfrm>
            <a:off x="5486400" y="3733800"/>
            <a:ext cx="3429000" cy="701675"/>
          </a:xfrm>
          <a:prstGeom prst="rect">
            <a:avLst/>
          </a:prstGeom>
          <a:noFill/>
          <a:ln w="9525">
            <a:noFill/>
            <a:miter lim="800000"/>
            <a:headEnd/>
            <a:tailEnd/>
          </a:ln>
          <a:effectLst/>
        </p:spPr>
        <p:txBody>
          <a:bodyPr>
            <a:spAutoFit/>
          </a:bodyPr>
          <a:lstStyle/>
          <a:p>
            <a:r>
              <a:rPr lang="en-US">
                <a:solidFill>
                  <a:srgbClr val="006600"/>
                </a:solidFill>
              </a:rPr>
              <a:t>Hence, this is called a </a:t>
            </a:r>
            <a:r>
              <a:rPr lang="en-US" u="sng">
                <a:solidFill>
                  <a:srgbClr val="006600"/>
                </a:solidFill>
              </a:rPr>
              <a:t>diffusionless</a:t>
            </a:r>
            <a:r>
              <a:rPr lang="en-US">
                <a:solidFill>
                  <a:srgbClr val="006600"/>
                </a:solidFill>
              </a:rPr>
              <a:t> transformation.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11f23"/>
          <p:cNvPicPr preferRelativeResize="0">
            <a:picLocks noChangeAspect="1" noChangeArrowheads="1"/>
          </p:cNvPicPr>
          <p:nvPr>
            <p:custDataLst>
              <p:tags r:id="rId1"/>
            </p:custDataLst>
          </p:nvPr>
        </p:nvPicPr>
        <p:blipFill>
          <a:blip r:embed="rId4"/>
          <a:srcRect/>
          <a:stretch>
            <a:fillRect/>
          </a:stretch>
        </p:blipFill>
        <p:spPr bwMode="auto">
          <a:xfrm>
            <a:off x="152400" y="228600"/>
            <a:ext cx="5662613" cy="6248400"/>
          </a:xfrm>
          <a:prstGeom prst="rect">
            <a:avLst/>
          </a:prstGeom>
          <a:noFill/>
          <a:ln w="9525">
            <a:noFill/>
            <a:miter lim="800000"/>
            <a:headEnd/>
            <a:tailEnd/>
          </a:ln>
          <a:effectLst/>
        </p:spPr>
      </p:pic>
      <p:sp>
        <p:nvSpPr>
          <p:cNvPr id="25604" name="Rectangle 4" hidden="1"/>
          <p:cNvSpPr>
            <a:spLocks noGrp="1" noChangeArrowheads="1"/>
          </p:cNvSpPr>
          <p:nvPr>
            <p:ph type="title"/>
          </p:nvPr>
        </p:nvSpPr>
        <p:spPr/>
        <p:txBody>
          <a:bodyPr/>
          <a:lstStyle/>
          <a:p>
            <a:r>
              <a:rPr lang="en-US"/>
              <a:t>c11f23</a:t>
            </a:r>
          </a:p>
        </p:txBody>
      </p:sp>
    </p:spTree>
    <p:extLst>
      <p:ext uri="{BB962C8B-B14F-4D97-AF65-F5344CB8AC3E}">
        <p14:creationId xmlns:p14="http://schemas.microsoft.com/office/powerpoint/2010/main" val="12308276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650" name="Picture 2" descr="c11f25"/>
          <p:cNvPicPr preferRelativeResize="0">
            <a:picLocks noChangeAspect="1" noChangeArrowheads="1"/>
          </p:cNvPicPr>
          <p:nvPr>
            <p:custDataLst>
              <p:tags r:id="rId1"/>
            </p:custDataLst>
          </p:nvPr>
        </p:nvPicPr>
        <p:blipFill>
          <a:blip r:embed="rId4" cstate="print"/>
          <a:srcRect/>
          <a:stretch>
            <a:fillRect/>
          </a:stretch>
        </p:blipFill>
        <p:spPr bwMode="auto">
          <a:xfrm>
            <a:off x="228600" y="304800"/>
            <a:ext cx="5265738" cy="6172200"/>
          </a:xfrm>
          <a:prstGeom prst="rect">
            <a:avLst/>
          </a:prstGeom>
          <a:noFill/>
          <a:ln w="9525">
            <a:noFill/>
            <a:miter lim="800000"/>
            <a:headEnd/>
            <a:tailEnd/>
          </a:ln>
          <a:effectLst/>
        </p:spPr>
      </p:pic>
      <p:sp>
        <p:nvSpPr>
          <p:cNvPr id="27651" name="Text Box 3"/>
          <p:cNvSpPr txBox="1">
            <a:spLocks noChangeArrowheads="1"/>
          </p:cNvSpPr>
          <p:nvPr>
            <p:custDataLst>
              <p:tags r:id="rId2"/>
            </p:custDataLst>
          </p:nvPr>
        </p:nvSpPr>
        <p:spPr bwMode="auto">
          <a:xfrm>
            <a:off x="5623070" y="300335"/>
            <a:ext cx="3384260" cy="461665"/>
          </a:xfrm>
          <a:prstGeom prst="rect">
            <a:avLst/>
          </a:prstGeom>
          <a:noFill/>
          <a:ln w="9525">
            <a:noFill/>
            <a:miter lim="800000"/>
            <a:headEnd/>
            <a:tailEnd/>
          </a:ln>
          <a:effectLst/>
        </p:spPr>
        <p:txBody>
          <a:bodyPr wrap="none" anchor="ctr">
            <a:spAutoFit/>
          </a:bodyPr>
          <a:lstStyle/>
          <a:p>
            <a:pPr algn="ctr"/>
            <a:r>
              <a:rPr lang="en-US" sz="2400" b="1" dirty="0">
                <a:solidFill>
                  <a:srgbClr val="272727"/>
                </a:solidFill>
              </a:rPr>
              <a:t>Review: Example 10.2</a:t>
            </a:r>
          </a:p>
        </p:txBody>
      </p:sp>
      <p:sp>
        <p:nvSpPr>
          <p:cNvPr id="27652" name="Rectangle 4" hidden="1"/>
          <p:cNvSpPr>
            <a:spLocks noGrp="1" noChangeArrowheads="1"/>
          </p:cNvSpPr>
          <p:nvPr>
            <p:ph type="title"/>
          </p:nvPr>
        </p:nvSpPr>
        <p:spPr/>
        <p:txBody>
          <a:bodyPr/>
          <a:lstStyle/>
          <a:p>
            <a:r>
              <a:rPr lang="en-US"/>
              <a:t>c11f25</a:t>
            </a:r>
          </a:p>
        </p:txBody>
      </p:sp>
      <p:sp>
        <p:nvSpPr>
          <p:cNvPr id="27653" name="Text Box 5"/>
          <p:cNvSpPr txBox="1">
            <a:spLocks noChangeArrowheads="1"/>
          </p:cNvSpPr>
          <p:nvPr/>
        </p:nvSpPr>
        <p:spPr bwMode="auto">
          <a:xfrm>
            <a:off x="5791200" y="1371600"/>
            <a:ext cx="3048000" cy="1616075"/>
          </a:xfrm>
          <a:prstGeom prst="rect">
            <a:avLst/>
          </a:prstGeom>
          <a:noFill/>
          <a:ln w="9525">
            <a:noFill/>
            <a:miter lim="800000"/>
            <a:headEnd/>
            <a:tailEnd/>
          </a:ln>
          <a:effectLst/>
        </p:spPr>
        <p:txBody>
          <a:bodyPr>
            <a:spAutoFit/>
          </a:bodyPr>
          <a:lstStyle/>
          <a:p>
            <a:r>
              <a:rPr lang="en-US">
                <a:solidFill>
                  <a:srgbClr val="800080"/>
                </a:solidFill>
              </a:rPr>
              <a:t>Different sequences of cooling and holding at temperature can be used to achieve different microstructures. </a:t>
            </a:r>
          </a:p>
        </p:txBody>
      </p:sp>
    </p:spTree>
    <p:extLst>
      <p:ext uri="{BB962C8B-B14F-4D97-AF65-F5344CB8AC3E}">
        <p14:creationId xmlns:p14="http://schemas.microsoft.com/office/powerpoint/2010/main" val="171706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FC917-2CED-409F-92D0-176148FBDA91}"/>
              </a:ext>
            </a:extLst>
          </p:cNvPr>
          <p:cNvSpPr txBox="1"/>
          <p:nvPr/>
        </p:nvSpPr>
        <p:spPr>
          <a:xfrm>
            <a:off x="2590485" y="692328"/>
            <a:ext cx="4147289" cy="400110"/>
          </a:xfrm>
          <a:prstGeom prst="rect">
            <a:avLst/>
          </a:prstGeom>
          <a:noFill/>
          <a:ln>
            <a:solidFill>
              <a:schemeClr val="tx1"/>
            </a:solidFill>
          </a:ln>
        </p:spPr>
        <p:txBody>
          <a:bodyPr wrap="none" rtlCol="0">
            <a:spAutoFit/>
          </a:bodyPr>
          <a:lstStyle/>
          <a:p>
            <a:r>
              <a:rPr lang="en-US" dirty="0"/>
              <a:t>Energy of a solid particle in a liquid</a:t>
            </a:r>
          </a:p>
        </p:txBody>
      </p:sp>
      <p:sp>
        <p:nvSpPr>
          <p:cNvPr id="3" name="TextBox 2">
            <a:extLst>
              <a:ext uri="{FF2B5EF4-FFF2-40B4-BE49-F238E27FC236}">
                <a16:creationId xmlns:a16="http://schemas.microsoft.com/office/drawing/2014/main" id="{B3454BA2-E394-4CE9-8493-AA8CE0BFF5E1}"/>
              </a:ext>
            </a:extLst>
          </p:cNvPr>
          <p:cNvSpPr txBox="1"/>
          <p:nvPr/>
        </p:nvSpPr>
        <p:spPr>
          <a:xfrm>
            <a:off x="26350" y="111155"/>
            <a:ext cx="2641044" cy="400110"/>
          </a:xfrm>
          <a:prstGeom prst="rect">
            <a:avLst/>
          </a:prstGeom>
          <a:noFill/>
        </p:spPr>
        <p:txBody>
          <a:bodyPr wrap="none" rtlCol="0">
            <a:spAutoFit/>
          </a:bodyPr>
          <a:lstStyle/>
          <a:p>
            <a:r>
              <a:rPr lang="en-US" dirty="0"/>
              <a:t>Condition: e.g. T &lt; T</a:t>
            </a:r>
            <a:r>
              <a:rPr lang="en-US" baseline="-25000" dirty="0"/>
              <a:t>m</a:t>
            </a:r>
            <a:endParaRPr lang="en-US" dirty="0"/>
          </a:p>
        </p:txBody>
      </p:sp>
      <p:sp>
        <p:nvSpPr>
          <p:cNvPr id="4" name="TextBox 3">
            <a:extLst>
              <a:ext uri="{FF2B5EF4-FFF2-40B4-BE49-F238E27FC236}">
                <a16:creationId xmlns:a16="http://schemas.microsoft.com/office/drawing/2014/main" id="{96C1AA5A-9FB2-47BF-8B7D-41AB791A85F5}"/>
              </a:ext>
            </a:extLst>
          </p:cNvPr>
          <p:cNvSpPr txBox="1"/>
          <p:nvPr/>
        </p:nvSpPr>
        <p:spPr>
          <a:xfrm>
            <a:off x="3173967" y="1413112"/>
            <a:ext cx="2792752" cy="400110"/>
          </a:xfrm>
          <a:prstGeom prst="rect">
            <a:avLst/>
          </a:prstGeom>
          <a:noFill/>
          <a:ln>
            <a:solidFill>
              <a:schemeClr val="tx1"/>
            </a:solidFill>
          </a:ln>
        </p:spPr>
        <p:txBody>
          <a:bodyPr wrap="none" rtlCol="0">
            <a:spAutoFit/>
          </a:bodyPr>
          <a:lstStyle/>
          <a:p>
            <a:r>
              <a:rPr lang="en-US" dirty="0"/>
              <a:t>Critical size for stability</a:t>
            </a:r>
          </a:p>
        </p:txBody>
      </p:sp>
      <p:sp>
        <p:nvSpPr>
          <p:cNvPr id="5" name="TextBox 4">
            <a:extLst>
              <a:ext uri="{FF2B5EF4-FFF2-40B4-BE49-F238E27FC236}">
                <a16:creationId xmlns:a16="http://schemas.microsoft.com/office/drawing/2014/main" id="{22DC4C90-06CF-4AAA-8E6B-AE7065565C2C}"/>
              </a:ext>
            </a:extLst>
          </p:cNvPr>
          <p:cNvSpPr txBox="1"/>
          <p:nvPr/>
        </p:nvSpPr>
        <p:spPr>
          <a:xfrm>
            <a:off x="1958250" y="2836924"/>
            <a:ext cx="5580374" cy="400110"/>
          </a:xfrm>
          <a:prstGeom prst="rect">
            <a:avLst/>
          </a:prstGeom>
          <a:noFill/>
        </p:spPr>
        <p:txBody>
          <a:bodyPr wrap="none" rtlCol="0">
            <a:spAutoFit/>
          </a:bodyPr>
          <a:lstStyle/>
          <a:p>
            <a:r>
              <a:rPr lang="en-US" dirty="0"/>
              <a:t>Nucleation rate (rate of forming stable particles)</a:t>
            </a:r>
          </a:p>
        </p:txBody>
      </p:sp>
      <p:sp>
        <p:nvSpPr>
          <p:cNvPr id="6" name="TextBox 5">
            <a:extLst>
              <a:ext uri="{FF2B5EF4-FFF2-40B4-BE49-F238E27FC236}">
                <a16:creationId xmlns:a16="http://schemas.microsoft.com/office/drawing/2014/main" id="{55DBF32E-F554-4DD3-9F78-56944B379801}"/>
              </a:ext>
            </a:extLst>
          </p:cNvPr>
          <p:cNvSpPr txBox="1"/>
          <p:nvPr/>
        </p:nvSpPr>
        <p:spPr>
          <a:xfrm>
            <a:off x="164709" y="2242381"/>
            <a:ext cx="4286751" cy="400110"/>
          </a:xfrm>
          <a:prstGeom prst="rect">
            <a:avLst/>
          </a:prstGeom>
          <a:noFill/>
        </p:spPr>
        <p:txBody>
          <a:bodyPr wrap="none" rtlCol="0">
            <a:spAutoFit/>
          </a:bodyPr>
          <a:lstStyle/>
          <a:p>
            <a:pPr algn="r"/>
            <a:r>
              <a:rPr lang="en-US" dirty="0"/>
              <a:t>Rate of forming critical size particles</a:t>
            </a:r>
          </a:p>
        </p:txBody>
      </p:sp>
      <p:sp>
        <p:nvSpPr>
          <p:cNvPr id="7" name="TextBox 6">
            <a:extLst>
              <a:ext uri="{FF2B5EF4-FFF2-40B4-BE49-F238E27FC236}">
                <a16:creationId xmlns:a16="http://schemas.microsoft.com/office/drawing/2014/main" id="{C26F8861-8E2A-447F-A0B1-DAF059039037}"/>
              </a:ext>
            </a:extLst>
          </p:cNvPr>
          <p:cNvSpPr txBox="1"/>
          <p:nvPr/>
        </p:nvSpPr>
        <p:spPr>
          <a:xfrm>
            <a:off x="4876800" y="2242381"/>
            <a:ext cx="4070345" cy="400110"/>
          </a:xfrm>
          <a:prstGeom prst="rect">
            <a:avLst/>
          </a:prstGeom>
          <a:noFill/>
        </p:spPr>
        <p:txBody>
          <a:bodyPr wrap="none" rtlCol="0">
            <a:spAutoFit/>
          </a:bodyPr>
          <a:lstStyle/>
          <a:p>
            <a:r>
              <a:rPr lang="en-US" dirty="0"/>
              <a:t>Rate of attaching atoms to particle</a:t>
            </a:r>
          </a:p>
        </p:txBody>
      </p:sp>
      <p:sp>
        <p:nvSpPr>
          <p:cNvPr id="8" name="TextBox 7">
            <a:extLst>
              <a:ext uri="{FF2B5EF4-FFF2-40B4-BE49-F238E27FC236}">
                <a16:creationId xmlns:a16="http://schemas.microsoft.com/office/drawing/2014/main" id="{228E27BD-3159-42CC-AD39-36EB3B69C66F}"/>
              </a:ext>
            </a:extLst>
          </p:cNvPr>
          <p:cNvSpPr txBox="1"/>
          <p:nvPr/>
        </p:nvSpPr>
        <p:spPr>
          <a:xfrm>
            <a:off x="4486036" y="2271579"/>
            <a:ext cx="356188" cy="400110"/>
          </a:xfrm>
          <a:prstGeom prst="rect">
            <a:avLst/>
          </a:prstGeom>
          <a:noFill/>
        </p:spPr>
        <p:txBody>
          <a:bodyPr wrap="none" rtlCol="0">
            <a:spAutoFit/>
          </a:bodyPr>
          <a:lstStyle/>
          <a:p>
            <a:r>
              <a:rPr lang="en-US" dirty="0"/>
              <a:t>X</a:t>
            </a:r>
          </a:p>
        </p:txBody>
      </p:sp>
      <p:sp>
        <p:nvSpPr>
          <p:cNvPr id="9" name="TextBox 8">
            <a:extLst>
              <a:ext uri="{FF2B5EF4-FFF2-40B4-BE49-F238E27FC236}">
                <a16:creationId xmlns:a16="http://schemas.microsoft.com/office/drawing/2014/main" id="{B9A33B0F-F859-49BC-8326-879189FCB7B8}"/>
              </a:ext>
            </a:extLst>
          </p:cNvPr>
          <p:cNvSpPr txBox="1"/>
          <p:nvPr/>
        </p:nvSpPr>
        <p:spPr>
          <a:xfrm>
            <a:off x="2388965" y="3786172"/>
            <a:ext cx="1909497" cy="400110"/>
          </a:xfrm>
          <a:prstGeom prst="rect">
            <a:avLst/>
          </a:prstGeom>
          <a:noFill/>
        </p:spPr>
        <p:txBody>
          <a:bodyPr wrap="none" rtlCol="0">
            <a:spAutoFit/>
          </a:bodyPr>
          <a:lstStyle/>
          <a:p>
            <a:r>
              <a:rPr lang="en-US" dirty="0"/>
              <a:t>Nucleation rate</a:t>
            </a:r>
          </a:p>
        </p:txBody>
      </p:sp>
      <p:sp>
        <p:nvSpPr>
          <p:cNvPr id="10" name="TextBox 9">
            <a:extLst>
              <a:ext uri="{FF2B5EF4-FFF2-40B4-BE49-F238E27FC236}">
                <a16:creationId xmlns:a16="http://schemas.microsoft.com/office/drawing/2014/main" id="{FAF26989-118C-4B96-BE7A-82979ADD77BC}"/>
              </a:ext>
            </a:extLst>
          </p:cNvPr>
          <p:cNvSpPr txBox="1"/>
          <p:nvPr/>
        </p:nvSpPr>
        <p:spPr>
          <a:xfrm>
            <a:off x="4392249" y="3786172"/>
            <a:ext cx="356188" cy="400110"/>
          </a:xfrm>
          <a:prstGeom prst="rect">
            <a:avLst/>
          </a:prstGeom>
          <a:noFill/>
        </p:spPr>
        <p:txBody>
          <a:bodyPr wrap="none" rtlCol="0">
            <a:spAutoFit/>
          </a:bodyPr>
          <a:lstStyle/>
          <a:p>
            <a:r>
              <a:rPr lang="en-US" dirty="0"/>
              <a:t>X</a:t>
            </a:r>
          </a:p>
        </p:txBody>
      </p:sp>
      <p:sp>
        <p:nvSpPr>
          <p:cNvPr id="11" name="TextBox 10">
            <a:extLst>
              <a:ext uri="{FF2B5EF4-FFF2-40B4-BE49-F238E27FC236}">
                <a16:creationId xmlns:a16="http://schemas.microsoft.com/office/drawing/2014/main" id="{48C2F94F-88AC-4A8F-BB25-3B8A4F6FB5A0}"/>
              </a:ext>
            </a:extLst>
          </p:cNvPr>
          <p:cNvSpPr txBox="1"/>
          <p:nvPr/>
        </p:nvSpPr>
        <p:spPr>
          <a:xfrm>
            <a:off x="4842224" y="3786172"/>
            <a:ext cx="1521570" cy="400110"/>
          </a:xfrm>
          <a:prstGeom prst="rect">
            <a:avLst/>
          </a:prstGeom>
          <a:noFill/>
        </p:spPr>
        <p:txBody>
          <a:bodyPr wrap="none" rtlCol="0">
            <a:spAutoFit/>
          </a:bodyPr>
          <a:lstStyle/>
          <a:p>
            <a:r>
              <a:rPr lang="en-US" dirty="0"/>
              <a:t>Growth rate</a:t>
            </a:r>
          </a:p>
        </p:txBody>
      </p:sp>
      <p:sp>
        <p:nvSpPr>
          <p:cNvPr id="12" name="TextBox 11">
            <a:extLst>
              <a:ext uri="{FF2B5EF4-FFF2-40B4-BE49-F238E27FC236}">
                <a16:creationId xmlns:a16="http://schemas.microsoft.com/office/drawing/2014/main" id="{A89310D5-CDFE-4018-B8BC-F26FF2F88F69}"/>
              </a:ext>
            </a:extLst>
          </p:cNvPr>
          <p:cNvSpPr txBox="1"/>
          <p:nvPr/>
        </p:nvSpPr>
        <p:spPr>
          <a:xfrm>
            <a:off x="1777687" y="4361988"/>
            <a:ext cx="5657318" cy="400110"/>
          </a:xfrm>
          <a:prstGeom prst="rect">
            <a:avLst/>
          </a:prstGeom>
          <a:noFill/>
        </p:spPr>
        <p:txBody>
          <a:bodyPr wrap="none" rtlCol="0">
            <a:spAutoFit/>
          </a:bodyPr>
          <a:lstStyle/>
          <a:p>
            <a:r>
              <a:rPr lang="en-US" dirty="0"/>
              <a:t>= Overall transformation rate (e.g. liquid to solid)</a:t>
            </a:r>
          </a:p>
        </p:txBody>
      </p:sp>
      <p:pic>
        <p:nvPicPr>
          <p:cNvPr id="13" name="Picture 3">
            <a:extLst>
              <a:ext uri="{FF2B5EF4-FFF2-40B4-BE49-F238E27FC236}">
                <a16:creationId xmlns:a16="http://schemas.microsoft.com/office/drawing/2014/main" id="{52503540-7051-4FAD-A655-3FB8FC711C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7759" y="5267533"/>
            <a:ext cx="280086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EAD09EF4-F706-4D81-BB2F-5441D4B10C79}"/>
              </a:ext>
            </a:extLst>
          </p:cNvPr>
          <p:cNvSpPr txBox="1"/>
          <p:nvPr/>
        </p:nvSpPr>
        <p:spPr>
          <a:xfrm>
            <a:off x="528061" y="5380688"/>
            <a:ext cx="4124847" cy="400110"/>
          </a:xfrm>
          <a:prstGeom prst="rect">
            <a:avLst/>
          </a:prstGeom>
          <a:noFill/>
        </p:spPr>
        <p:txBody>
          <a:bodyPr wrap="none" rtlCol="0">
            <a:spAutoFit/>
          </a:bodyPr>
          <a:lstStyle/>
          <a:p>
            <a:r>
              <a:rPr lang="en-US" dirty="0"/>
              <a:t>Fraction of transformation vs time: </a:t>
            </a:r>
          </a:p>
        </p:txBody>
      </p:sp>
      <p:sp>
        <p:nvSpPr>
          <p:cNvPr id="15" name="TextBox 14">
            <a:extLst>
              <a:ext uri="{FF2B5EF4-FFF2-40B4-BE49-F238E27FC236}">
                <a16:creationId xmlns:a16="http://schemas.microsoft.com/office/drawing/2014/main" id="{BB8F8E0F-6F0A-4877-8848-88242FE40C07}"/>
              </a:ext>
            </a:extLst>
          </p:cNvPr>
          <p:cNvSpPr txBox="1"/>
          <p:nvPr/>
        </p:nvSpPr>
        <p:spPr>
          <a:xfrm>
            <a:off x="1927385" y="6254393"/>
            <a:ext cx="5819927" cy="400110"/>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Time-Temperature-Transformation Diagram (TTT)</a:t>
            </a:r>
          </a:p>
        </p:txBody>
      </p:sp>
      <p:sp>
        <p:nvSpPr>
          <p:cNvPr id="23" name="TextBox 22">
            <a:extLst>
              <a:ext uri="{FF2B5EF4-FFF2-40B4-BE49-F238E27FC236}">
                <a16:creationId xmlns:a16="http://schemas.microsoft.com/office/drawing/2014/main" id="{07965BD7-9105-4495-8209-C1BA6A21D7A4}"/>
              </a:ext>
            </a:extLst>
          </p:cNvPr>
          <p:cNvSpPr txBox="1"/>
          <p:nvPr/>
        </p:nvSpPr>
        <p:spPr>
          <a:xfrm>
            <a:off x="1619566" y="2817957"/>
            <a:ext cx="333746" cy="400110"/>
          </a:xfrm>
          <a:prstGeom prst="rect">
            <a:avLst/>
          </a:prstGeom>
          <a:noFill/>
        </p:spPr>
        <p:txBody>
          <a:bodyPr wrap="none" rtlCol="0">
            <a:spAutoFit/>
          </a:bodyPr>
          <a:lstStyle/>
          <a:p>
            <a:r>
              <a:rPr lang="en-US" dirty="0"/>
              <a:t>=</a:t>
            </a:r>
          </a:p>
        </p:txBody>
      </p:sp>
      <p:sp>
        <p:nvSpPr>
          <p:cNvPr id="24" name="Rectangle 23">
            <a:extLst>
              <a:ext uri="{FF2B5EF4-FFF2-40B4-BE49-F238E27FC236}">
                <a16:creationId xmlns:a16="http://schemas.microsoft.com/office/drawing/2014/main" id="{F21EA6BD-46DC-454D-AE64-1121F9543D95}"/>
              </a:ext>
            </a:extLst>
          </p:cNvPr>
          <p:cNvSpPr/>
          <p:nvPr/>
        </p:nvSpPr>
        <p:spPr>
          <a:xfrm>
            <a:off x="228600" y="2242382"/>
            <a:ext cx="8610600" cy="1186618"/>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2FDB2755-295A-466E-A501-38665AB968E6}"/>
              </a:ext>
            </a:extLst>
          </p:cNvPr>
          <p:cNvCxnSpPr/>
          <p:nvPr/>
        </p:nvCxnSpPr>
        <p:spPr>
          <a:xfrm flipH="1">
            <a:off x="3276600" y="1813222"/>
            <a:ext cx="1021862" cy="54897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Rectangle 26">
            <a:extLst>
              <a:ext uri="{FF2B5EF4-FFF2-40B4-BE49-F238E27FC236}">
                <a16:creationId xmlns:a16="http://schemas.microsoft.com/office/drawing/2014/main" id="{8F6E5E68-B75D-4E0A-A3F7-073C304B3586}"/>
              </a:ext>
            </a:extLst>
          </p:cNvPr>
          <p:cNvSpPr/>
          <p:nvPr/>
        </p:nvSpPr>
        <p:spPr>
          <a:xfrm>
            <a:off x="1777687" y="3726916"/>
            <a:ext cx="5588626" cy="1120894"/>
          </a:xfrm>
          <a:prstGeom prst="rect">
            <a:avLst/>
          </a:prstGeom>
          <a:noFill/>
          <a:ln>
            <a:solidFill>
              <a:schemeClr val="tx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05D1D69-1B99-41A6-B382-E6273ACE2353}"/>
              </a:ext>
            </a:extLst>
          </p:cNvPr>
          <p:cNvCxnSpPr/>
          <p:nvPr/>
        </p:nvCxnSpPr>
        <p:spPr>
          <a:xfrm>
            <a:off x="2895600" y="3218067"/>
            <a:ext cx="278367" cy="66813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69856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537" y="957459"/>
            <a:ext cx="3921579" cy="3083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66731" y="209490"/>
            <a:ext cx="8563563" cy="584775"/>
          </a:xfrm>
          <a:prstGeom prst="rect">
            <a:avLst/>
          </a:prstGeom>
          <a:noFill/>
        </p:spPr>
        <p:txBody>
          <a:bodyPr wrap="none" rtlCol="0">
            <a:spAutoFit/>
          </a:bodyPr>
          <a:lstStyle/>
          <a:p>
            <a:r>
              <a:rPr lang="en-US" sz="3200" dirty="0"/>
              <a:t>Nucleation (Homogeneous or Heterogeneous)</a:t>
            </a:r>
          </a:p>
        </p:txBody>
      </p:sp>
      <p:sp>
        <p:nvSpPr>
          <p:cNvPr id="3" name="TextBox 2"/>
          <p:cNvSpPr txBox="1"/>
          <p:nvPr/>
        </p:nvSpPr>
        <p:spPr>
          <a:xfrm>
            <a:off x="398993" y="3975947"/>
            <a:ext cx="3094117" cy="400110"/>
          </a:xfrm>
          <a:prstGeom prst="rect">
            <a:avLst/>
          </a:prstGeom>
          <a:noFill/>
        </p:spPr>
        <p:txBody>
          <a:bodyPr wrap="none" rtlCol="0">
            <a:spAutoFit/>
          </a:bodyPr>
          <a:lstStyle/>
          <a:p>
            <a:r>
              <a:rPr lang="en-US" dirty="0"/>
              <a:t>Homogeneous nucleation</a:t>
            </a:r>
          </a:p>
        </p:txBody>
      </p:sp>
      <mc:AlternateContent xmlns:mc="http://schemas.openxmlformats.org/markup-compatibility/2006" xmlns:a14="http://schemas.microsoft.com/office/drawing/2010/main">
        <mc:Choice Requires="a14">
          <p:sp>
            <p:nvSpPr>
              <p:cNvPr id="4" name="TextBox 3"/>
              <p:cNvSpPr txBox="1"/>
              <p:nvPr/>
            </p:nvSpPr>
            <p:spPr>
              <a:xfrm>
                <a:off x="4848512" y="1295400"/>
                <a:ext cx="3990688" cy="2677656"/>
              </a:xfrm>
              <a:prstGeom prst="rect">
                <a:avLst/>
              </a:prstGeom>
              <a:noFill/>
            </p:spPr>
            <p:txBody>
              <a:bodyPr wrap="square" rtlCol="0">
                <a:spAutoFit/>
              </a:bodyPr>
              <a:lstStyle/>
              <a:p>
                <a:r>
                  <a:rPr lang="en-US" sz="2800" dirty="0"/>
                  <a:t>Below the solidification temperature (melting point)</a:t>
                </a:r>
              </a:p>
              <a:p>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a:ea typeface="Cambria Math"/>
                          </a:rPr>
                          <m:t>∆</m:t>
                        </m:r>
                        <m:r>
                          <a:rPr lang="en-US" sz="2800" b="0" i="1" smtClean="0">
                            <a:latin typeface="Cambria Math"/>
                            <a:ea typeface="Cambria Math"/>
                          </a:rPr>
                          <m:t>𝐺</m:t>
                        </m:r>
                      </m:e>
                      <m:sub>
                        <m:r>
                          <a:rPr lang="en-US" sz="2800" b="0" i="1" smtClean="0">
                            <a:latin typeface="Cambria Math"/>
                          </a:rPr>
                          <m:t>𝑣</m:t>
                        </m:r>
                      </m:sub>
                    </m:sSub>
                    <m:r>
                      <a:rPr lang="en-US" sz="2800" b="0" i="1" smtClean="0">
                        <a:latin typeface="Cambria Math"/>
                      </a:rPr>
                      <m:t> &lt;</m:t>
                    </m:r>
                    <m:r>
                      <a:rPr lang="en-US" sz="2800" b="0" i="1" smtClean="0">
                        <a:latin typeface="Cambria Math"/>
                      </a:rPr>
                      <m:t>𝑜𝑟</m:t>
                    </m:r>
                    <m:r>
                      <a:rPr lang="en-US" sz="2800" b="0" i="1" smtClean="0">
                        <a:latin typeface="Cambria Math"/>
                      </a:rPr>
                      <m:t>&gt;0</m:t>
                    </m:r>
                  </m:oMath>
                </a14:m>
                <a:endParaRPr lang="en-US" sz="2800" dirty="0"/>
              </a:p>
              <a:p>
                <a:endParaRPr lang="en-US" sz="2800" dirty="0"/>
              </a:p>
              <a:p>
                <a:r>
                  <a:rPr lang="en-US" sz="2800" dirty="0"/>
                  <a:t>This </a:t>
                </a:r>
                <a:r>
                  <a:rPr lang="en-US" sz="2800" u="sng" dirty="0"/>
                  <a:t>favors</a:t>
                </a:r>
                <a:r>
                  <a:rPr lang="en-US" sz="2800" dirty="0"/>
                  <a:t> nucleation.  </a:t>
                </a:r>
              </a:p>
            </p:txBody>
          </p:sp>
        </mc:Choice>
        <mc:Fallback xmlns="">
          <p:sp>
            <p:nvSpPr>
              <p:cNvPr id="4" name="TextBox 3"/>
              <p:cNvSpPr txBox="1">
                <a:spLocks noRot="1" noChangeAspect="1" noMove="1" noResize="1" noEditPoints="1" noAdjustHandles="1" noChangeArrowheads="1" noChangeShapeType="1" noTextEdit="1"/>
              </p:cNvSpPr>
              <p:nvPr/>
            </p:nvSpPr>
            <p:spPr>
              <a:xfrm>
                <a:off x="4848512" y="1295400"/>
                <a:ext cx="3990688" cy="2677656"/>
              </a:xfrm>
              <a:prstGeom prst="rect">
                <a:avLst/>
              </a:prstGeom>
              <a:blipFill rotWithShape="1">
                <a:blip r:embed="rId4"/>
                <a:stretch>
                  <a:fillRect l="-3053" t="-2278" r="-1985" b="-5239"/>
                </a:stretch>
              </a:blipFill>
            </p:spPr>
            <p:txBody>
              <a:bodyPr/>
              <a:lstStyle/>
              <a:p>
                <a:r>
                  <a:rPr lang="en-US">
                    <a:noFill/>
                  </a:rPr>
                  <a:t> </a:t>
                </a:r>
              </a:p>
            </p:txBody>
          </p:sp>
        </mc:Fallback>
      </mc:AlternateContent>
      <p:sp>
        <p:nvSpPr>
          <p:cNvPr id="5" name="TextBox 4"/>
          <p:cNvSpPr txBox="1"/>
          <p:nvPr/>
        </p:nvSpPr>
        <p:spPr>
          <a:xfrm>
            <a:off x="555845" y="4885453"/>
            <a:ext cx="7879080" cy="461665"/>
          </a:xfrm>
          <a:prstGeom prst="rect">
            <a:avLst/>
          </a:prstGeom>
          <a:noFill/>
        </p:spPr>
        <p:txBody>
          <a:bodyPr wrap="none" rtlCol="0">
            <a:spAutoFit/>
          </a:bodyPr>
          <a:lstStyle/>
          <a:p>
            <a:r>
              <a:rPr lang="en-US" sz="2400" dirty="0"/>
              <a:t>What hinders nucleation?  (What energy change is &gt; 0?)</a:t>
            </a: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7034" y="5715000"/>
            <a:ext cx="4181231"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55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75"/>
                                        </p:tgtEl>
                                        <p:attrNameLst>
                                          <p:attrName>style.visibility</p:attrName>
                                        </p:attrNameLst>
                                      </p:cBhvr>
                                      <p:to>
                                        <p:strVal val="visible"/>
                                      </p:to>
                                    </p:set>
                                    <p:animEffect transition="in" filter="fade">
                                      <p:cBhvr>
                                        <p:cTn id="12"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6789" r="1306"/>
          <a:stretch/>
        </p:blipFill>
        <p:spPr bwMode="auto">
          <a:xfrm>
            <a:off x="914400" y="1524000"/>
            <a:ext cx="5548644" cy="516280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8305" y="801880"/>
            <a:ext cx="3962400" cy="72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BE2FBD08-CAA3-464D-A26A-B16A9F29A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1200" y="2819400"/>
            <a:ext cx="3183295" cy="1077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6D7A44F2-506F-4F85-B9BD-B5315F33AA5D}"/>
              </a:ext>
            </a:extLst>
          </p:cNvPr>
          <p:cNvSpPr txBox="1"/>
          <p:nvPr/>
        </p:nvSpPr>
        <p:spPr>
          <a:xfrm>
            <a:off x="1676400" y="67890"/>
            <a:ext cx="6010171" cy="400110"/>
          </a:xfrm>
          <a:prstGeom prst="rect">
            <a:avLst/>
          </a:prstGeom>
          <a:noFill/>
        </p:spPr>
        <p:txBody>
          <a:bodyPr wrap="none" rtlCol="0">
            <a:spAutoFit/>
          </a:bodyPr>
          <a:lstStyle/>
          <a:p>
            <a:r>
              <a:rPr lang="en-US" dirty="0"/>
              <a:t>Free Energy of a Solid Particle in a Liquid below T</a:t>
            </a:r>
            <a:r>
              <a:rPr lang="en-US" baseline="-25000" dirty="0"/>
              <a:t>m</a:t>
            </a:r>
            <a:endParaRPr lang="en-US" dirty="0"/>
          </a:p>
        </p:txBody>
      </p:sp>
      <p:pic>
        <p:nvPicPr>
          <p:cNvPr id="7" name="Picture 6">
            <a:extLst>
              <a:ext uri="{FF2B5EF4-FFF2-40B4-BE49-F238E27FC236}">
                <a16:creationId xmlns:a16="http://schemas.microsoft.com/office/drawing/2014/main" id="{C6C489AF-B827-4C42-9499-480CCD879B0E}"/>
              </a:ext>
            </a:extLst>
          </p:cNvPr>
          <p:cNvPicPr>
            <a:picLocks noChangeAspect="1"/>
          </p:cNvPicPr>
          <p:nvPr/>
        </p:nvPicPr>
        <p:blipFill>
          <a:blip r:embed="rId6"/>
          <a:stretch>
            <a:fillRect/>
          </a:stretch>
        </p:blipFill>
        <p:spPr>
          <a:xfrm>
            <a:off x="2074943" y="5441874"/>
            <a:ext cx="1619476" cy="676369"/>
          </a:xfrm>
          <a:prstGeom prst="rect">
            <a:avLst/>
          </a:prstGeom>
        </p:spPr>
      </p:pic>
      <p:pic>
        <p:nvPicPr>
          <p:cNvPr id="8" name="Picture 7">
            <a:extLst>
              <a:ext uri="{FF2B5EF4-FFF2-40B4-BE49-F238E27FC236}">
                <a16:creationId xmlns:a16="http://schemas.microsoft.com/office/drawing/2014/main" id="{ED0FA014-5DB7-4E60-95C1-8555B14F9A6F}"/>
              </a:ext>
            </a:extLst>
          </p:cNvPr>
          <p:cNvPicPr>
            <a:picLocks noChangeAspect="1"/>
          </p:cNvPicPr>
          <p:nvPr/>
        </p:nvPicPr>
        <p:blipFill>
          <a:blip r:embed="rId7"/>
          <a:stretch>
            <a:fillRect/>
          </a:stretch>
        </p:blipFill>
        <p:spPr>
          <a:xfrm>
            <a:off x="4343400" y="1998894"/>
            <a:ext cx="1190791" cy="581106"/>
          </a:xfrm>
          <a:prstGeom prst="rect">
            <a:avLst/>
          </a:prstGeom>
        </p:spPr>
      </p:pic>
    </p:spTree>
    <p:extLst>
      <p:ext uri="{BB962C8B-B14F-4D97-AF65-F5344CB8AC3E}">
        <p14:creationId xmlns:p14="http://schemas.microsoft.com/office/powerpoint/2010/main" val="400085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524000"/>
            <a:ext cx="6330514" cy="2780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 y="228600"/>
            <a:ext cx="4554071"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232" y="4572000"/>
            <a:ext cx="39052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0497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371600"/>
            <a:ext cx="6477000" cy="495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457200" y="457200"/>
            <a:ext cx="7346883" cy="523220"/>
          </a:xfrm>
          <a:prstGeom prst="rect">
            <a:avLst/>
          </a:prstGeom>
          <a:noFill/>
        </p:spPr>
        <p:txBody>
          <a:bodyPr wrap="none" rtlCol="0">
            <a:spAutoFit/>
          </a:bodyPr>
          <a:lstStyle/>
          <a:p>
            <a:r>
              <a:rPr lang="en-US" sz="2800" dirty="0"/>
              <a:t>Homogeneous </a:t>
            </a:r>
            <a:r>
              <a:rPr lang="en-US" sz="2800" dirty="0" err="1"/>
              <a:t>vs</a:t>
            </a:r>
            <a:r>
              <a:rPr lang="en-US" sz="2800" dirty="0"/>
              <a:t> Heterogeneous Nucleation</a:t>
            </a:r>
          </a:p>
        </p:txBody>
      </p:sp>
      <p:pic>
        <p:nvPicPr>
          <p:cNvPr id="4" name="Picture 3">
            <a:extLst>
              <a:ext uri="{FF2B5EF4-FFF2-40B4-BE49-F238E27FC236}">
                <a16:creationId xmlns:a16="http://schemas.microsoft.com/office/drawing/2014/main" id="{AE08B4CA-0EFD-44F9-AF3C-F63799305C8D}"/>
              </a:ext>
            </a:extLst>
          </p:cNvPr>
          <p:cNvPicPr>
            <a:picLocks noChangeAspect="1"/>
          </p:cNvPicPr>
          <p:nvPr/>
        </p:nvPicPr>
        <p:blipFill>
          <a:blip r:embed="rId3"/>
          <a:stretch>
            <a:fillRect/>
          </a:stretch>
        </p:blipFill>
        <p:spPr>
          <a:xfrm>
            <a:off x="7041042" y="1752600"/>
            <a:ext cx="1767516" cy="809749"/>
          </a:xfrm>
          <a:prstGeom prst="rect">
            <a:avLst/>
          </a:prstGeom>
        </p:spPr>
      </p:pic>
    </p:spTree>
    <p:extLst>
      <p:ext uri="{BB962C8B-B14F-4D97-AF65-F5344CB8AC3E}">
        <p14:creationId xmlns:p14="http://schemas.microsoft.com/office/powerpoint/2010/main" val="2258470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773" y="1524000"/>
            <a:ext cx="3886200" cy="522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7780" y="781050"/>
            <a:ext cx="638238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id="{67E59C24-9C64-4EE1-AB73-E30DF098B87D}"/>
              </a:ext>
            </a:extLst>
          </p:cNvPr>
          <p:cNvPicPr>
            <a:picLocks noChangeAspect="1"/>
          </p:cNvPicPr>
          <p:nvPr/>
        </p:nvPicPr>
        <p:blipFill>
          <a:blip r:embed="rId5"/>
          <a:stretch>
            <a:fillRect/>
          </a:stretch>
        </p:blipFill>
        <p:spPr>
          <a:xfrm>
            <a:off x="4752174" y="5029200"/>
            <a:ext cx="1767516" cy="809749"/>
          </a:xfrm>
          <a:prstGeom prst="rect">
            <a:avLst/>
          </a:prstGeom>
        </p:spPr>
      </p:pic>
      <p:pic>
        <p:nvPicPr>
          <p:cNvPr id="4" name="Picture 3">
            <a:extLst>
              <a:ext uri="{FF2B5EF4-FFF2-40B4-BE49-F238E27FC236}">
                <a16:creationId xmlns:a16="http://schemas.microsoft.com/office/drawing/2014/main" id="{B5731856-2B7F-4E1D-92AA-D659214092CC}"/>
              </a:ext>
            </a:extLst>
          </p:cNvPr>
          <p:cNvPicPr>
            <a:picLocks noChangeAspect="1"/>
          </p:cNvPicPr>
          <p:nvPr/>
        </p:nvPicPr>
        <p:blipFill>
          <a:blip r:embed="rId6"/>
          <a:stretch>
            <a:fillRect/>
          </a:stretch>
        </p:blipFill>
        <p:spPr>
          <a:xfrm>
            <a:off x="4724400" y="2819400"/>
            <a:ext cx="1630327" cy="762000"/>
          </a:xfrm>
          <a:prstGeom prst="rect">
            <a:avLst/>
          </a:prstGeom>
        </p:spPr>
      </p:pic>
      <p:sp>
        <p:nvSpPr>
          <p:cNvPr id="5" name="TextBox 4">
            <a:extLst>
              <a:ext uri="{FF2B5EF4-FFF2-40B4-BE49-F238E27FC236}">
                <a16:creationId xmlns:a16="http://schemas.microsoft.com/office/drawing/2014/main" id="{A2F05E91-398E-401F-A4A5-502CEF45FEB4}"/>
              </a:ext>
            </a:extLst>
          </p:cNvPr>
          <p:cNvSpPr txBox="1"/>
          <p:nvPr/>
        </p:nvSpPr>
        <p:spPr>
          <a:xfrm>
            <a:off x="3505200" y="122446"/>
            <a:ext cx="2294218" cy="400110"/>
          </a:xfrm>
          <a:prstGeom prst="rect">
            <a:avLst/>
          </a:prstGeom>
          <a:noFill/>
        </p:spPr>
        <p:txBody>
          <a:bodyPr wrap="none" rtlCol="0">
            <a:spAutoFit/>
          </a:bodyPr>
          <a:lstStyle/>
          <a:p>
            <a:r>
              <a:rPr lang="en-US" dirty="0"/>
              <a:t>Rate of Nucleation</a:t>
            </a:r>
          </a:p>
        </p:txBody>
      </p:sp>
    </p:spTree>
    <p:extLst>
      <p:ext uri="{BB962C8B-B14F-4D97-AF65-F5344CB8AC3E}">
        <p14:creationId xmlns:p14="http://schemas.microsoft.com/office/powerpoint/2010/main" val="2848556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524000"/>
            <a:ext cx="5696339"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4800" y="409545"/>
            <a:ext cx="3902800" cy="584775"/>
          </a:xfrm>
          <a:prstGeom prst="rect">
            <a:avLst/>
          </a:prstGeom>
          <a:noFill/>
        </p:spPr>
        <p:txBody>
          <a:bodyPr wrap="none" rtlCol="0">
            <a:spAutoFit/>
          </a:bodyPr>
          <a:lstStyle/>
          <a:p>
            <a:r>
              <a:rPr lang="en-US" sz="3200" dirty="0"/>
              <a:t>Transformation Rate</a:t>
            </a:r>
          </a:p>
        </p:txBody>
      </p:sp>
      <p:sp>
        <p:nvSpPr>
          <p:cNvPr id="3" name="TextBox 2">
            <a:extLst>
              <a:ext uri="{FF2B5EF4-FFF2-40B4-BE49-F238E27FC236}">
                <a16:creationId xmlns:a16="http://schemas.microsoft.com/office/drawing/2014/main" id="{F3506AA6-5AF0-4422-A99D-976214E8DD4B}"/>
              </a:ext>
            </a:extLst>
          </p:cNvPr>
          <p:cNvSpPr txBox="1"/>
          <p:nvPr/>
        </p:nvSpPr>
        <p:spPr>
          <a:xfrm>
            <a:off x="152400" y="5890737"/>
            <a:ext cx="8686800" cy="707886"/>
          </a:xfrm>
          <a:prstGeom prst="rect">
            <a:avLst/>
          </a:prstGeom>
          <a:noFill/>
        </p:spPr>
        <p:txBody>
          <a:bodyPr wrap="square" rtlCol="0">
            <a:spAutoFit/>
          </a:bodyPr>
          <a:lstStyle/>
          <a:p>
            <a:r>
              <a:rPr lang="en-US" dirty="0"/>
              <a:t>Note that the overall transformation rate decreases if you are too high or too low in temperature.  Growth vs Nucleation</a:t>
            </a:r>
          </a:p>
        </p:txBody>
      </p:sp>
    </p:spTree>
    <p:extLst>
      <p:ext uri="{BB962C8B-B14F-4D97-AF65-F5344CB8AC3E}">
        <p14:creationId xmlns:p14="http://schemas.microsoft.com/office/powerpoint/2010/main" val="40371226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0.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2.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4.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6.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18.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1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0.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1.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2.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3.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4.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6.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28.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29.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30.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31.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4.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5.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6.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7.xml><?xml version="1.0" encoding="utf-8"?>
<p:tagLst xmlns:a="http://schemas.openxmlformats.org/drawingml/2006/main" xmlns:r="http://schemas.openxmlformats.org/officeDocument/2006/relationships" xmlns:p="http://schemas.openxmlformats.org/presentationml/2006/main">
  <p:tag name="IIW_TYPE_IMAGE" val="Text Box 3"/>
</p:tagLst>
</file>

<file path=ppt/tags/tag8.xml><?xml version="1.0" encoding="utf-8"?>
<p:tagLst xmlns:a="http://schemas.openxmlformats.org/drawingml/2006/main" xmlns:r="http://schemas.openxmlformats.org/officeDocument/2006/relationships" xmlns:p="http://schemas.openxmlformats.org/presentationml/2006/main">
  <p:tag name="IIW_TYPE_CAPTION" val="Picture 2"/>
</p:tagLst>
</file>

<file path=ppt/tags/tag9.xml><?xml version="1.0" encoding="utf-8"?>
<p:tagLst xmlns:a="http://schemas.openxmlformats.org/drawingml/2006/main" xmlns:r="http://schemas.openxmlformats.org/officeDocument/2006/relationships" xmlns:p="http://schemas.openxmlformats.org/presentationml/2006/main">
  <p:tag name="IIW_TYPE_IMAGE" val="Text Box 3"/>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0A42B38915AC4EBAF791562DC92B4E" ma:contentTypeVersion="13" ma:contentTypeDescription="Create a new document." ma:contentTypeScope="" ma:versionID="45dcb3ee8ab16e94e9ce11f52f3ef1c8">
  <xsd:schema xmlns:xsd="http://www.w3.org/2001/XMLSchema" xmlns:xs="http://www.w3.org/2001/XMLSchema" xmlns:p="http://schemas.microsoft.com/office/2006/metadata/properties" xmlns:ns2="5bbddf2c-15bd-4cee-88ee-4bb358fdb5d4" xmlns:ns3="0ffa7682-a752-4ec2-9b00-944c9a00bbe9" targetNamespace="http://schemas.microsoft.com/office/2006/metadata/properties" ma:root="true" ma:fieldsID="ee4a90daa14cdc5725b57d2c9b788eb1" ns2:_="" ns3:_="">
    <xsd:import namespace="5bbddf2c-15bd-4cee-88ee-4bb358fdb5d4"/>
    <xsd:import namespace="0ffa7682-a752-4ec2-9b00-944c9a00bb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bddf2c-15bd-4cee-88ee-4bb358fdb5d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86477d7-ad29-47e7-b319-eaa6f194967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ffa7682-a752-4ec2-9b00-944c9a00bbe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f3b23a9-39ee-43d8-8bbd-bfe89c769496}" ma:internalName="TaxCatchAll" ma:showField="CatchAllData" ma:web="0ffa7682-a752-4ec2-9b00-944c9a00bb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ffa7682-a752-4ec2-9b00-944c9a00bbe9" xsi:nil="true"/>
    <lcf76f155ced4ddcb4097134ff3c332f xmlns="5bbddf2c-15bd-4cee-88ee-4bb358fdb5d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413C26B-737F-4376-9B32-1255E2712C9A}"/>
</file>

<file path=customXml/itemProps2.xml><?xml version="1.0" encoding="utf-8"?>
<ds:datastoreItem xmlns:ds="http://schemas.openxmlformats.org/officeDocument/2006/customXml" ds:itemID="{83AA3CEE-B33A-4417-AB2D-2F9D2E40FC15}"/>
</file>

<file path=customXml/itemProps3.xml><?xml version="1.0" encoding="utf-8"?>
<ds:datastoreItem xmlns:ds="http://schemas.openxmlformats.org/officeDocument/2006/customXml" ds:itemID="{66A5A834-E392-4630-B808-8B784B67A5CE}"/>
</file>

<file path=docProps/app.xml><?xml version="1.0" encoding="utf-8"?>
<Properties xmlns="http://schemas.openxmlformats.org/officeDocument/2006/extended-properties" xmlns:vt="http://schemas.openxmlformats.org/officeDocument/2006/docPropsVTypes">
  <TotalTime>1082</TotalTime>
  <Words>879</Words>
  <Application>Microsoft Office PowerPoint</Application>
  <PresentationFormat>On-screen Show (4:3)</PresentationFormat>
  <Paragraphs>144</Paragraphs>
  <Slides>28</Slides>
  <Notes>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 Math</vt:lpstr>
      <vt:lpstr>Symbol</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c10f30</vt:lpstr>
      <vt:lpstr>c11f12</vt:lpstr>
      <vt:lpstr>c11f13</vt:lpstr>
      <vt:lpstr>c11f14</vt:lpstr>
      <vt:lpstr>c11f15</vt:lpstr>
      <vt:lpstr>c11f14</vt:lpstr>
      <vt:lpstr>c11f13</vt:lpstr>
      <vt:lpstr>c11f14</vt:lpstr>
      <vt:lpstr>c11f15</vt:lpstr>
      <vt:lpstr>c11f14</vt:lpstr>
      <vt:lpstr>c11f23</vt:lpstr>
      <vt:lpstr>c11f17</vt:lpstr>
      <vt:lpstr>c11f21</vt:lpstr>
      <vt:lpstr>c11f23</vt:lpstr>
      <vt:lpstr>c11f25</vt:lpstr>
    </vt:vector>
  </TitlesOfParts>
  <Company>JWS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Andre Legaspi</dc:creator>
  <cp:lastModifiedBy>Corcoran, Sean</cp:lastModifiedBy>
  <cp:revision>90</cp:revision>
  <cp:lastPrinted>2013-06-26T01:42:13Z</cp:lastPrinted>
  <dcterms:created xsi:type="dcterms:W3CDTF">2007-11-09T19:08:25Z</dcterms:created>
  <dcterms:modified xsi:type="dcterms:W3CDTF">2020-06-23T17:57:33Z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0x010100140A42B38915AC4EBAF791562DC92B4E</vt:lpwstr>
  </property>
</Properties>
</file>