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10"/>
  </p:notesMasterIdLst>
  <p:handoutMasterIdLst>
    <p:handoutMasterId r:id="rId11"/>
  </p:handoutMasterIdLst>
  <p:sldIdLst>
    <p:sldId id="444" r:id="rId4"/>
    <p:sldId id="328" r:id="rId5"/>
    <p:sldId id="343" r:id="rId6"/>
    <p:sldId id="436" r:id="rId7"/>
    <p:sldId id="401" r:id="rId8"/>
    <p:sldId id="384" r:id="rId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7" autoAdjust="0"/>
    <p:restoredTop sz="94660"/>
  </p:normalViewPr>
  <p:slideViewPr>
    <p:cSldViewPr>
      <p:cViewPr varScale="1">
        <p:scale>
          <a:sx n="86" d="100"/>
          <a:sy n="86" d="100"/>
        </p:scale>
        <p:origin x="63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coran, Sean" userId="3f12d0a3-3c97-4340-8007-c8fe7e07551f" providerId="ADAL" clId="{352B3051-2224-4DBE-9CCE-C73568014B8B}"/>
    <pc:docChg chg="delSld">
      <pc:chgData name="Corcoran, Sean" userId="3f12d0a3-3c97-4340-8007-c8fe7e07551f" providerId="ADAL" clId="{352B3051-2224-4DBE-9CCE-C73568014B8B}" dt="2024-10-24T17:14:08.423" v="0" actId="47"/>
      <pc:docMkLst>
        <pc:docMk/>
      </pc:docMkLst>
      <pc:sldChg chg="del">
        <pc:chgData name="Corcoran, Sean" userId="3f12d0a3-3c97-4340-8007-c8fe7e07551f" providerId="ADAL" clId="{352B3051-2224-4DBE-9CCE-C73568014B8B}" dt="2024-10-24T17:14:08.423" v="0" actId="47"/>
        <pc:sldMkLst>
          <pc:docMk/>
          <pc:sldMk cId="0" sldId="257"/>
        </pc:sldMkLst>
      </pc:sldChg>
      <pc:sldChg chg="del">
        <pc:chgData name="Corcoran, Sean" userId="3f12d0a3-3c97-4340-8007-c8fe7e07551f" providerId="ADAL" clId="{352B3051-2224-4DBE-9CCE-C73568014B8B}" dt="2024-10-24T17:14:08.423" v="0" actId="47"/>
        <pc:sldMkLst>
          <pc:docMk/>
          <pc:sldMk cId="0" sldId="258"/>
        </pc:sldMkLst>
      </pc:sldChg>
      <pc:sldChg chg="del">
        <pc:chgData name="Corcoran, Sean" userId="3f12d0a3-3c97-4340-8007-c8fe7e07551f" providerId="ADAL" clId="{352B3051-2224-4DBE-9CCE-C73568014B8B}" dt="2024-10-24T17:14:08.423" v="0" actId="47"/>
        <pc:sldMkLst>
          <pc:docMk/>
          <pc:sldMk cId="0" sldId="261"/>
        </pc:sldMkLst>
      </pc:sldChg>
      <pc:sldChg chg="del">
        <pc:chgData name="Corcoran, Sean" userId="3f12d0a3-3c97-4340-8007-c8fe7e07551f" providerId="ADAL" clId="{352B3051-2224-4DBE-9CCE-C73568014B8B}" dt="2024-10-24T17:14:08.423" v="0" actId="47"/>
        <pc:sldMkLst>
          <pc:docMk/>
          <pc:sldMk cId="0" sldId="262"/>
        </pc:sldMkLst>
      </pc:sldChg>
      <pc:sldChg chg="del">
        <pc:chgData name="Corcoran, Sean" userId="3f12d0a3-3c97-4340-8007-c8fe7e07551f" providerId="ADAL" clId="{352B3051-2224-4DBE-9CCE-C73568014B8B}" dt="2024-10-24T17:14:08.423" v="0" actId="47"/>
        <pc:sldMkLst>
          <pc:docMk/>
          <pc:sldMk cId="0" sldId="263"/>
        </pc:sldMkLst>
      </pc:sldChg>
      <pc:sldChg chg="del">
        <pc:chgData name="Corcoran, Sean" userId="3f12d0a3-3c97-4340-8007-c8fe7e07551f" providerId="ADAL" clId="{352B3051-2224-4DBE-9CCE-C73568014B8B}" dt="2024-10-24T17:14:08.423" v="0" actId="47"/>
        <pc:sldMkLst>
          <pc:docMk/>
          <pc:sldMk cId="0" sldId="264"/>
        </pc:sldMkLst>
      </pc:sldChg>
      <pc:sldChg chg="del">
        <pc:chgData name="Corcoran, Sean" userId="3f12d0a3-3c97-4340-8007-c8fe7e07551f" providerId="ADAL" clId="{352B3051-2224-4DBE-9CCE-C73568014B8B}" dt="2024-10-24T17:14:08.423" v="0" actId="47"/>
        <pc:sldMkLst>
          <pc:docMk/>
          <pc:sldMk cId="0" sldId="265"/>
        </pc:sldMkLst>
      </pc:sldChg>
      <pc:sldChg chg="del">
        <pc:chgData name="Corcoran, Sean" userId="3f12d0a3-3c97-4340-8007-c8fe7e07551f" providerId="ADAL" clId="{352B3051-2224-4DBE-9CCE-C73568014B8B}" dt="2024-10-24T17:14:08.423" v="0" actId="47"/>
        <pc:sldMkLst>
          <pc:docMk/>
          <pc:sldMk cId="0" sldId="272"/>
        </pc:sldMkLst>
      </pc:sldChg>
      <pc:sldChg chg="del">
        <pc:chgData name="Corcoran, Sean" userId="3f12d0a3-3c97-4340-8007-c8fe7e07551f" providerId="ADAL" clId="{352B3051-2224-4DBE-9CCE-C73568014B8B}" dt="2024-10-24T17:14:08.423" v="0" actId="47"/>
        <pc:sldMkLst>
          <pc:docMk/>
          <pc:sldMk cId="0" sldId="276"/>
        </pc:sldMkLst>
      </pc:sldChg>
      <pc:sldChg chg="del">
        <pc:chgData name="Corcoran, Sean" userId="3f12d0a3-3c97-4340-8007-c8fe7e07551f" providerId="ADAL" clId="{352B3051-2224-4DBE-9CCE-C73568014B8B}" dt="2024-10-24T17:14:08.423" v="0" actId="47"/>
        <pc:sldMkLst>
          <pc:docMk/>
          <pc:sldMk cId="0" sldId="326"/>
        </pc:sldMkLst>
      </pc:sldChg>
      <pc:sldChg chg="del">
        <pc:chgData name="Corcoran, Sean" userId="3f12d0a3-3c97-4340-8007-c8fe7e07551f" providerId="ADAL" clId="{352B3051-2224-4DBE-9CCE-C73568014B8B}" dt="2024-10-24T17:14:08.423" v="0" actId="47"/>
        <pc:sldMkLst>
          <pc:docMk/>
          <pc:sldMk cId="0" sldId="338"/>
        </pc:sldMkLst>
      </pc:sldChg>
      <pc:sldChg chg="del">
        <pc:chgData name="Corcoran, Sean" userId="3f12d0a3-3c97-4340-8007-c8fe7e07551f" providerId="ADAL" clId="{352B3051-2224-4DBE-9CCE-C73568014B8B}" dt="2024-10-24T17:14:08.423" v="0" actId="47"/>
        <pc:sldMkLst>
          <pc:docMk/>
          <pc:sldMk cId="0" sldId="339"/>
        </pc:sldMkLst>
      </pc:sldChg>
      <pc:sldChg chg="del">
        <pc:chgData name="Corcoran, Sean" userId="3f12d0a3-3c97-4340-8007-c8fe7e07551f" providerId="ADAL" clId="{352B3051-2224-4DBE-9CCE-C73568014B8B}" dt="2024-10-24T17:14:08.423" v="0" actId="47"/>
        <pc:sldMkLst>
          <pc:docMk/>
          <pc:sldMk cId="0" sldId="348"/>
        </pc:sldMkLst>
      </pc:sldChg>
      <pc:sldChg chg="del">
        <pc:chgData name="Corcoran, Sean" userId="3f12d0a3-3c97-4340-8007-c8fe7e07551f" providerId="ADAL" clId="{352B3051-2224-4DBE-9CCE-C73568014B8B}" dt="2024-10-24T17:14:08.423" v="0" actId="47"/>
        <pc:sldMkLst>
          <pc:docMk/>
          <pc:sldMk cId="0" sldId="350"/>
        </pc:sldMkLst>
      </pc:sldChg>
      <pc:sldChg chg="del">
        <pc:chgData name="Corcoran, Sean" userId="3f12d0a3-3c97-4340-8007-c8fe7e07551f" providerId="ADAL" clId="{352B3051-2224-4DBE-9CCE-C73568014B8B}" dt="2024-10-24T17:14:08.423" v="0" actId="47"/>
        <pc:sldMkLst>
          <pc:docMk/>
          <pc:sldMk cId="0" sldId="352"/>
        </pc:sldMkLst>
      </pc:sldChg>
      <pc:sldChg chg="del">
        <pc:chgData name="Corcoran, Sean" userId="3f12d0a3-3c97-4340-8007-c8fe7e07551f" providerId="ADAL" clId="{352B3051-2224-4DBE-9CCE-C73568014B8B}" dt="2024-10-24T17:14:08.423" v="0" actId="47"/>
        <pc:sldMkLst>
          <pc:docMk/>
          <pc:sldMk cId="0" sldId="374"/>
        </pc:sldMkLst>
      </pc:sldChg>
      <pc:sldChg chg="del">
        <pc:chgData name="Corcoran, Sean" userId="3f12d0a3-3c97-4340-8007-c8fe7e07551f" providerId="ADAL" clId="{352B3051-2224-4DBE-9CCE-C73568014B8B}" dt="2024-10-24T17:14:08.423" v="0" actId="47"/>
        <pc:sldMkLst>
          <pc:docMk/>
          <pc:sldMk cId="0" sldId="377"/>
        </pc:sldMkLst>
      </pc:sldChg>
      <pc:sldChg chg="del">
        <pc:chgData name="Corcoran, Sean" userId="3f12d0a3-3c97-4340-8007-c8fe7e07551f" providerId="ADAL" clId="{352B3051-2224-4DBE-9CCE-C73568014B8B}" dt="2024-10-24T17:14:08.423" v="0" actId="47"/>
        <pc:sldMkLst>
          <pc:docMk/>
          <pc:sldMk cId="4265547880" sldId="385"/>
        </pc:sldMkLst>
      </pc:sldChg>
      <pc:sldChg chg="del">
        <pc:chgData name="Corcoran, Sean" userId="3f12d0a3-3c97-4340-8007-c8fe7e07551f" providerId="ADAL" clId="{352B3051-2224-4DBE-9CCE-C73568014B8B}" dt="2024-10-24T17:14:08.423" v="0" actId="47"/>
        <pc:sldMkLst>
          <pc:docMk/>
          <pc:sldMk cId="827159247" sldId="386"/>
        </pc:sldMkLst>
      </pc:sldChg>
      <pc:sldChg chg="del">
        <pc:chgData name="Corcoran, Sean" userId="3f12d0a3-3c97-4340-8007-c8fe7e07551f" providerId="ADAL" clId="{352B3051-2224-4DBE-9CCE-C73568014B8B}" dt="2024-10-24T17:14:08.423" v="0" actId="47"/>
        <pc:sldMkLst>
          <pc:docMk/>
          <pc:sldMk cId="1516154214" sldId="402"/>
        </pc:sldMkLst>
      </pc:sldChg>
      <pc:sldChg chg="del">
        <pc:chgData name="Corcoran, Sean" userId="3f12d0a3-3c97-4340-8007-c8fe7e07551f" providerId="ADAL" clId="{352B3051-2224-4DBE-9CCE-C73568014B8B}" dt="2024-10-24T17:14:08.423" v="0" actId="47"/>
        <pc:sldMkLst>
          <pc:docMk/>
          <pc:sldMk cId="3956327215" sldId="407"/>
        </pc:sldMkLst>
      </pc:sldChg>
      <pc:sldChg chg="del">
        <pc:chgData name="Corcoran, Sean" userId="3f12d0a3-3c97-4340-8007-c8fe7e07551f" providerId="ADAL" clId="{352B3051-2224-4DBE-9CCE-C73568014B8B}" dt="2024-10-24T17:14:08.423" v="0" actId="47"/>
        <pc:sldMkLst>
          <pc:docMk/>
          <pc:sldMk cId="1368881483" sldId="409"/>
        </pc:sldMkLst>
      </pc:sldChg>
      <pc:sldChg chg="del">
        <pc:chgData name="Corcoran, Sean" userId="3f12d0a3-3c97-4340-8007-c8fe7e07551f" providerId="ADAL" clId="{352B3051-2224-4DBE-9CCE-C73568014B8B}" dt="2024-10-24T17:14:08.423" v="0" actId="47"/>
        <pc:sldMkLst>
          <pc:docMk/>
          <pc:sldMk cId="419641677" sldId="410"/>
        </pc:sldMkLst>
      </pc:sldChg>
      <pc:sldChg chg="del">
        <pc:chgData name="Corcoran, Sean" userId="3f12d0a3-3c97-4340-8007-c8fe7e07551f" providerId="ADAL" clId="{352B3051-2224-4DBE-9CCE-C73568014B8B}" dt="2024-10-24T17:14:08.423" v="0" actId="47"/>
        <pc:sldMkLst>
          <pc:docMk/>
          <pc:sldMk cId="4140278716" sldId="413"/>
        </pc:sldMkLst>
      </pc:sldChg>
      <pc:sldChg chg="del">
        <pc:chgData name="Corcoran, Sean" userId="3f12d0a3-3c97-4340-8007-c8fe7e07551f" providerId="ADAL" clId="{352B3051-2224-4DBE-9CCE-C73568014B8B}" dt="2024-10-24T17:14:08.423" v="0" actId="47"/>
        <pc:sldMkLst>
          <pc:docMk/>
          <pc:sldMk cId="2700213458" sldId="414"/>
        </pc:sldMkLst>
      </pc:sldChg>
      <pc:sldChg chg="del">
        <pc:chgData name="Corcoran, Sean" userId="3f12d0a3-3c97-4340-8007-c8fe7e07551f" providerId="ADAL" clId="{352B3051-2224-4DBE-9CCE-C73568014B8B}" dt="2024-10-24T17:14:08.423" v="0" actId="47"/>
        <pc:sldMkLst>
          <pc:docMk/>
          <pc:sldMk cId="3421443993" sldId="415"/>
        </pc:sldMkLst>
      </pc:sldChg>
      <pc:sldChg chg="del">
        <pc:chgData name="Corcoran, Sean" userId="3f12d0a3-3c97-4340-8007-c8fe7e07551f" providerId="ADAL" clId="{352B3051-2224-4DBE-9CCE-C73568014B8B}" dt="2024-10-24T17:14:08.423" v="0" actId="47"/>
        <pc:sldMkLst>
          <pc:docMk/>
          <pc:sldMk cId="26528625" sldId="416"/>
        </pc:sldMkLst>
      </pc:sldChg>
      <pc:sldChg chg="del">
        <pc:chgData name="Corcoran, Sean" userId="3f12d0a3-3c97-4340-8007-c8fe7e07551f" providerId="ADAL" clId="{352B3051-2224-4DBE-9CCE-C73568014B8B}" dt="2024-10-24T17:14:08.423" v="0" actId="47"/>
        <pc:sldMkLst>
          <pc:docMk/>
          <pc:sldMk cId="1287926463" sldId="417"/>
        </pc:sldMkLst>
      </pc:sldChg>
      <pc:sldChg chg="del">
        <pc:chgData name="Corcoran, Sean" userId="3f12d0a3-3c97-4340-8007-c8fe7e07551f" providerId="ADAL" clId="{352B3051-2224-4DBE-9CCE-C73568014B8B}" dt="2024-10-24T17:14:08.423" v="0" actId="47"/>
        <pc:sldMkLst>
          <pc:docMk/>
          <pc:sldMk cId="1753721315" sldId="418"/>
        </pc:sldMkLst>
      </pc:sldChg>
      <pc:sldChg chg="del">
        <pc:chgData name="Corcoran, Sean" userId="3f12d0a3-3c97-4340-8007-c8fe7e07551f" providerId="ADAL" clId="{352B3051-2224-4DBE-9CCE-C73568014B8B}" dt="2024-10-24T17:14:08.423" v="0" actId="47"/>
        <pc:sldMkLst>
          <pc:docMk/>
          <pc:sldMk cId="3588907942" sldId="419"/>
        </pc:sldMkLst>
      </pc:sldChg>
      <pc:sldChg chg="del">
        <pc:chgData name="Corcoran, Sean" userId="3f12d0a3-3c97-4340-8007-c8fe7e07551f" providerId="ADAL" clId="{352B3051-2224-4DBE-9CCE-C73568014B8B}" dt="2024-10-24T17:14:08.423" v="0" actId="47"/>
        <pc:sldMkLst>
          <pc:docMk/>
          <pc:sldMk cId="3784570020" sldId="425"/>
        </pc:sldMkLst>
      </pc:sldChg>
      <pc:sldChg chg="del">
        <pc:chgData name="Corcoran, Sean" userId="3f12d0a3-3c97-4340-8007-c8fe7e07551f" providerId="ADAL" clId="{352B3051-2224-4DBE-9CCE-C73568014B8B}" dt="2024-10-24T17:14:08.423" v="0" actId="47"/>
        <pc:sldMkLst>
          <pc:docMk/>
          <pc:sldMk cId="857832101" sldId="439"/>
        </pc:sldMkLst>
      </pc:sldChg>
      <pc:sldChg chg="del">
        <pc:chgData name="Corcoran, Sean" userId="3f12d0a3-3c97-4340-8007-c8fe7e07551f" providerId="ADAL" clId="{352B3051-2224-4DBE-9CCE-C73568014B8B}" dt="2024-10-24T17:14:08.423" v="0" actId="47"/>
        <pc:sldMkLst>
          <pc:docMk/>
          <pc:sldMk cId="2745301010" sldId="440"/>
        </pc:sldMkLst>
      </pc:sldChg>
      <pc:sldChg chg="del">
        <pc:chgData name="Corcoran, Sean" userId="3f12d0a3-3c97-4340-8007-c8fe7e07551f" providerId="ADAL" clId="{352B3051-2224-4DBE-9CCE-C73568014B8B}" dt="2024-10-24T17:14:08.423" v="0" actId="47"/>
        <pc:sldMkLst>
          <pc:docMk/>
          <pc:sldMk cId="323062474" sldId="441"/>
        </pc:sldMkLst>
      </pc:sldChg>
      <pc:sldChg chg="del">
        <pc:chgData name="Corcoran, Sean" userId="3f12d0a3-3c97-4340-8007-c8fe7e07551f" providerId="ADAL" clId="{352B3051-2224-4DBE-9CCE-C73568014B8B}" dt="2024-10-24T17:14:08.423" v="0" actId="47"/>
        <pc:sldMkLst>
          <pc:docMk/>
          <pc:sldMk cId="2260305093" sldId="442"/>
        </pc:sldMkLst>
      </pc:sldChg>
      <pc:sldChg chg="del">
        <pc:chgData name="Corcoran, Sean" userId="3f12d0a3-3c97-4340-8007-c8fe7e07551f" providerId="ADAL" clId="{352B3051-2224-4DBE-9CCE-C73568014B8B}" dt="2024-10-24T17:14:08.423" v="0" actId="47"/>
        <pc:sldMkLst>
          <pc:docMk/>
          <pc:sldMk cId="2850311761" sldId="44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38145" cy="464205"/>
          </a:xfrm>
          <a:prstGeom prst="rect">
            <a:avLst/>
          </a:prstGeom>
        </p:spPr>
        <p:txBody>
          <a:bodyPr vert="horz" lIns="88126" tIns="44064" rIns="88126" bIns="4406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734" y="2"/>
            <a:ext cx="3038145" cy="464205"/>
          </a:xfrm>
          <a:prstGeom prst="rect">
            <a:avLst/>
          </a:prstGeom>
        </p:spPr>
        <p:txBody>
          <a:bodyPr vert="horz" lIns="88126" tIns="44064" rIns="88126" bIns="44064" rtlCol="0"/>
          <a:lstStyle>
            <a:lvl1pPr algn="r">
              <a:defRPr sz="1200"/>
            </a:lvl1pPr>
          </a:lstStyle>
          <a:p>
            <a:fld id="{F797E30D-7844-4744-B251-12135FAE1C48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30660"/>
            <a:ext cx="3038145" cy="464205"/>
          </a:xfrm>
          <a:prstGeom prst="rect">
            <a:avLst/>
          </a:prstGeom>
        </p:spPr>
        <p:txBody>
          <a:bodyPr vert="horz" lIns="88126" tIns="44064" rIns="88126" bIns="4406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734" y="8830660"/>
            <a:ext cx="3038145" cy="464205"/>
          </a:xfrm>
          <a:prstGeom prst="rect">
            <a:avLst/>
          </a:prstGeom>
        </p:spPr>
        <p:txBody>
          <a:bodyPr vert="horz" lIns="88126" tIns="44064" rIns="88126" bIns="44064" rtlCol="0" anchor="b"/>
          <a:lstStyle>
            <a:lvl1pPr algn="r">
              <a:defRPr sz="1200"/>
            </a:lvl1pPr>
          </a:lstStyle>
          <a:p>
            <a:fld id="{80022CA2-65AD-4895-92D4-B26C384874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3:02:56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58" tIns="46580" rIns="93158" bIns="46580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8" tIns="46580" rIns="93158" bIns="46580" rtlCol="0"/>
          <a:lstStyle>
            <a:lvl1pPr algn="r">
              <a:defRPr sz="1300"/>
            </a:lvl1pPr>
          </a:lstStyle>
          <a:p>
            <a:fld id="{F94D73D4-B079-4AF1-87DE-E05EC7298882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8" tIns="46580" rIns="93158" bIns="4658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58" tIns="46580" rIns="93158" bIns="4658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58" tIns="46580" rIns="93158" bIns="46580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58" tIns="46580" rIns="93158" bIns="46580" rtlCol="0" anchor="b"/>
          <a:lstStyle>
            <a:lvl1pPr algn="r">
              <a:defRPr sz="1300"/>
            </a:lvl1pPr>
          </a:lstStyle>
          <a:p>
            <a:fld id="{782B8A10-29FC-4F3A-975F-03BE2072D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75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well defined angles between edges of crystals.  These are specific to the type of crystal and imply an underlying ordered structure of atoms.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B8A10-29FC-4F3A-975F-03BE2072D70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77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Pick bottom</a:t>
            </a:r>
            <a:r>
              <a:rPr lang="en-US" baseline="0" dirty="0"/>
              <a:t> front corner atom of first unit cell and show how this is only 1/8 of an atom as the rest of the unit cells are added one by one.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B8A10-29FC-4F3A-975F-03BE2072D70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17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CC9EC5-D89A-4E5C-8725-DA9350CFEC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E79E09-3F4F-41BB-ACD2-9C9F9963EE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6F4DC4-0166-4093-BD54-C098CEFF56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9A65882-F036-44D9-90BF-63ED217E40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4B6012-0153-4D5A-9694-E7AFD5F9510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50EF57-A233-46A8-AE39-B2E20A0224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FF0D75-6F3B-4D26-8541-9AA16A9C24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71DA99-ECF6-4600-AE11-C60760AD25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B2D819-8AD5-4900-8BB0-11BF82965E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6FE756-FAF4-4864-9BB3-36EA9F7556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8145DF-BA48-4545-9799-6AF922948D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D35C53-63FA-4C17-937C-B2693718CD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AD31FF3-CD4D-41FA-A17C-A5BA1079885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0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8.xml"/><Relationship Id="rId7" Type="http://schemas.openxmlformats.org/officeDocument/2006/relationships/image" Target="../media/image13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2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629F2-ACA6-6473-EE5A-AFB889551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with CES overview</a:t>
            </a:r>
          </a:p>
        </p:txBody>
      </p:sp>
    </p:spTree>
    <p:extLst>
      <p:ext uri="{BB962C8B-B14F-4D97-AF65-F5344CB8AC3E}">
        <p14:creationId xmlns:p14="http://schemas.microsoft.com/office/powerpoint/2010/main" val="2967981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"/>
            <a:ext cx="8305800" cy="7620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2800" dirty="0"/>
              <a:t>Chapter 3: The Structure of Crystalline Solids</a:t>
            </a:r>
          </a:p>
          <a:p>
            <a:pPr>
              <a:buFontTx/>
              <a:buNone/>
            </a:pPr>
            <a:endParaRPr lang="en-US" sz="2800" dirty="0"/>
          </a:p>
        </p:txBody>
      </p:sp>
      <p:pic>
        <p:nvPicPr>
          <p:cNvPr id="2068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609600"/>
            <a:ext cx="3267075" cy="2090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914400"/>
            <a:ext cx="4267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dirty="0"/>
              <a:t>Properties of materials are determined by their structure</a:t>
            </a:r>
            <a:r>
              <a:rPr lang="en-US" sz="2400" dirty="0"/>
              <a:t>; processing can alter structure in specific and predictable ways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00400" y="4648200"/>
            <a:ext cx="34361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Atomic Structure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Atomic Arrangement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Microstructure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Macrostructure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3429000"/>
            <a:ext cx="3942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Four levels of structure:</a:t>
            </a:r>
          </a:p>
        </p:txBody>
      </p:sp>
      <p:pic>
        <p:nvPicPr>
          <p:cNvPr id="2068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3048000"/>
            <a:ext cx="2309812" cy="1702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8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4191000"/>
            <a:ext cx="2076450" cy="1906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854" name="Picture 6" descr="C:\Users\Sean\Documents\Teaching\Classes\Callister\ch04\images\f12_04_pg97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86600" y="5105400"/>
            <a:ext cx="1922062" cy="1752600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6C3D6B6-9596-9B84-606E-FA9DB039F35D}"/>
                  </a:ext>
                </a:extLst>
              </p14:cNvPr>
              <p14:cNvContentPartPr/>
              <p14:nvPr/>
            </p14:nvContentPartPr>
            <p14:xfrm>
              <a:off x="-1248244" y="2573674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6C3D6B6-9596-9B84-606E-FA9DB039F35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1257244" y="256503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r>
              <a:rPr lang="en-US" sz="3200" dirty="0"/>
              <a:t>Crystal Structures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0403" y="750627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  The atoms in crystalline solids arrange themselves in a highly ordered periodic structure.  </a:t>
            </a:r>
          </a:p>
        </p:txBody>
      </p:sp>
      <p:sp>
        <p:nvSpPr>
          <p:cNvPr id="7" name="Rectangle 6"/>
          <p:cNvSpPr/>
          <p:nvPr/>
        </p:nvSpPr>
        <p:spPr>
          <a:xfrm>
            <a:off x="3962400" y="2362200"/>
            <a:ext cx="5181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Grow Your Own Alum Crystal</a:t>
            </a:r>
          </a:p>
          <a:p>
            <a:r>
              <a:rPr lang="en-US" dirty="0"/>
              <a:t>To grow these crystals you will need:</a:t>
            </a:r>
          </a:p>
          <a:p>
            <a:pPr fontAlgn="ctr"/>
            <a:r>
              <a:rPr lang="en-US" dirty="0"/>
              <a:t>1/2 cup hot tap water </a:t>
            </a:r>
          </a:p>
          <a:p>
            <a:pPr fontAlgn="ctr"/>
            <a:r>
              <a:rPr lang="en-US" dirty="0"/>
              <a:t>2-1/2 tablespoons Alum </a:t>
            </a:r>
          </a:p>
        </p:txBody>
      </p:sp>
      <p:pic>
        <p:nvPicPr>
          <p:cNvPr id="177154" name="Picture 2"/>
          <p:cNvPicPr>
            <a:picLocks noChangeAspect="1" noChangeArrowheads="1"/>
          </p:cNvPicPr>
          <p:nvPr/>
        </p:nvPicPr>
        <p:blipFill>
          <a:blip r:embed="rId3" cstate="print">
            <a:lum bright="10000" contrast="-40000"/>
          </a:blip>
          <a:srcRect l="20998" t="22355" r="34906" b="7385"/>
          <a:stretch>
            <a:fillRect/>
          </a:stretch>
        </p:blipFill>
        <p:spPr bwMode="auto">
          <a:xfrm>
            <a:off x="228600" y="2068286"/>
            <a:ext cx="2286000" cy="4789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01AEB6A-A972-4C65-B5C2-618FD4DA4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3865445"/>
            <a:ext cx="1676402" cy="18784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B316A5-3E39-A165-1672-DC3B50DD0C12}"/>
              </a:ext>
            </a:extLst>
          </p:cNvPr>
          <p:cNvSpPr txBox="1"/>
          <p:nvPr/>
        </p:nvSpPr>
        <p:spPr>
          <a:xfrm>
            <a:off x="4381501" y="1363289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 Crystal Systems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0600" y="457200"/>
            <a:ext cx="396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2400" b="1" dirty="0">
                <a:solidFill>
                  <a:srgbClr val="272727"/>
                </a:solidFill>
              </a:rPr>
              <a:t>Unit cell (general case)</a:t>
            </a:r>
          </a:p>
        </p:txBody>
      </p:sp>
      <p:sp>
        <p:nvSpPr>
          <p:cNvPr id="22532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c03f20</a:t>
            </a:r>
          </a:p>
        </p:txBody>
      </p:sp>
      <p:pic>
        <p:nvPicPr>
          <p:cNvPr id="9" name="Picture 8" descr="A diagram of different shapes&#10;&#10;Description automatically generated">
            <a:extLst>
              <a:ext uri="{FF2B5EF4-FFF2-40B4-BE49-F238E27FC236}">
                <a16:creationId xmlns:a16="http://schemas.microsoft.com/office/drawing/2014/main" id="{E3ED7024-BE8A-DBA7-26AC-D0051FD8B2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" y="2438400"/>
            <a:ext cx="6981656" cy="4361501"/>
          </a:xfrm>
          <a:prstGeom prst="rect">
            <a:avLst/>
          </a:prstGeom>
        </p:spPr>
      </p:pic>
      <p:pic>
        <p:nvPicPr>
          <p:cNvPr id="6" name="Picture 5" descr="A diagram of a triangle with lines and points&#10;&#10;Description automatically generated">
            <a:extLst>
              <a:ext uri="{FF2B5EF4-FFF2-40B4-BE49-F238E27FC236}">
                <a16:creationId xmlns:a16="http://schemas.microsoft.com/office/drawing/2014/main" id="{93CF6A63-DBDB-ADFB-4584-F0D66619DC9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0"/>
            <a:ext cx="3962400" cy="2309892"/>
          </a:xfrm>
          <a:prstGeom prst="rect">
            <a:avLst/>
          </a:prstGeom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763E075B-2DBB-9C16-489E-87806636D409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932438" y="2743200"/>
            <a:ext cx="2362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2400" b="1" dirty="0">
                <a:solidFill>
                  <a:srgbClr val="272727"/>
                </a:solidFill>
              </a:rPr>
              <a:t>Cubic Crystal System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9CE0A852-FBBC-49C3-BE6D-ED82AF55BCFA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895600" y="6169967"/>
            <a:ext cx="3429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2400" b="1" dirty="0">
                <a:solidFill>
                  <a:srgbClr val="272727"/>
                </a:solidFill>
              </a:rPr>
              <a:t>Cubic Crystal Lattices</a:t>
            </a:r>
          </a:p>
        </p:txBody>
      </p:sp>
      <p:pic>
        <p:nvPicPr>
          <p:cNvPr id="4" name="Picture 3" descr="A drawing of a cube with lines and circles&#10;&#10;Description automatically generated">
            <a:extLst>
              <a:ext uri="{FF2B5EF4-FFF2-40B4-BE49-F238E27FC236}">
                <a16:creationId xmlns:a16="http://schemas.microsoft.com/office/drawing/2014/main" id="{CE2D9EFE-705D-B777-215E-8D3C44FE76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502419"/>
            <a:ext cx="1855788" cy="192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222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17399" y="643467"/>
            <a:ext cx="8408193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Crystal Structures of Common Metals</a:t>
            </a:r>
          </a:p>
        </p:txBody>
      </p:sp>
      <p:pic>
        <p:nvPicPr>
          <p:cNvPr id="68610" name="Picture 2" descr="c03tf01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482600" y="1919638"/>
            <a:ext cx="8178799" cy="3905376"/>
          </a:xfrm>
          <a:prstGeom prst="rect">
            <a:avLst/>
          </a:prstGeom>
          <a:noFill/>
        </p:spPr>
      </p:pic>
      <p:sp>
        <p:nvSpPr>
          <p:cNvPr id="68612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c03tf01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BAD80A1E-72E0-3165-77D7-7C1373A03374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00200" y="6096000"/>
            <a:ext cx="6553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2400" b="1" dirty="0">
                <a:solidFill>
                  <a:srgbClr val="272727"/>
                </a:solidFill>
              </a:rPr>
              <a:t>Crystal Structure = Lattice + atoms</a:t>
            </a:r>
          </a:p>
        </p:txBody>
      </p:sp>
    </p:spTree>
    <p:extLst>
      <p:ext uri="{BB962C8B-B14F-4D97-AF65-F5344CB8AC3E}">
        <p14:creationId xmlns:p14="http://schemas.microsoft.com/office/powerpoint/2010/main" val="2730279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966" y="3046963"/>
            <a:ext cx="2741313" cy="2407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399" y="3046963"/>
            <a:ext cx="2741313" cy="2407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98" t="27564" b="790"/>
          <a:stretch/>
        </p:blipFill>
        <p:spPr bwMode="auto">
          <a:xfrm>
            <a:off x="298023" y="2743200"/>
            <a:ext cx="3299602" cy="3494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967" y="1390615"/>
            <a:ext cx="2741313" cy="2407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400" y="1390615"/>
            <a:ext cx="2741313" cy="2407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768" y="3521804"/>
            <a:ext cx="2741313" cy="2407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973" y="1843459"/>
            <a:ext cx="2741313" cy="2407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376" y="3521803"/>
            <a:ext cx="2741313" cy="2407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581" y="1843458"/>
            <a:ext cx="2741313" cy="2407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 Box 3">
            <a:extLst>
              <a:ext uri="{FF2B5EF4-FFF2-40B4-BE49-F238E27FC236}">
                <a16:creationId xmlns:a16="http://schemas.microsoft.com/office/drawing/2014/main" id="{27863B5B-EC73-4EFD-B599-B225491FA7C2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-30777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en-US" sz="2800" b="1" dirty="0">
                <a:solidFill>
                  <a:srgbClr val="272727"/>
                </a:solidFill>
              </a:rPr>
              <a:t>Face-centered cubic (FCC) crystal structure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511DC4-0D88-38A8-AC17-86CA31D280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00" y="464286"/>
            <a:ext cx="2437044" cy="2176723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9FEB47A0-E1F7-5C81-D231-063A8839C0BE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24633" y="6108605"/>
            <a:ext cx="3429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2400" b="1" dirty="0">
                <a:solidFill>
                  <a:srgbClr val="272727"/>
                </a:solidFill>
              </a:rPr>
              <a:t>Space Filling Model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ABE0F627-FC68-6125-F3E5-EAABE790BC1A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953000" y="6108604"/>
            <a:ext cx="3429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2400" b="1" dirty="0">
                <a:solidFill>
                  <a:srgbClr val="272727"/>
                </a:solidFill>
              </a:rPr>
              <a:t>Cut Sphere Model</a:t>
            </a:r>
          </a:p>
        </p:txBody>
      </p:sp>
    </p:spTree>
    <p:extLst>
      <p:ext uri="{BB962C8B-B14F-4D97-AF65-F5344CB8AC3E}">
        <p14:creationId xmlns:p14="http://schemas.microsoft.com/office/powerpoint/2010/main" val="1352807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0A42B38915AC4EBAF791562DC92B4E" ma:contentTypeVersion="12" ma:contentTypeDescription="Create a new document." ma:contentTypeScope="" ma:versionID="4940a5bbaa78008d3a998d5d5aca4007">
  <xsd:schema xmlns:xsd="http://www.w3.org/2001/XMLSchema" xmlns:xs="http://www.w3.org/2001/XMLSchema" xmlns:p="http://schemas.microsoft.com/office/2006/metadata/properties" xmlns:ns2="5bbddf2c-15bd-4cee-88ee-4bb358fdb5d4" xmlns:ns3="0ffa7682-a752-4ec2-9b00-944c9a00bbe9" targetNamespace="http://schemas.microsoft.com/office/2006/metadata/properties" ma:root="true" ma:fieldsID="4658b3216de9186052934391234322c9" ns2:_="" ns3:_="">
    <xsd:import namespace="5bbddf2c-15bd-4cee-88ee-4bb358fdb5d4"/>
    <xsd:import namespace="0ffa7682-a752-4ec2-9b00-944c9a00bb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bddf2c-15bd-4cee-88ee-4bb358fdb5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886477d7-ad29-47e7-b319-eaa6f19496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fa7682-a752-4ec2-9b00-944c9a00bbe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f3b23a9-39ee-43d8-8bbd-bfe89c769496}" ma:internalName="TaxCatchAll" ma:showField="CatchAllData" ma:web="0ffa7682-a752-4ec2-9b00-944c9a00bb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705C3B-512D-4DCF-8588-CD17A5118A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A9B73A8-0A21-4253-8EE1-654AC0E979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bddf2c-15bd-4cee-88ee-4bb358fdb5d4"/>
    <ds:schemaRef ds:uri="0ffa7682-a752-4ec2-9b00-944c9a00bb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180</Words>
  <Application>Microsoft Office PowerPoint</Application>
  <PresentationFormat>On-screen Show (4:3)</PresentationFormat>
  <Paragraphs>29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Default Design</vt:lpstr>
      <vt:lpstr>Start with CES overview</vt:lpstr>
      <vt:lpstr>PowerPoint Presentation</vt:lpstr>
      <vt:lpstr>Crystal Structures</vt:lpstr>
      <vt:lpstr>c03f20</vt:lpstr>
      <vt:lpstr>c03tf01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Day 2</dc:title>
  <dc:creator>Corcoran, Sean</dc:creator>
  <cp:lastModifiedBy>Corcoran, Sean</cp:lastModifiedBy>
  <cp:revision>12</cp:revision>
  <dcterms:created xsi:type="dcterms:W3CDTF">2020-05-20T16:59:48Z</dcterms:created>
  <dcterms:modified xsi:type="dcterms:W3CDTF">2024-10-24T17:14:17Z</dcterms:modified>
</cp:coreProperties>
</file>