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7" r:id="rId4"/>
    <p:sldId id="385" r:id="rId5"/>
    <p:sldId id="258" r:id="rId6"/>
    <p:sldId id="439" r:id="rId7"/>
    <p:sldId id="402" r:id="rId8"/>
    <p:sldId id="410" r:id="rId9"/>
    <p:sldId id="407" r:id="rId10"/>
    <p:sldId id="409" r:id="rId11"/>
    <p:sldId id="425" r:id="rId12"/>
    <p:sldId id="38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86" d="100"/>
          <a:sy n="86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97C3505C-DC87-451A-9FC3-382FE70A264E}"/>
    <pc:docChg chg="delSld">
      <pc:chgData name="Corcoran, Sean" userId="3f12d0a3-3c97-4340-8007-c8fe7e07551f" providerId="ADAL" clId="{97C3505C-DC87-451A-9FC3-382FE70A264E}" dt="2024-10-24T17:21:21.979" v="1" actId="47"/>
      <pc:docMkLst>
        <pc:docMk/>
      </pc:docMkLst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97C3505C-DC87-451A-9FC3-382FE70A264E}" dt="2024-10-24T17:21:21.979" v="1" actId="47"/>
        <pc:sldMkLst>
          <pc:docMk/>
          <pc:sldMk cId="2850311761" sldId="443"/>
        </pc:sldMkLst>
      </pc:sldChg>
      <pc:sldChg chg="del">
        <pc:chgData name="Corcoran, Sean" userId="3f12d0a3-3c97-4340-8007-c8fe7e07551f" providerId="ADAL" clId="{97C3505C-DC87-451A-9FC3-382FE70A264E}" dt="2024-10-24T17:15:49.079" v="0" actId="47"/>
        <pc:sldMkLst>
          <pc:docMk/>
          <pc:sldMk cId="2967981862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APF</a:t>
            </a:r>
            <a:r>
              <a:rPr lang="en-US" baseline="0" dirty="0"/>
              <a:t> and </a:t>
            </a:r>
            <a:r>
              <a:rPr lang="en-US" baseline="0" dirty="0" err="1"/>
              <a:t>lattace</a:t>
            </a:r>
            <a:r>
              <a:rPr lang="en-US" baseline="0" dirty="0"/>
              <a:t> parameter relationship given on slide.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the number of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derive these.  This</a:t>
            </a:r>
            <a:r>
              <a:rPr lang="en-US" baseline="0" dirty="0"/>
              <a:t> is homework.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2BF95-4781-40D1-8D3A-3559D4661EF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t="40741"/>
          <a:stretch/>
        </p:blipFill>
        <p:spPr bwMode="auto">
          <a:xfrm>
            <a:off x="609600" y="3881986"/>
            <a:ext cx="3505200" cy="289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012163" y="4873690"/>
            <a:ext cx="30235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APF</a:t>
            </a:r>
            <a:r>
              <a:rPr lang="en-US" sz="2800" dirty="0"/>
              <a:t> = 0.74</a:t>
            </a:r>
          </a:p>
          <a:p>
            <a:r>
              <a:rPr lang="en-US" sz="2800" dirty="0"/>
              <a:t>4 atoms/(unit cell)</a:t>
            </a:r>
          </a:p>
        </p:txBody>
      </p:sp>
      <p:pic>
        <p:nvPicPr>
          <p:cNvPr id="2058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8363" y="5788090"/>
            <a:ext cx="224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D5137-0E06-4872-AAAF-9FE4F3B48B7D}"/>
              </a:ext>
            </a:extLst>
          </p:cNvPr>
          <p:cNvSpPr txBox="1">
            <a:spLocks/>
          </p:cNvSpPr>
          <p:nvPr/>
        </p:nvSpPr>
        <p:spPr bwMode="auto">
          <a:xfrm>
            <a:off x="3097763" y="4114800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Close-Packed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24D7C-5729-7429-77E6-834DF4F0E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40433"/>
            <a:ext cx="7391400" cy="2988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46A1D-C05B-1E97-0117-6BDB68F8152A}"/>
              </a:ext>
            </a:extLst>
          </p:cNvPr>
          <p:cNvSpPr txBox="1"/>
          <p:nvPr/>
        </p:nvSpPr>
        <p:spPr>
          <a:xfrm>
            <a:off x="762000" y="2924145"/>
            <a:ext cx="815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(a) </a:t>
            </a:r>
            <a:r>
              <a:rPr lang="en-US" b="1" i="0" dirty="0">
                <a:effectLst/>
                <a:latin typeface="system-ui"/>
              </a:rPr>
              <a:t>space-filled model</a:t>
            </a:r>
            <a:r>
              <a:rPr lang="en-US" b="0" i="0" dirty="0">
                <a:effectLst/>
                <a:latin typeface="system-ui"/>
              </a:rPr>
              <a:t>, (b) </a:t>
            </a:r>
            <a:r>
              <a:rPr lang="en-US" b="1" i="0" dirty="0">
                <a:effectLst/>
                <a:latin typeface="system-ui"/>
              </a:rPr>
              <a:t>cut-sphere model</a:t>
            </a:r>
            <a:r>
              <a:rPr lang="en-US" b="0" i="0" dirty="0">
                <a:effectLst/>
                <a:latin typeface="system-ui"/>
              </a:rPr>
              <a:t>, and (c) </a:t>
            </a:r>
            <a:r>
              <a:rPr lang="en-US" b="1" i="0" dirty="0">
                <a:effectLst/>
                <a:latin typeface="system-ui"/>
              </a:rPr>
              <a:t>exploded-view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21"/>
            <a:ext cx="8229600" cy="697081"/>
          </a:xfrm>
        </p:spPr>
        <p:txBody>
          <a:bodyPr/>
          <a:lstStyle/>
          <a:p>
            <a:r>
              <a:rPr lang="en-US" sz="3200" dirty="0"/>
              <a:t>ABCABC </a:t>
            </a:r>
            <a:r>
              <a:rPr lang="en-US" sz="3200" dirty="0" err="1"/>
              <a:t>vs</a:t>
            </a:r>
            <a:r>
              <a:rPr lang="en-US" sz="3200" dirty="0"/>
              <a:t> ABAB packing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721144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" y="990600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1087354"/>
            <a:ext cx="3419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18" y="948237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966411"/>
            <a:ext cx="2590800" cy="27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4" y="4269220"/>
            <a:ext cx="2360196" cy="23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15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3"/>
            <a:ext cx="8229600" cy="792162"/>
          </a:xfrm>
        </p:spPr>
        <p:txBody>
          <a:bodyPr/>
          <a:lstStyle/>
          <a:p>
            <a:r>
              <a:rPr lang="en-US" sz="3200" dirty="0"/>
              <a:t>Body Centered Cubic (BCC)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811" y="784606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Non close-packed structure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5" t="26052"/>
          <a:stretch/>
        </p:blipFill>
        <p:spPr bwMode="auto">
          <a:xfrm>
            <a:off x="308811" y="1770156"/>
            <a:ext cx="3633537" cy="40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6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37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8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69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689" y="0"/>
            <a:ext cx="7781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Body-centered cubic (BCC) crystal structure</a:t>
            </a:r>
          </a:p>
        </p:txBody>
      </p:sp>
      <p:sp>
        <p:nvSpPr>
          <p:cNvPr id="41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c03f02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26148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APF</a:t>
            </a:r>
            <a:r>
              <a:rPr lang="en-US" sz="2400" dirty="0"/>
              <a:t> = 0.68</a:t>
            </a:r>
          </a:p>
          <a:p>
            <a:r>
              <a:rPr lang="en-US" sz="2400" dirty="0"/>
              <a:t>2 atoms/(unit cell)</a:t>
            </a:r>
          </a:p>
        </p:txBody>
      </p:sp>
      <p:pic>
        <p:nvPicPr>
          <p:cNvPr id="1587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1220269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3929C-ADF2-8148-4D63-F11B218FB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981075"/>
            <a:ext cx="2614818" cy="231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03A36-87EF-EC6D-6DAA-8CE5297F7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618" y="856891"/>
            <a:ext cx="6096851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shapes&#10;&#10;Description automatically generated">
            <a:extLst>
              <a:ext uri="{FF2B5EF4-FFF2-40B4-BE49-F238E27FC236}">
                <a16:creationId xmlns:a16="http://schemas.microsoft.com/office/drawing/2014/main" id="{BBC4FAD7-1C9E-B65C-042E-5017587B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-20562"/>
            <a:ext cx="6981656" cy="4361501"/>
          </a:xfrm>
          <a:prstGeom prst="rect">
            <a:avLst/>
          </a:prstGeom>
        </p:spPr>
      </p:pic>
      <p:pic>
        <p:nvPicPr>
          <p:cNvPr id="4" name="Picture 3" descr="A yellow and green cubes&#10;&#10;Description automatically generated">
            <a:extLst>
              <a:ext uri="{FF2B5EF4-FFF2-40B4-BE49-F238E27FC236}">
                <a16:creationId xmlns:a16="http://schemas.microsoft.com/office/drawing/2014/main" id="{CB354ABD-F456-F73D-0F62-FDFE297F2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8" y="3581400"/>
            <a:ext cx="8305800" cy="32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3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Example:  Point Coordinates</a:t>
            </a:r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3429000" cy="3420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1752600"/>
            <a:ext cx="3276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coordinates.  </a:t>
            </a:r>
          </a:p>
        </p:txBody>
      </p:sp>
    </p:spTree>
    <p:extLst>
      <p:ext uri="{BB962C8B-B14F-4D97-AF65-F5344CB8AC3E}">
        <p14:creationId xmlns:p14="http://schemas.microsoft.com/office/powerpoint/2010/main" val="151615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b="61728"/>
          <a:stretch/>
        </p:blipFill>
        <p:spPr bwMode="auto">
          <a:xfrm>
            <a:off x="609600" y="609600"/>
            <a:ext cx="4421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In class: FCC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194446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41964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59578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</a:t>
            </a:r>
            <a:r>
              <a:rPr lang="en-US" kern="0" dirty="0" err="1"/>
              <a:t>CsCl</a:t>
            </a:r>
            <a:r>
              <a:rPr lang="en-US" kern="0" dirty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1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395632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Zn blende structure</a:t>
            </a:r>
          </a:p>
        </p:txBody>
      </p:sp>
    </p:spTree>
    <p:extLst>
      <p:ext uri="{BB962C8B-B14F-4D97-AF65-F5344CB8AC3E}">
        <p14:creationId xmlns:p14="http://schemas.microsoft.com/office/powerpoint/2010/main" val="136888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70D-1538-4516-B199-51143DD7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MSE tetrahedron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DF9DFC-DFCE-48CF-892A-052427B3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35226"/>
            <a:ext cx="5280182" cy="3355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448EFD9-B4F1-F8F4-F130-18F5C31775BE}"/>
              </a:ext>
            </a:extLst>
          </p:cNvPr>
          <p:cNvSpPr/>
          <p:nvPr/>
        </p:nvSpPr>
        <p:spPr>
          <a:xfrm rot="19690016">
            <a:off x="4110900" y="823832"/>
            <a:ext cx="2473508" cy="3763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0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B73A8-0A21-4253-8EE1-654AC0E97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150</Words>
  <Application>Microsoft Office PowerPoint</Application>
  <PresentationFormat>On-screen Show (4:3)</PresentationFormat>
  <Paragraphs>34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system-ui</vt:lpstr>
      <vt:lpstr>Default Design</vt:lpstr>
      <vt:lpstr>c03f01</vt:lpstr>
      <vt:lpstr>Body Centered Cubic (BCC)</vt:lpstr>
      <vt:lpstr>c03f02</vt:lpstr>
      <vt:lpstr>PowerPoint Presentation</vt:lpstr>
      <vt:lpstr>Example:  Point Coordinates</vt:lpstr>
      <vt:lpstr>c03f01</vt:lpstr>
      <vt:lpstr>c03f06</vt:lpstr>
      <vt:lpstr>c03f07</vt:lpstr>
      <vt:lpstr>Recall MSE tetrahedron</vt:lpstr>
      <vt:lpstr>ABCABC vs ABAB packing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2024-10-24T17:21:29Z</dcterms:modified>
</cp:coreProperties>
</file>