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442" r:id="rId4"/>
    <p:sldId id="377" r:id="rId5"/>
    <p:sldId id="374" r:id="rId6"/>
    <p:sldId id="419" r:id="rId7"/>
    <p:sldId id="348" r:id="rId8"/>
    <p:sldId id="418" r:id="rId9"/>
    <p:sldId id="350" r:id="rId10"/>
    <p:sldId id="417" r:id="rId11"/>
    <p:sldId id="415" r:id="rId12"/>
    <p:sldId id="413" r:id="rId13"/>
    <p:sldId id="416" r:id="rId14"/>
    <p:sldId id="414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86" d="100"/>
          <a:sy n="86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DF955CBA-E148-4FF8-A9FB-5ADF3AA76B95}"/>
    <pc:docChg chg="delSld">
      <pc:chgData name="Corcoran, Sean" userId="3f12d0a3-3c97-4340-8007-c8fe7e07551f" providerId="ADAL" clId="{DF955CBA-E148-4FF8-A9FB-5ADF3AA76B95}" dt="2024-10-24T17:23:49.965" v="2" actId="47"/>
      <pc:docMkLst>
        <pc:docMk/>
      </pc:docMkLst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258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1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2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3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4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5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72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76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328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38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39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343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52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1352807572" sldId="384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4265547880" sldId="385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827159247" sldId="386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2730279698" sldId="401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1516154214" sldId="402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3956327215" sldId="407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1368881483" sldId="409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419641677" sldId="410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3784570020" sldId="425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457222296" sldId="436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857832101" sldId="439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2745301010" sldId="440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323062474" sldId="441"/>
        </pc:sldMkLst>
      </pc:sldChg>
      <pc:sldChg chg="del">
        <pc:chgData name="Corcoran, Sean" userId="3f12d0a3-3c97-4340-8007-c8fe7e07551f" providerId="ADAL" clId="{DF955CBA-E148-4FF8-A9FB-5ADF3AA76B95}" dt="2024-10-24T17:22:57.268" v="1" actId="47"/>
        <pc:sldMkLst>
          <pc:docMk/>
          <pc:sldMk cId="2850311761" sldId="443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2967981862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C2BF95-4781-40D1-8D3A-3559D4661EF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 vs Zn.  How do we know this is related to structure and not the fact they are different materials.  Consider 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mathematica</a:t>
            </a:r>
            <a:r>
              <a:rPr lang="en-US" dirty="0"/>
              <a:t> program to show </a:t>
            </a:r>
          </a:p>
          <a:p>
            <a:r>
              <a:rPr lang="en-US" dirty="0"/>
              <a:t>Sketch / show packing of (111)</a:t>
            </a:r>
            <a:r>
              <a:rPr lang="en-US" baseline="0" dirty="0"/>
              <a:t> (110) and (100).  If planes have different packing and </a:t>
            </a:r>
            <a:r>
              <a:rPr lang="en-US" baseline="0" dirty="0" err="1"/>
              <a:t>spacings</a:t>
            </a:r>
            <a:r>
              <a:rPr lang="en-US" baseline="0" dirty="0"/>
              <a:t>, would a property like elastic modulus depend upon the direction that the crystal is pulled?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6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sgcorcoran.github.io/brightspac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021"/>
            <a:ext cx="8229600" cy="697081"/>
          </a:xfrm>
        </p:spPr>
        <p:txBody>
          <a:bodyPr/>
          <a:lstStyle/>
          <a:p>
            <a:r>
              <a:rPr lang="en-US" sz="3200" dirty="0"/>
              <a:t>ABCABC </a:t>
            </a:r>
            <a:r>
              <a:rPr lang="en-US" sz="3200" dirty="0" err="1"/>
              <a:t>vs</a:t>
            </a:r>
            <a:r>
              <a:rPr lang="en-US" sz="3200" dirty="0"/>
              <a:t> ABAB packing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95" y="721144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9" y="990600"/>
            <a:ext cx="33242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689060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" y="1087354"/>
            <a:ext cx="341947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18" y="948237"/>
            <a:ext cx="33242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689060"/>
            <a:ext cx="34956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3966411"/>
            <a:ext cx="2590800" cy="271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44" y="4269220"/>
            <a:ext cx="2360196" cy="239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4642EE-5663-9183-1F6A-139E5E462377}"/>
              </a:ext>
            </a:extLst>
          </p:cNvPr>
          <p:cNvSpPr txBox="1"/>
          <p:nvPr/>
        </p:nvSpPr>
        <p:spPr>
          <a:xfrm>
            <a:off x="3459580" y="426922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7CE01-0908-FFFE-21E0-DA2B9587FC82}"/>
              </a:ext>
            </a:extLst>
          </p:cNvPr>
          <p:cNvSpPr txBox="1"/>
          <p:nvPr/>
        </p:nvSpPr>
        <p:spPr>
          <a:xfrm>
            <a:off x="11810" y="3987945"/>
            <a:ext cx="63701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(sgcorcoran.github.io/</a:t>
            </a:r>
            <a:r>
              <a:rPr lang="en-US" dirty="0" err="1">
                <a:hlinkClick r:id="rId9"/>
              </a:rPr>
              <a:t>brightspace</a:t>
            </a:r>
            <a:r>
              <a:rPr lang="en-US" dirty="0">
                <a:hlinkClick r:id="rId9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07370-1ECB-C853-1E86-E65FE7E87300}"/>
              </a:ext>
            </a:extLst>
          </p:cNvPr>
          <p:cNvSpPr txBox="1"/>
          <p:nvPr/>
        </p:nvSpPr>
        <p:spPr>
          <a:xfrm>
            <a:off x="84950" y="400848"/>
            <a:ext cx="144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(111) plane</a:t>
            </a:r>
          </a:p>
        </p:txBody>
      </p:sp>
    </p:spTree>
    <p:extLst>
      <p:ext uri="{BB962C8B-B14F-4D97-AF65-F5344CB8AC3E}">
        <p14:creationId xmlns:p14="http://schemas.microsoft.com/office/powerpoint/2010/main" val="226030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079" t="1754" r="8268" b="19298"/>
          <a:stretch/>
        </p:blipFill>
        <p:spPr>
          <a:xfrm>
            <a:off x="222968" y="1447800"/>
            <a:ext cx="8692432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450" y="304800"/>
            <a:ext cx="892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Sketch the atom placement on the (100) plane for FCC</a:t>
            </a:r>
          </a:p>
        </p:txBody>
      </p:sp>
    </p:spTree>
    <p:extLst>
      <p:ext uri="{BB962C8B-B14F-4D97-AF65-F5344CB8AC3E}">
        <p14:creationId xmlns:p14="http://schemas.microsoft.com/office/powerpoint/2010/main" val="414027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174" y="3941205"/>
            <a:ext cx="7553652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Sketch the (110) plane for the BCC structure</a:t>
            </a:r>
          </a:p>
        </p:txBody>
      </p:sp>
      <p:pic>
        <p:nvPicPr>
          <p:cNvPr id="5" name="Picture 2" descr="c03f02">
            <a:extLst>
              <a:ext uri="{FF2B5EF4-FFF2-40B4-BE49-F238E27FC236}">
                <a16:creationId xmlns:a16="http://schemas.microsoft.com/office/drawing/2014/main" id="{0B316225-83FE-4544-B409-DE81EF13831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 cstate="print"/>
          <a:srcRect r="72222" b="15214"/>
          <a:stretch/>
        </p:blipFill>
        <p:spPr bwMode="auto">
          <a:xfrm>
            <a:off x="1129348" y="671201"/>
            <a:ext cx="2890070" cy="2999232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r="54867"/>
          <a:stretch/>
        </p:blipFill>
        <p:spPr>
          <a:xfrm>
            <a:off x="5203730" y="671201"/>
            <a:ext cx="2734632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610600" cy="42583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23" y="304800"/>
            <a:ext cx="8238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Sketch the (110) plane for the BCC structure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021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FCC </a:t>
            </a:r>
            <a:r>
              <a:rPr lang="en-US" dirty="0" err="1"/>
              <a:t>vs</a:t>
            </a:r>
            <a:r>
              <a:rPr lang="en-US" dirty="0"/>
              <a:t> HCP</a:t>
            </a:r>
          </a:p>
        </p:txBody>
      </p:sp>
      <p:pic>
        <p:nvPicPr>
          <p:cNvPr id="4" name="Picture 1" descr="figun_03_p44d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303337"/>
            <a:ext cx="3732213" cy="555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fig_08_03a.jp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14" r="5832"/>
          <a:stretch>
            <a:fillRect/>
          </a:stretch>
        </p:blipFill>
        <p:spPr bwMode="auto">
          <a:xfrm rot="10800000">
            <a:off x="457200" y="0"/>
            <a:ext cx="1828800" cy="334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 descr="fig_08_03a.jp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216" r="48786"/>
          <a:stretch>
            <a:fillRect/>
          </a:stretch>
        </p:blipFill>
        <p:spPr bwMode="auto">
          <a:xfrm>
            <a:off x="533400" y="2286000"/>
            <a:ext cx="1752600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6019800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ABCABC packing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838200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ABAB packing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03impf02a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"/>
            <a:ext cx="82296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c03impf02a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609600" y="3455988"/>
            <a:ext cx="3005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body-centered tetragonal</a:t>
            </a:r>
          </a:p>
          <a:p>
            <a:pPr>
              <a:lnSpc>
                <a:spcPct val="120000"/>
              </a:lnSpc>
            </a:pPr>
            <a:r>
              <a:rPr lang="en-US"/>
              <a:t>structure, </a:t>
            </a:r>
            <a:r>
              <a:rPr lang="en-US">
                <a:latin typeface="Symbol" pitchFamily="18" charset="2"/>
              </a:rPr>
              <a:t>r</a:t>
            </a:r>
            <a:r>
              <a:rPr lang="en-US"/>
              <a:t> = 7.3 g/cm</a:t>
            </a:r>
            <a:r>
              <a:rPr lang="en-US" sz="2400" baseline="30000"/>
              <a:t>3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5988"/>
            <a:ext cx="2878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diamond cubic structure</a:t>
            </a:r>
          </a:p>
          <a:p>
            <a:pPr>
              <a:lnSpc>
                <a:spcPct val="120000"/>
              </a:lnSpc>
            </a:pPr>
            <a:r>
              <a:rPr lang="en-US">
                <a:latin typeface="Symbol" pitchFamily="18" charset="2"/>
              </a:rPr>
              <a:t>r</a:t>
            </a:r>
            <a:r>
              <a:rPr lang="en-US"/>
              <a:t> = 5.8 g/cm</a:t>
            </a:r>
            <a:r>
              <a:rPr lang="en-US" sz="2400" baseline="30000"/>
              <a:t>3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762000" y="113982"/>
            <a:ext cx="485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Two forms (allotropes) of tin, Sn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419600"/>
            <a:ext cx="4019337" cy="2296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4656487"/>
            <a:ext cx="3837432" cy="21916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endParaRPr lang="en-US" sz="3200" dirty="0"/>
          </a:p>
        </p:txBody>
      </p:sp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 cstate="print"/>
          <a:srcRect l="36846" t="20178" r="11440" b="14992"/>
          <a:stretch>
            <a:fillRect/>
          </a:stretch>
        </p:blipFill>
        <p:spPr bwMode="auto">
          <a:xfrm>
            <a:off x="3898900" y="1828799"/>
            <a:ext cx="4953000" cy="45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762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between planes depends upon orientation of planes and arrangement of atoms.  Each plane has a different arrangement of atoms.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132684"/>
            <a:ext cx="2743200" cy="2687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1469886"/>
            <a:ext cx="3200400" cy="281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0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446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Crystallographic Directions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It is often useful to refer to certain directions in a crystal or to certain planes of atoms in a crystal.   We need a simplified system to do this.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828800"/>
            <a:ext cx="403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coordinates (relative to edge length, a)  of two points along the direction of interest.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Subtract “tail” point from “head” point.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Clear fractions and reduce to smallest integers.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Enclose the numbers in square brackets and use an “</a:t>
            </a:r>
            <a:r>
              <a:rPr lang="en-US" dirty="0" err="1"/>
              <a:t>overbar</a:t>
            </a:r>
            <a:r>
              <a:rPr lang="en-US" dirty="0"/>
              <a:t>” for negative numbers.  </a:t>
            </a:r>
          </a:p>
        </p:txBody>
      </p:sp>
      <p:pic>
        <p:nvPicPr>
          <p:cNvPr id="6" name="Picture 3" descr="C:\Users\Sean\Documents\Teaching\Classes\Callister\ch03\images\f06_03_pg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445" y="1454686"/>
            <a:ext cx="3604146" cy="422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446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Crystallographic Directions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Fine the indices for the direction labeled B below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1" y="1157645"/>
            <a:ext cx="6284971" cy="53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2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 the indices for plane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007895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fractional a, b, and c intercepts.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the reciprocal of each intercept.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Clear fractions but </a:t>
            </a:r>
            <a:r>
              <a:rPr lang="en-US" u="sng" dirty="0"/>
              <a:t>do not </a:t>
            </a:r>
            <a:r>
              <a:rPr lang="en-US" dirty="0"/>
              <a:t>reduce the result.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Enclose the result in parentheses.  </a:t>
            </a:r>
          </a:p>
        </p:txBody>
      </p:sp>
      <p:pic>
        <p:nvPicPr>
          <p:cNvPr id="246786" name="Picture 2" descr="C:\Users\Sean\Documents\Teaching\Classes\Callister\ch03\images\f_pg7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3884" y="667659"/>
            <a:ext cx="5029200" cy="420389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1000" y="6305490"/>
            <a:ext cx="8026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If a plane does not cross an axis, the intercept is taken to be infinity.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439"/>
            <a:ext cx="550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Determine the indices for plane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824322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fractional a, b, and c intercepts.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the reciprocal of each intercept.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Clear fractions but </a:t>
            </a:r>
            <a:r>
              <a:rPr lang="en-US" u="sng" dirty="0"/>
              <a:t>do not </a:t>
            </a:r>
            <a:r>
              <a:rPr lang="en-US" dirty="0"/>
              <a:t>reduce the result.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Enclose the result in parentheses.  </a:t>
            </a:r>
          </a:p>
        </p:txBody>
      </p:sp>
      <p:pic>
        <p:nvPicPr>
          <p:cNvPr id="246786" name="Picture 2" descr="C:\Users\Sean\Documents\Teaching\Classes\Callister\ch03\images\f_pg7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3884" y="667659"/>
            <a:ext cx="5029200" cy="4203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792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2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5174" y="3941205"/>
            <a:ext cx="7553652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latin typeface="+mj-lt"/>
                <a:ea typeface="+mj-ea"/>
                <a:cs typeface="+mj-cs"/>
              </a:rPr>
              <a:t>Sketch the atom placement on the (100) plane for FCC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773" r="52513" b="21052"/>
          <a:stretch/>
        </p:blipFill>
        <p:spPr>
          <a:xfrm>
            <a:off x="1306216" y="671201"/>
            <a:ext cx="2536335" cy="2999232"/>
          </a:xfrm>
          <a:prstGeom prst="rect">
            <a:avLst/>
          </a:prstGeom>
        </p:spPr>
      </p:pic>
      <p:pic>
        <p:nvPicPr>
          <p:cNvPr id="5" name="Picture 2" descr="c03f01">
            <a:extLst>
              <a:ext uri="{FF2B5EF4-FFF2-40B4-BE49-F238E27FC236}">
                <a16:creationId xmlns:a16="http://schemas.microsoft.com/office/drawing/2014/main" id="{262DA65A-9C3D-49C5-81DE-0A3B4603051C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 cstate="print"/>
          <a:srcRect t="-1" r="51394" b="66667"/>
          <a:stretch/>
        </p:blipFill>
        <p:spPr bwMode="auto">
          <a:xfrm>
            <a:off x="5002111" y="671201"/>
            <a:ext cx="3137870" cy="2999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1443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9B73A8-0A21-4253-8EE1-654AC0E97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385</Words>
  <Application>Microsoft Office PowerPoint</Application>
  <PresentationFormat>On-screen Show (4:3)</PresentationFormat>
  <Paragraphs>43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Symbol</vt:lpstr>
      <vt:lpstr>Default Design</vt:lpstr>
      <vt:lpstr>ABCABC vs ABAB packing</vt:lpstr>
      <vt:lpstr>FCC vs HCP</vt:lpstr>
      <vt:lpstr>c03impf02a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12</cp:revision>
  <dcterms:created xsi:type="dcterms:W3CDTF">2020-05-20T16:59:48Z</dcterms:created>
  <dcterms:modified xsi:type="dcterms:W3CDTF">2024-10-24T17:23:56Z</dcterms:modified>
</cp:coreProperties>
</file>