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277" r:id="rId4"/>
    <p:sldId id="352" r:id="rId5"/>
    <p:sldId id="357" r:id="rId6"/>
    <p:sldId id="285" r:id="rId7"/>
    <p:sldId id="279" r:id="rId8"/>
    <p:sldId id="343" r:id="rId9"/>
    <p:sldId id="329" r:id="rId10"/>
    <p:sldId id="356" r:id="rId11"/>
    <p:sldId id="358" r:id="rId12"/>
    <p:sldId id="359" r:id="rId13"/>
    <p:sldId id="360" r:id="rId14"/>
    <p:sldId id="326" r:id="rId15"/>
    <p:sldId id="32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164" autoAdjust="0"/>
  </p:normalViewPr>
  <p:slideViewPr>
    <p:cSldViewPr>
      <p:cViewPr varScale="1">
        <p:scale>
          <a:sx n="85" d="100"/>
          <a:sy n="85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D5470179-4D0B-45B9-B4D8-8DDA332282FD}"/>
    <pc:docChg chg="delSld">
      <pc:chgData name="Corcoran, Sean" userId="3f12d0a3-3c97-4340-8007-c8fe7e07551f" providerId="ADAL" clId="{D5470179-4D0B-45B9-B4D8-8DDA332282FD}" dt="2024-10-24T17:27:53.051" v="0" actId="47"/>
      <pc:docMkLst>
        <pc:docMk/>
      </pc:docMkLst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298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299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1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2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3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7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9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265253586" sldId="344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1006915575" sldId="350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1788891208" sldId="3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18.6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1,'-14'0,"-1"0,0 1,1 0,-1 2,1 0,-1 0,1 1,0 1,0 1,9-4,0 1,0 0,0 0,1 0,-1 0,1 1,0 0,0 0,0 0,1 0,-1 1,1-1,0 1,1 0,-1 0,1 0,0 0,0 1,0-1,1 0,0 1,0-1,0 1,1-1,0 2,-2 14,1 1,2-1,0 1,1-1,1 1,5 15,-6-30,0-1,1 1,-1 0,2-1,-1 0,1 0,0 0,0 0,0-1,1 1,0-1,0 0,0 0,1-1,-1 0,1 0,0 0,1-1,-1 0,0 0,1 0,2 0,14 2,0-1,0-1,1-1,-1 0,1-2,-1-1,8-2,41 0,-68 3,1 0,0 0,-1 0,1-1,-1 1,1-1,-1 0,0-1,1 1,-1-1,0 1,0-1,0-1,0 1,0-1,0 0,-1 0,-1 0,1-1,-1 1,0-1,0 0,0 1,0-1,-1 0,1 0,-1 0,0 0,0 0,-1-1,1 1,-1 0,0 0,0-3,0-6,0 0,-1-1,-1 1,0 0,0 0,-2 0,1 0,-2 1,0-1,0 1,-1 0,0 1,-1-1,-1 1,0 0,0 1,-10-9,5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2:01.38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0,'-24'0,"-1"1,1 1,1 1,-1 2,0 0,-4 2,17-3,-1 0,1 1,0 0,1 1,-1 0,1 1,0 0,1 1,0 0,0 0,1 0,0 2,-2 1,3-1,0 1,0-1,1 2,1-1,0 0,0 1,1 0,-2 9,5-14,-1 1,1 0,1 0,-1 0,1 0,0 0,1 0,0-1,0 1,1 0,0 0,0-1,1 1,2 3,-2-7,0 0,0 0,0-1,1 1,-1-1,1 0,0 0,0 0,0 0,0-1,1 1,-1-1,1 0,-1-1,1 1,0-1,0 0,0 0,0 0,16 3,0-2,1 0,15-1,-14 0,0-2,0 0,1-2,-1 0,20-7,-37 9,0-1,-1 0,1 0,-1-1,1 1,-1-1,0 0,0 0,-1-1,1 0,-1 0,1 0,-1 0,0 0,-1-1,1 0,-1 0,0 0,0 0,0 0,-1-1,0 1,0-1,0 1,0-7,-2 10,1 0,-1-1,0 1,0-1,0 1,0-1,0 1,-1-1,1 1,-1 0,1-1,-1 1,0 0,0-1,-1 0,-8-11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2.1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52,'0'-1,"-1"-1,1 0,-1 1,0-1,0 1,0-1,0 1,0 0,0-1,0 1,0 0,-1 0,1 0,0 0,-1 0,1 0,-1 0,1 0,-1 0,1 1,-1-1,0 1,1-1,-2 1,-41-12,43 12,-19-4,0 0,-1 2,1 0,-15 2,30 0,1 0,0 0,-1 0,1 1,-1 0,1 0,0 0,-1 0,1 1,0 0,0 0,0 0,0 0,1 1,-1-1,1 1,-1 0,1 0,0 0,0 0,0 1,0-1,1 1,-1 1,-6 12,-2 0,0 0,-12 12,-26 43,46-67,0 1,1-1,-1 1,1 0,1 0,-1 0,1 0,0 0,1 0,-1 0,1 1,0-1,1 0,-1 0,2 3,-1-6,0 1,0-1,0 0,1 1,0-1,-1 0,1 0,0 0,1-1,-1 1,0 0,1-1,-1 1,1-1,0 0,0 0,0 0,0 0,0-1,0 1,1-1,-1 0,0 0,1 0,-1 0,1 0,0-1,53 12,44 5,-91-15,0-2,-1 0,1 0,0 0,0-1,-1-1,1 0,7-2,-13 2,0-1,0 1,0-1,0 1,-1-1,1-1,-1 1,0 0,0-1,0 0,0 1,-1-1,1 0,-1-1,0 1,0 0,-1 0,2-4,14-26,-6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5.68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1,'-37'0,"12"-1,-1 1,1 2,-24 4,40-4,0 0,1 0,-1 1,1 1,0 0,-1 0,2 0,-1 1,0 0,1 0,0 1,0 0,0 1,1 1,-1-1,1 2,1-1,-1 1,2-1,-1 1,1 1,0-1,1 1,0-1,1 1,0 0,0 0,1 0,0 0,1 0,0-5,0 0,0-1,0 1,1-1,0 1,0 0,0-1,1 1,-1-1,1 0,0 0,0 1,1-1,-1-1,1 1,0 0,0-1,0 1,0-1,1 0,-1 0,1 0,0 0,0-1,0 1,0-1,0 0,0-1,1 1,-1-1,1 0,-1 0,1 0,0 0,1-1,42 4,1-3,22-3,-8 0,-57 2,-1-1,0 1,1-1,-1 0,0 0,0-1,0 0,0 0,0 0,0 0,0-1,-1 0,1 0,-1 0,0 0,0-1,0 1,0-1,0 0,-1-1,0 1,0 0,0-1,-1 0,1 0,-1 0,0 0,0 0,-1 0,0 0,0 0,0-1,0-2,1-14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8.46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10,'-3'-1,"-1"1,1 0,-1 0,1 1,-1-1,1 1,-1 0,1 0,-1 0,1 0,0 0,0 1,0 0,-1-1,1 1,1 0,-1 1,0-1,1 0,-1 1,1-1,-2 3,-1 4,1 0,0 0,0 0,1 1,0 0,1-1,-1 4,2-7,-9 29,6-22,0-1,1 1,1-1,0 1,1 0,0 0,1 0,0-9,1-1,-1 1,1-1,0 1,0-1,0 1,1-1,-1 0,1 1,0-1,0 0,0 0,0 0,1-1,-1 1,1 0,-1-1,1 0,0 0,0 1,0-2,0 1,1 0,-1-1,0 1,1-1,1 1,12 2,0-1,1 0,-1-1,1-1,-1-1,1 0,0-1,0-1,36-1,-47 3,-1 0,0 0,1-1,-1 0,0 0,0 0,1-1,-1 0,0 0,-1-1,1 1,0-1,-1-1,1 1,-1-1,0-1,0 0,-1 0,0-1,0 1,0-1,-1 0,0 0,0 0,0 0,-1-1,0 1,0-1,1-6,1-3,-1 3,0 1,-1-1,0 0,-1 0,0-12,-1 21,-1-1,0 1,0-1,0 1,0 0,-1-1,0 1,0 0,0 0,0 0,-1 0,1 0,-1 1,0-1,0 1,0 0,-1 0,-2-3,-4 0,1 0,-1 1,0 0,0 1,0 0,0 1,-1 0,0 0,1 1,-1 0,0 1,0 0,0 1,0 1,0-1,0 2,0-1,-19 4,1 1,0 1,1 1,0 2,-21 9,-35 21,66-29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1.07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28,'-13'-5,"0"0,0 1,-1 0,1 1,-1 1,0 0,1 1,-11 0,16 1,0-1,0 2,0-1,0 1,0 1,1-1,-1 1,0 0,1 1,-1 0,1 0,0 1,0 0,0 0,-3 3,5-1,0 1,1-1,0 1,0-1,1 1,0 1,0-1,0 0,1 1,0-1,1 1,-1-1,2 1,-1 0,1 0,0-1,1 4,-1 1,1 0,0 0,1 0,1 0,-1 0,2-1,0 1,0-1,1 0,6 10,-6-15,1 0,-1-1,1 0,0 0,1 0,-1 0,1-1,0 0,0-1,6 3,0 0,1-1,-1-1,1 0,0-1,8 1,16 0,-1-2,23-2,-46 0,0-2,0 1,0-2,0 0,-1 0,1-1,-1-1,6-3,-12 4,0-1,0 0,-1 0,0-1,0 0,0 0,-1 0,0 0,0-1,0 0,-1 0,0 0,-1-1,1 1,-1-2,-1 3,1-1,-1 0,0 1,-1-1,0 0,0 0,0 0,-1 0,0 0,0 0,-1 0,0 1,0-1,0 0,-1 0,0 1,-3-7,-6-5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5.66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1,'-17'-1,"-1"2,1 0,0 1,-1 0,1 2,0 0,-13 5,22-5,0 0,1 0,-1 0,1 1,0 0,0 0,1 1,0 0,0 0,0 1,0-1,1 1,0 0,1 1,0-1,-3 8,2-4,0 1,0-1,2 1,-1 0,2 0,-1 0,2 1,-1 3,2-11,0-1,0 1,1 0,-1-1,1 1,0 0,1-1,-1 1,1-1,-1 0,1 1,0-1,1 0,-1 0,1 0,0-1,0 1,0-1,0 1,1-1,0 0,-1 0,2 0,9 7,2-1,-1 0,1-1,1-1,-1 0,1-1,0-1,18 3,-27-7,0 0,0 0,0-1,0-1,-1 1,1-1,0 0,0-1,-1 0,1 0,-1 0,1-1,-1 0,0-1,0 0,0 0,-1 0,1-1,-1 0,0 0,3-5,-2 3,-1 0,0 0,-1-1,0 0,0 0,-1 0,0-1,0 0,-1 1,0-1,-1 0,1-1,-2 1,2-12,-2-1,0 1,-1 0,-1 0,-2-6,2 24,1-1,-1 1,1 0,-1-1,0 1,0 0,-1 0,1 0,-1 0,1 0,-3-2,-7-7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0.70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24,'-1'-1,"1"1,-1-1,1 0,-1 0,0 0,0 1,1-1,-1 0,0 1,0-1,0 0,0 1,0-1,0 1,0-1,0 1,0 0,0 0,0-1,0 1,0 0,0 0,0 0,-32-5,29 4,-10-1,-1 0,0 1,0 1,0 0,0 1,11-1,0 1,0 0,0 0,0 0,-1 1,2-1,-1 1,0 0,0 0,0 0,1 1,-1-1,1 1,0 0,0 0,0 0,0 0,1 0,-2 3,-16 23,11-18,1 0,0 0,1 1,0 0,1 0,1 1,0 0,0 0,1 0,1 0,0 1,1-1,1 1,0 0,0 5,1-2,0-1,0 0,2 1,0-1,2 8,-2-18,0-1,0 0,0 1,1-1,0 0,0 0,0 0,0-1,1 1,0-1,0 0,0 0,0 0,1 0,0-1,-1 0,4 2,8 2,-1 0,1-1,0-1,0-1,1 0,-1-1,1-1,0 0,-1-1,1-1,0-1,0 0,0-1,-1-1,3-1,-13 2,1 0,-1-1,0 0,0 0,0 0,0-1,-1 0,1 0,-1-1,0 1,0-1,-1 0,1 0,-1-1,0 1,-1-1,1 0,0-3,1-3,0 1,-1-1,-1 0,0 0,-1 0,0 0,-1-1,0 1,-1-7,0-3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5.0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4,'-44'-2,"27"1,1 1,-1 0,0 1,0 0,1 2,-6 1,18-3,-1 1,1-1,0 1,0 0,0 0,0 1,1-1,-1 1,1-1,-1 1,1 0,0 1,0-1,0 0,1 1,-1 0,1 0,0-1,0 1,0 0,0 1,1-1,0 0,0 0,-1 5,-1 11,0 1,2 0,0-1,1 1,1 0,1-1,1 1,3 8,-4-24,-1-1,1 0,1 1,-1-1,0 0,1 0,0 0,0-1,0 1,1-1,-1 1,1-1,-1 0,1 0,0-1,0 1,1-1,-1 0,0 0,1 0,-1-1,1 0,0 0,-1 0,5 0,17 2,-1-1,1-1,-1-1,16-3,7 1,-35 2,0-1,0 1,1-2,-1 0,0-1,0 0,1-1,-10 2,0 1,0-1,-1 0,1-1,-1 1,1 0,-1-1,0 0,0 0,0 0,-1 0,1 0,-1 0,0-1,1 1,-1-1,-1 0,1 1,-1-1,1 0,-1 0,0 0,0 0,-1 0,1-1,1-65,-3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8.31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1,'-3'0,"-1"1,1 0,0 1,0-1,0 0,-1 1,1 0,1 0,-1 0,0 0,0 0,1 1,-1-1,1 1,0 0,0-1,0 1,-1 2,-4 5,1 0,0 1,0-1,-3 11,-20 43,17-41,2 0,0 0,0 7,8-25,0 0,1 1,0-1,0 1,1-1,-1 0,1 1,1-1,-1 1,1-1,-1 1,2-1,-1 0,0 1,1-1,2 3,-1-3,0-1,1 0,0 0,0-1,0 1,0-1,0 1,1-1,-1-1,1 1,0-1,0 1,0-2,0 1,0 0,1-1,-1 0,0 0,1-1,-1 1,2-1,19 1,0-1,-1-1,23-3,-41 2,0 0,0 0,-1-1,1 1,-1-1,0-1,0 1,0-1,0 0,0-1,-1 1,0-1,0 0,0 0,-1-1,0 0,0 1,0-1,0-1,-1 1,0-2,2-1,-1 0,0 0,-1 0,0-1,-1 0,0 1,0-1,-1 0,0 0,-1 0,0 0,0 0,-1 0,-2-9,1 15,1 0,-1 0,0 0,0 1,0-1,0 1,-1-1,0 1,1 0,-1 0,0 0,-1 1,1-1,0 1,-1-1,1 1,-1 0,0 0,0 1,1-1,-1 1,0 0,-1 0,1 0,0 0,-2 1,-18-2,0 0,1 2,-1 1,-11 2,-15 0,31-3,1 1,-1 1,0 1,-2 1,15-3,1 1,-1-1,1 1,-1 1,1-1,0 1,0-1,0 1,1 1,-1-1,1 1,-1 0,1 0,0 0,-2 4,-2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1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22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20.png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1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22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20.png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2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21.jpeg"/><Relationship Id="rId5" Type="http://schemas.openxmlformats.org/officeDocument/2006/relationships/video" Target="https://www.youtube.com/embed/EXbiEopDJ_g?feature=oembed" TargetMode="External"/><Relationship Id="rId10" Type="http://schemas.openxmlformats.org/officeDocument/2006/relationships/image" Target="../media/image20.png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video" Target="https://www.youtube.com/embed/EXbiEopDJ_g?feature=oembed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2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20.png"/><Relationship Id="rId5" Type="http://schemas.openxmlformats.org/officeDocument/2006/relationships/video" Target="../media/media2.mp4"/><Relationship Id="rId10" Type="http://schemas.openxmlformats.org/officeDocument/2006/relationships/image" Target="../media/image21.jpeg"/><Relationship Id="rId4" Type="http://schemas.microsoft.com/office/2007/relationships/media" Target="../media/media2.mp4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7618C5-5B3E-4B84-93F0-6AA9E384ED8F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8534400" cy="228915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  In Chap 3, we discussed “perfect” crystalline solids.  </a:t>
            </a:r>
          </a:p>
          <a:p>
            <a:pPr>
              <a:buFont typeface="Arial" pitchFamily="34" charset="0"/>
              <a:buChar char="•"/>
            </a:pPr>
            <a:r>
              <a:rPr lang="en-US" sz="2800" kern="0" dirty="0"/>
              <a:t>  In this chapter, we are going to learn about defects that exist in crystalline solids.  </a:t>
            </a:r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endParaRPr lang="en-US" kern="0" dirty="0"/>
          </a:p>
          <a:p>
            <a:endParaRPr lang="en-US" sz="2400" kern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BE064CD-94C6-4475-92CB-1BC7E2CC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506" y="4000500"/>
            <a:ext cx="3601702" cy="228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7059F-C530-4267-AAB5-EFE175F221D8}"/>
              </a:ext>
            </a:extLst>
          </p:cNvPr>
          <p:cNvSpPr txBox="1"/>
          <p:nvPr/>
        </p:nvSpPr>
        <p:spPr>
          <a:xfrm>
            <a:off x="454326" y="3467819"/>
            <a:ext cx="4799162" cy="2985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Processing can change the number and types of defects in a solid.</a:t>
            </a:r>
          </a:p>
          <a:p>
            <a:pPr>
              <a:buFont typeface="Arial" pitchFamily="34" charset="0"/>
              <a:buChar char="•"/>
            </a:pPr>
            <a:endParaRPr lang="en-US" sz="2800" i="1" kern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Defects often control / alter material properties.  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37EFA-C471-4347-861A-44085C516167}"/>
              </a:ext>
            </a:extLst>
          </p:cNvPr>
          <p:cNvCxnSpPr/>
          <p:nvPr/>
        </p:nvCxnSpPr>
        <p:spPr>
          <a:xfrm flipV="1">
            <a:off x="6172200" y="4267200"/>
            <a:ext cx="685800" cy="1143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E04E7-804E-40F0-8C73-BF954C0AC475}"/>
              </a:ext>
            </a:extLst>
          </p:cNvPr>
          <p:cNvCxnSpPr>
            <a:cxnSpLocks/>
          </p:cNvCxnSpPr>
          <p:nvPr/>
        </p:nvCxnSpPr>
        <p:spPr>
          <a:xfrm>
            <a:off x="7391400" y="4267200"/>
            <a:ext cx="6096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905000" y="1335898"/>
            <a:ext cx="6111473" cy="45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5203802" y="3810000"/>
            <a:ext cx="2812671" cy="21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5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38200"/>
            <a:ext cx="6629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9363" y="228600"/>
            <a:ext cx="261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Edge dislocation</a:t>
            </a: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5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296" b="44444"/>
          <a:stretch>
            <a:fillRect/>
          </a:stretch>
        </p:blipFill>
        <p:spPr bwMode="auto">
          <a:xfrm>
            <a:off x="1257795" y="1295400"/>
            <a:ext cx="5334000" cy="489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8382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Screw dislocation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248A6-ED5A-49A7-9988-419CA4B5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356479"/>
            <a:ext cx="65913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/>
              <a:t>Types of imperfections in crystals</a:t>
            </a:r>
          </a:p>
          <a:p>
            <a:endParaRPr lang="en-US"/>
          </a:p>
          <a:p>
            <a:r>
              <a:rPr lang="en-US" sz="2400"/>
              <a:t>- </a:t>
            </a:r>
            <a:r>
              <a:rPr lang="en-US" sz="2400" u="sng"/>
              <a:t>Point (1D)</a:t>
            </a:r>
            <a:r>
              <a:rPr lang="en-US" sz="2400"/>
              <a:t>: vacancy, interstitial, substitutional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Line (2D)</a:t>
            </a:r>
            <a:r>
              <a:rPr lang="en-US" sz="2400"/>
              <a:t>: dislocations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Interfacial (3D)</a:t>
            </a:r>
            <a:r>
              <a:rPr lang="en-US" sz="2400"/>
              <a:t>: surface, grain boundary, twin boundary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2612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2" descr="c05f01">
            <a:extLst>
              <a:ext uri="{FF2B5EF4-FFF2-40B4-BE49-F238E27FC236}">
                <a16:creationId xmlns:a16="http://schemas.microsoft.com/office/drawing/2014/main" id="{847C642E-B5A8-492F-8593-AE67F4C95C1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l="6249" r="10163" b="1"/>
          <a:stretch/>
        </p:blipFill>
        <p:spPr bwMode="auto">
          <a:xfrm>
            <a:off x="20" y="2"/>
            <a:ext cx="439777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91" y="1447800"/>
            <a:ext cx="4628698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Types of imperfections in crystals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point: vacancy, interstitial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line: dislocations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interfacial: grain boundary, twin boundary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5254922"/>
            <a:ext cx="2101884" cy="717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Point defects in a metal crystal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2604910"/>
            <a:ext cx="4733182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74725" y="801688"/>
            <a:ext cx="66595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Equilibrium number of vacancies</a:t>
            </a:r>
          </a:p>
          <a:p>
            <a:endParaRPr lang="en-US"/>
          </a:p>
          <a:p>
            <a:r>
              <a:rPr lang="en-US"/>
              <a:t>Vacancies spontaneously form in a solid, with the number</a:t>
            </a:r>
          </a:p>
          <a:p>
            <a:r>
              <a:rPr lang="en-US"/>
              <a:t>increasing with temperature.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143000" y="2362200"/>
          <a:ext cx="32353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2641600" progId="Equation.3">
                  <p:embed/>
                </p:oleObj>
              </mc:Choice>
              <mc:Fallback>
                <p:oleObj name="Equation" r:id="rId2" imgW="3594100" imgH="2641600" progId="Equation.3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235325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5029200"/>
            <a:ext cx="7251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an example of the </a:t>
            </a:r>
            <a:r>
              <a:rPr lang="en-US" u="sng"/>
              <a:t>Arrhenius equation</a:t>
            </a:r>
            <a:r>
              <a:rPr lang="en-US"/>
              <a:t>, with this general </a:t>
            </a:r>
          </a:p>
          <a:p>
            <a:r>
              <a:rPr lang="en-US"/>
              <a:t>form applying to a variety of </a:t>
            </a:r>
            <a:r>
              <a:rPr lang="en-US" u="sng"/>
              <a:t>thermally activated</a:t>
            </a:r>
            <a:r>
              <a:rPr lang="en-US"/>
              <a:t> processes in </a:t>
            </a:r>
          </a:p>
          <a:p>
            <a:r>
              <a:rPr lang="en-US"/>
              <a:t>materials science and chemistry.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87815" y="4595337"/>
            <a:ext cx="167640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Interstitial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sp>
        <p:nvSpPr>
          <p:cNvPr id="46088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0118" y="228600"/>
            <a:ext cx="48830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Point defects in a metal or alloy</a:t>
            </a:r>
          </a:p>
          <a:p>
            <a:pPr algn="ctr"/>
            <a:r>
              <a:rPr lang="en-US" dirty="0">
                <a:solidFill>
                  <a:srgbClr val="272727"/>
                </a:solidFill>
              </a:rPr>
              <a:t>- the impurity atoms are in solid solution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 l="9813" t="32869" r="52804" b="10600"/>
          <a:stretch>
            <a:fillRect/>
          </a:stretch>
        </p:blipFill>
        <p:spPr bwMode="auto">
          <a:xfrm>
            <a:off x="5867400" y="10668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l="57944" t="32548" r="10280" b="10921"/>
          <a:stretch>
            <a:fillRect/>
          </a:stretch>
        </p:blipFill>
        <p:spPr bwMode="auto">
          <a:xfrm>
            <a:off x="6096000" y="3962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5715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big are the interstitial sites in a crystal?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1367336-E399-450F-9113-C63A4514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783" y="1734860"/>
            <a:ext cx="184749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Substitutional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82444-91F9-4A82-B0D0-29BF32008435}"/>
              </a:ext>
            </a:extLst>
          </p:cNvPr>
          <p:cNvCxnSpPr>
            <a:stCxn id="9" idx="0"/>
          </p:cNvCxnSpPr>
          <p:nvPr/>
        </p:nvCxnSpPr>
        <p:spPr>
          <a:xfrm flipV="1">
            <a:off x="5278529" y="1447800"/>
            <a:ext cx="1046071" cy="28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3C5B9-29E2-436B-A3C9-9FB4596B9205}"/>
              </a:ext>
            </a:extLst>
          </p:cNvPr>
          <p:cNvCxnSpPr>
            <a:cxnSpLocks/>
          </p:cNvCxnSpPr>
          <p:nvPr/>
        </p:nvCxnSpPr>
        <p:spPr>
          <a:xfrm flipV="1">
            <a:off x="5906401" y="4800600"/>
            <a:ext cx="646799" cy="27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2" descr="c05f01">
            <a:extLst>
              <a:ext uri="{FF2B5EF4-FFF2-40B4-BE49-F238E27FC236}">
                <a16:creationId xmlns:a16="http://schemas.microsoft.com/office/drawing/2014/main" id="{5759F266-7BCC-4153-961D-870868836986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 cstate="print"/>
          <a:srcRect l="818" r="13207" b="51353"/>
          <a:stretch/>
        </p:blipFill>
        <p:spPr bwMode="auto">
          <a:xfrm>
            <a:off x="297951" y="2287861"/>
            <a:ext cx="3991368" cy="213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/>
              <a:t>Tetrahedral and Octahedral Interstitial Sites in FCC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" y="3051238"/>
            <a:ext cx="3295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36" y="3051238"/>
            <a:ext cx="29622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5942" y="6003987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Crystalline Solids Program to view interstitial sites in the FCC lattice.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3EF18-E9BD-4AC7-899A-A061CB3BF8CA}"/>
              </a:ext>
            </a:extLst>
          </p:cNvPr>
          <p:cNvGrpSpPr/>
          <p:nvPr/>
        </p:nvGrpSpPr>
        <p:grpSpPr>
          <a:xfrm>
            <a:off x="5772986" y="1009253"/>
            <a:ext cx="2962274" cy="2101975"/>
            <a:chOff x="4419600" y="854013"/>
            <a:chExt cx="2962274" cy="2101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05C31-762F-4BEA-A6F7-B1234A4B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4419600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14:cNvPr>
                <p14:cNvContentPartPr/>
                <p14:nvPr/>
              </p14:nvContentPartPr>
              <p14:xfrm>
                <a:off x="5613276" y="1405671"/>
                <a:ext cx="17640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7276" y="1334031"/>
                  <a:ext cx="248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14:cNvPr>
                <p14:cNvContentPartPr/>
                <p14:nvPr/>
              </p14:nvContentPartPr>
              <p14:xfrm>
                <a:off x="6193236" y="1973391"/>
                <a:ext cx="148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7236" y="1901751"/>
                  <a:ext cx="220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14:cNvPr>
                <p14:cNvContentPartPr/>
                <p14:nvPr/>
              </p14:nvContentPartPr>
              <p14:xfrm>
                <a:off x="5460636" y="2129991"/>
                <a:ext cx="165600" cy="12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4996" y="2057991"/>
                  <a:ext cx="23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14:cNvPr>
                <p14:cNvContentPartPr/>
                <p14:nvPr/>
              </p14:nvContentPartPr>
              <p14:xfrm>
                <a:off x="5061036" y="1997871"/>
                <a:ext cx="189720" cy="12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5036" y="1925871"/>
                  <a:ext cx="261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14:cNvPr>
                <p14:cNvContentPartPr/>
                <p14:nvPr/>
              </p14:nvContentPartPr>
              <p14:xfrm>
                <a:off x="5603196" y="2534271"/>
                <a:ext cx="203040" cy="14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7556" y="2462271"/>
                  <a:ext cx="274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14:cNvPr>
                <p14:cNvContentPartPr/>
                <p14:nvPr/>
              </p14:nvContentPartPr>
              <p14:xfrm>
                <a:off x="5804796" y="1862871"/>
                <a:ext cx="15804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796" y="1790871"/>
                  <a:ext cx="2296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43A72-902A-4DAA-B694-5B5078759495}"/>
              </a:ext>
            </a:extLst>
          </p:cNvPr>
          <p:cNvGrpSpPr/>
          <p:nvPr/>
        </p:nvGrpSpPr>
        <p:grpSpPr>
          <a:xfrm>
            <a:off x="99925" y="854013"/>
            <a:ext cx="2962274" cy="2101975"/>
            <a:chOff x="99925" y="854013"/>
            <a:chExt cx="2962274" cy="21019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A555B9-6A77-4A0C-BF71-486485598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99925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14:cNvPr>
                <p14:cNvContentPartPr/>
                <p14:nvPr/>
              </p14:nvContentPartPr>
              <p14:xfrm>
                <a:off x="2025516" y="2380551"/>
                <a:ext cx="166320" cy="18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9876" y="2308911"/>
                  <a:ext cx="237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14:cNvPr>
                <p14:cNvContentPartPr/>
                <p14:nvPr/>
              </p14:nvContentPartPr>
              <p14:xfrm>
                <a:off x="1842636" y="1982391"/>
                <a:ext cx="168480" cy="13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6636" y="1910751"/>
                  <a:ext cx="24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14:cNvPr>
                <p14:cNvContentPartPr/>
                <p14:nvPr/>
              </p14:nvContentPartPr>
              <p14:xfrm>
                <a:off x="1492356" y="1845951"/>
                <a:ext cx="164160" cy="14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6716" y="1773951"/>
                  <a:ext cx="23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14:cNvPr>
                <p14:cNvContentPartPr/>
                <p14:nvPr/>
              </p14:nvContentPartPr>
              <p14:xfrm>
                <a:off x="1316676" y="2527431"/>
                <a:ext cx="167400" cy="14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0676" y="2455431"/>
                  <a:ext cx="2390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827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517" y="5257800"/>
            <a:ext cx="2101884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Dislocations in 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titanium alloy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at 51,500X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0" name="Picture 2" descr="c05f1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/>
          <a:srcRect l="5824" r="15040"/>
          <a:stretch/>
        </p:blipFill>
        <p:spPr bwMode="auto"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2" y="228600"/>
            <a:ext cx="402589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Types of imperfections in crystals</a:t>
            </a:r>
          </a:p>
          <a:p>
            <a:endParaRPr lang="en-US" sz="2400" dirty="0"/>
          </a:p>
          <a:p>
            <a:r>
              <a:rPr lang="en-US" sz="2400" dirty="0"/>
              <a:t>- point: vacancy, interstitial</a:t>
            </a:r>
          </a:p>
          <a:p>
            <a:endParaRPr lang="en-US" sz="2400" dirty="0"/>
          </a:p>
          <a:p>
            <a:r>
              <a:rPr lang="en-US" sz="2400" dirty="0"/>
              <a:t>- line: dislocations</a:t>
            </a:r>
          </a:p>
          <a:p>
            <a:endParaRPr lang="en-US" sz="2400" dirty="0"/>
          </a:p>
          <a:p>
            <a:r>
              <a:rPr lang="en-US" sz="2400" dirty="0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430" y="2072326"/>
            <a:ext cx="3146769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304800" y="135748"/>
            <a:ext cx="7711673" cy="578375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3810000"/>
            <a:ext cx="2781820" cy="20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867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5269409" y="3859205"/>
            <a:ext cx="2747064" cy="2060298"/>
          </a:xfrm>
          <a:prstGeom prst="rect">
            <a:avLst/>
          </a:prstGeom>
        </p:spPr>
      </p:pic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1421733"/>
            <a:ext cx="5966176" cy="4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F2F30D-8F2F-493A-8A9D-B087E6186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BA3D4-9DC4-486B-815D-15B6D2F37E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426</Words>
  <Application>Microsoft Office PowerPoint</Application>
  <PresentationFormat>On-screen Show (4:3)</PresentationFormat>
  <Paragraphs>80</Paragraphs>
  <Slides>13</Slides>
  <Notes>8</Notes>
  <HiddenSlides>0</HiddenSlides>
  <MMClips>16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Default Design</vt:lpstr>
      <vt:lpstr>Equation</vt:lpstr>
      <vt:lpstr>PowerPoint Presentation</vt:lpstr>
      <vt:lpstr>PowerPoint Presentation</vt:lpstr>
      <vt:lpstr>c05f11</vt:lpstr>
      <vt:lpstr>PowerPoint Presentation</vt:lpstr>
      <vt:lpstr>PowerPoint Presentation</vt:lpstr>
      <vt:lpstr>Tetrahedral and Octahedral Interstitial Sites in FCC</vt:lpstr>
      <vt:lpstr>c05f11</vt:lpstr>
      <vt:lpstr>PowerPoint Presentation</vt:lpstr>
      <vt:lpstr>PowerPoint Presentation</vt:lpstr>
      <vt:lpstr>PowerPoint Presentation</vt:lpstr>
      <vt:lpstr>PowerPoint Presentation</vt:lpstr>
      <vt:lpstr>c05f08</vt:lpstr>
      <vt:lpstr>c05f09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12</cp:revision>
  <dcterms:created xsi:type="dcterms:W3CDTF">2020-05-26T20:51:00Z</dcterms:created>
  <dcterms:modified xsi:type="dcterms:W3CDTF">2024-10-24T17:27:57Z</dcterms:modified>
</cp:coreProperties>
</file>