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2"/>
  </p:notesMasterIdLst>
  <p:handoutMasterIdLst>
    <p:handoutMasterId r:id="rId13"/>
  </p:handoutMasterIdLst>
  <p:sldIdLst>
    <p:sldId id="298" r:id="rId4"/>
    <p:sldId id="299" r:id="rId5"/>
    <p:sldId id="301" r:id="rId6"/>
    <p:sldId id="302" r:id="rId7"/>
    <p:sldId id="303" r:id="rId8"/>
    <p:sldId id="307" r:id="rId9"/>
    <p:sldId id="309" r:id="rId10"/>
    <p:sldId id="350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99FF"/>
    <a:srgbClr val="3366FF"/>
    <a:srgbClr val="AEC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3164" autoAdjust="0"/>
  </p:normalViewPr>
  <p:slideViewPr>
    <p:cSldViewPr>
      <p:cViewPr varScale="1">
        <p:scale>
          <a:sx n="85" d="100"/>
          <a:sy n="85" d="100"/>
        </p:scale>
        <p:origin x="6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89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CAF40A65-3561-467C-AC5A-76411BDA9292}"/>
    <pc:docChg chg="custSel addSld modSld">
      <pc:chgData name="Corcoran, Sean" userId="3f12d0a3-3c97-4340-8007-c8fe7e07551f" providerId="ADAL" clId="{CAF40A65-3561-467C-AC5A-76411BDA9292}" dt="2024-09-11T12:50:58.655" v="89" actId="20577"/>
      <pc:docMkLst>
        <pc:docMk/>
      </pc:docMkLst>
      <pc:sldChg chg="delSp mod">
        <pc:chgData name="Corcoran, Sean" userId="3f12d0a3-3c97-4340-8007-c8fe7e07551f" providerId="ADAL" clId="{CAF40A65-3561-467C-AC5A-76411BDA9292}" dt="2024-09-09T13:04:11.384" v="1" actId="478"/>
        <pc:sldMkLst>
          <pc:docMk/>
          <pc:sldMk cId="0" sldId="285"/>
        </pc:sldMkLst>
        <pc:spChg chg="del">
          <ac:chgData name="Corcoran, Sean" userId="3f12d0a3-3c97-4340-8007-c8fe7e07551f" providerId="ADAL" clId="{CAF40A65-3561-467C-AC5A-76411BDA9292}" dt="2024-09-09T13:04:11.384" v="1" actId="478"/>
          <ac:spMkLst>
            <pc:docMk/>
            <pc:sldMk cId="0" sldId="285"/>
            <ac:spMk id="2" creationId="{5947D770-88EC-454D-AD07-95C9FB0C518E}"/>
          </ac:spMkLst>
        </pc:spChg>
      </pc:sldChg>
      <pc:sldChg chg="addSp modSp mod">
        <pc:chgData name="Corcoran, Sean" userId="3f12d0a3-3c97-4340-8007-c8fe7e07551f" providerId="ADAL" clId="{CAF40A65-3561-467C-AC5A-76411BDA9292}" dt="2024-09-11T12:50:58.655" v="89" actId="20577"/>
        <pc:sldMkLst>
          <pc:docMk/>
          <pc:sldMk cId="0" sldId="298"/>
        </pc:sldMkLst>
        <pc:spChg chg="add mod">
          <ac:chgData name="Corcoran, Sean" userId="3f12d0a3-3c97-4340-8007-c8fe7e07551f" providerId="ADAL" clId="{CAF40A65-3561-467C-AC5A-76411BDA9292}" dt="2024-09-11T12:50:58.655" v="89" actId="20577"/>
          <ac:spMkLst>
            <pc:docMk/>
            <pc:sldMk cId="0" sldId="298"/>
            <ac:spMk id="2" creationId="{96D5FF53-1184-541A-B6E0-6B5083BB0543}"/>
          </ac:spMkLst>
        </pc:spChg>
      </pc:sldChg>
      <pc:sldChg chg="addSp delSp mod">
        <pc:chgData name="Corcoran, Sean" userId="3f12d0a3-3c97-4340-8007-c8fe7e07551f" providerId="ADAL" clId="{CAF40A65-3561-467C-AC5A-76411BDA9292}" dt="2024-09-11T12:42:17.551" v="46" actId="478"/>
        <pc:sldMkLst>
          <pc:docMk/>
          <pc:sldMk cId="0" sldId="302"/>
        </pc:sldMkLst>
        <pc:cxnChg chg="add del">
          <ac:chgData name="Corcoran, Sean" userId="3f12d0a3-3c97-4340-8007-c8fe7e07551f" providerId="ADAL" clId="{CAF40A65-3561-467C-AC5A-76411BDA9292}" dt="2024-09-11T12:42:17.551" v="46" actId="478"/>
          <ac:cxnSpMkLst>
            <pc:docMk/>
            <pc:sldMk cId="0" sldId="302"/>
            <ac:cxnSpMk id="3" creationId="{C8BB4AAB-ED97-6A1E-23A3-005BD029822C}"/>
          </ac:cxnSpMkLst>
        </pc:cxnChg>
      </pc:sldChg>
      <pc:sldChg chg="modSp mod">
        <pc:chgData name="Corcoran, Sean" userId="3f12d0a3-3c97-4340-8007-c8fe7e07551f" providerId="ADAL" clId="{CAF40A65-3561-467C-AC5A-76411BDA9292}" dt="2024-09-11T12:40:49.884" v="44" actId="14100"/>
        <pc:sldMkLst>
          <pc:docMk/>
          <pc:sldMk cId="1788891208" sldId="354"/>
        </pc:sldMkLst>
        <pc:spChg chg="mod">
          <ac:chgData name="Corcoran, Sean" userId="3f12d0a3-3c97-4340-8007-c8fe7e07551f" providerId="ADAL" clId="{CAF40A65-3561-467C-AC5A-76411BDA9292}" dt="2024-09-11T12:40:49.884" v="44" actId="14100"/>
          <ac:spMkLst>
            <pc:docMk/>
            <pc:sldMk cId="1788891208" sldId="354"/>
            <ac:spMk id="2" creationId="{F812FB7A-D98E-45CE-8F80-49A7C97667A7}"/>
          </ac:spMkLst>
        </pc:spChg>
      </pc:sldChg>
      <pc:sldChg chg="modSp mod">
        <pc:chgData name="Corcoran, Sean" userId="3f12d0a3-3c97-4340-8007-c8fe7e07551f" providerId="ADAL" clId="{CAF40A65-3561-467C-AC5A-76411BDA9292}" dt="2024-09-09T13:52:52.508" v="4" actId="14100"/>
        <pc:sldMkLst>
          <pc:docMk/>
          <pc:sldMk cId="2198078673" sldId="356"/>
        </pc:sldMkLst>
        <pc:picChg chg="mod">
          <ac:chgData name="Corcoran, Sean" userId="3f12d0a3-3c97-4340-8007-c8fe7e07551f" providerId="ADAL" clId="{CAF40A65-3561-467C-AC5A-76411BDA9292}" dt="2024-09-09T13:52:52.508" v="4" actId="14100"/>
          <ac:picMkLst>
            <pc:docMk/>
            <pc:sldMk cId="2198078673" sldId="356"/>
            <ac:picMk id="2" creationId="{4BE029CA-7D88-4D8C-AEBA-DC117C83BE0C}"/>
          </ac:picMkLst>
        </pc:picChg>
        <pc:picChg chg="mod">
          <ac:chgData name="Corcoran, Sean" userId="3f12d0a3-3c97-4340-8007-c8fe7e07551f" providerId="ADAL" clId="{CAF40A65-3561-467C-AC5A-76411BDA9292}" dt="2024-09-09T13:52:47.058" v="3" actId="14100"/>
          <ac:picMkLst>
            <pc:docMk/>
            <pc:sldMk cId="2198078673" sldId="356"/>
            <ac:picMk id="4" creationId="{7C9C8180-0FA4-4A6A-818D-07E82D35ED37}"/>
          </ac:picMkLst>
        </pc:picChg>
      </pc:sldChg>
      <pc:sldChg chg="add">
        <pc:chgData name="Corcoran, Sean" userId="3f12d0a3-3c97-4340-8007-c8fe7e07551f" providerId="ADAL" clId="{CAF40A65-3561-467C-AC5A-76411BDA9292}" dt="2024-09-09T12:37:14.577" v="0"/>
        <pc:sldMkLst>
          <pc:docMk/>
          <pc:sldMk cId="2700213458" sldId="414"/>
        </pc:sldMkLst>
      </pc:sldChg>
    </pc:docChg>
  </pc:docChgLst>
  <pc:docChgLst>
    <pc:chgData name="Corcoran, Sean" userId="3f12d0a3-3c97-4340-8007-c8fe7e07551f" providerId="ADAL" clId="{7A8166D5-C54C-44D0-AED6-FAF708623ED8}"/>
    <pc:docChg chg="delSld">
      <pc:chgData name="Corcoran, Sean" userId="3f12d0a3-3c97-4340-8007-c8fe7e07551f" providerId="ADAL" clId="{7A8166D5-C54C-44D0-AED6-FAF708623ED8}" dt="2024-10-24T17:28:33.773" v="3" actId="47"/>
      <pc:docMkLst>
        <pc:docMk/>
      </pc:docMkLst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0" sldId="277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0" sldId="279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0" sldId="285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0" sldId="326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0" sldId="327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0" sldId="329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2058279779" sldId="343"/>
        </pc:sldMkLst>
      </pc:sldChg>
      <pc:sldChg chg="del">
        <pc:chgData name="Corcoran, Sean" userId="3f12d0a3-3c97-4340-8007-c8fe7e07551f" providerId="ADAL" clId="{7A8166D5-C54C-44D0-AED6-FAF708623ED8}" dt="2024-10-24T17:28:33.773" v="3" actId="47"/>
        <pc:sldMkLst>
          <pc:docMk/>
          <pc:sldMk cId="265253586" sldId="344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665011408" sldId="352"/>
        </pc:sldMkLst>
      </pc:sldChg>
      <pc:sldChg chg="del">
        <pc:chgData name="Corcoran, Sean" userId="3f12d0a3-3c97-4340-8007-c8fe7e07551f" providerId="ADAL" clId="{7A8166D5-C54C-44D0-AED6-FAF708623ED8}" dt="2024-10-24T17:27:06.855" v="1" actId="47"/>
        <pc:sldMkLst>
          <pc:docMk/>
          <pc:sldMk cId="2637792102" sldId="353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1788891208" sldId="354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2198078673" sldId="356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827475395" sldId="357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3334194665" sldId="358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1507353024" sldId="359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240556338" sldId="360"/>
        </pc:sldMkLst>
      </pc:sldChg>
      <pc:sldChg chg="del">
        <pc:chgData name="Corcoran, Sean" userId="3f12d0a3-3c97-4340-8007-c8fe7e07551f" providerId="ADAL" clId="{7A8166D5-C54C-44D0-AED6-FAF708623ED8}" dt="2024-10-24T17:26:18.251" v="0" actId="47"/>
        <pc:sldMkLst>
          <pc:docMk/>
          <pc:sldMk cId="2700213458" sldId="4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AF90E-C05B-49F7-A43B-B464C9611E7F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BFCF-C195-444E-A18F-500301992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9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07224-C24B-4742-97C5-BCCF79FAFC5A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965A8-693C-4A5A-A2C9-39477FD73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P.G. </a:t>
            </a:r>
            <a:r>
              <a:rPr lang="en-US" dirty="0" err="1"/>
              <a:t>Shewmon</a:t>
            </a:r>
            <a:r>
              <a:rPr lang="en-US" dirty="0"/>
              <a:t>, </a:t>
            </a:r>
            <a:r>
              <a:rPr lang="en-US" dirty="0" err="1"/>
              <a:t>Tranformations</a:t>
            </a:r>
            <a:r>
              <a:rPr lang="en-US" dirty="0"/>
              <a:t> in Metals, McGraw-Hill, New York, 1969, from C.S. Smith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7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Berkels</a:t>
            </a:r>
            <a:r>
              <a:rPr lang="en-US" dirty="0"/>
              <a:t>, Benjamin &amp; </a:t>
            </a:r>
            <a:r>
              <a:rPr lang="en-US" dirty="0" err="1"/>
              <a:t>Rätz</a:t>
            </a:r>
            <a:r>
              <a:rPr lang="en-US" dirty="0"/>
              <a:t>, Andreas &amp; </a:t>
            </a:r>
            <a:r>
              <a:rPr lang="en-US" dirty="0" err="1"/>
              <a:t>Rumpf</a:t>
            </a:r>
            <a:r>
              <a:rPr lang="en-US" dirty="0"/>
              <a:t>, Martin &amp; Voigt, Axel. (2007). Identification of Grain Boundary Contours at Atomic Scale. 4485. 765-776. 10.1007/978-3-540-72823-8_66. </a:t>
            </a:r>
          </a:p>
          <a:p>
            <a:endParaRPr lang="en-US" dirty="0"/>
          </a:p>
          <a:p>
            <a:r>
              <a:rPr lang="en-US" dirty="0"/>
              <a:t>Fig 4-15 from Shackelford, James G. Intro to materials science for engineers, 5</a:t>
            </a:r>
            <a:r>
              <a:rPr lang="en-US" baseline="30000" dirty="0"/>
              <a:t>th</a:t>
            </a:r>
            <a:r>
              <a:rPr lang="en-US" dirty="0"/>
              <a:t> 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3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EFF0B-4523-43D2-999E-FAD5427321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1F72D-ADB3-4B40-9CDB-2ADE2862A1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2A599-4212-41E7-9BA5-D3FF4DC0BD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7E575-255C-4596-8CDF-AAC8D2AB16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40571-B7E1-4ABA-91CA-6262D902C9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D089D-2771-4AC9-8559-8D68EE0AB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F8ACB-6E15-4D8A-ADC3-8D7579753A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BDCB0-B7B8-433E-A048-A5283FED19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07FD4-4993-4226-9AA4-F5989F9C1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87131-7874-482A-ABA7-0501546499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AAB88-6886-4CDD-8667-EDB1F6A8A8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E46F0CD-00F2-48F1-814A-D234CB8769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295400" y="609600"/>
            <a:ext cx="6172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/>
              <a:t>Types of imperfections in crystals</a:t>
            </a:r>
          </a:p>
          <a:p>
            <a:endParaRPr lang="en-US"/>
          </a:p>
          <a:p>
            <a:r>
              <a:rPr lang="en-US"/>
              <a:t>- point: vacancy, interstitial</a:t>
            </a:r>
          </a:p>
          <a:p>
            <a:endParaRPr lang="en-US"/>
          </a:p>
          <a:p>
            <a:r>
              <a:rPr lang="en-US"/>
              <a:t>- line: dislocations</a:t>
            </a:r>
          </a:p>
          <a:p>
            <a:endParaRPr lang="en-US"/>
          </a:p>
          <a:p>
            <a:r>
              <a:rPr lang="en-US"/>
              <a:t>- interfacial: grain boundary, twin boundary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295400" y="2514600"/>
            <a:ext cx="5029200" cy="381000"/>
          </a:xfrm>
          <a:prstGeom prst="rect">
            <a:avLst/>
          </a:prstGeom>
          <a:noFill/>
          <a:ln w="25400">
            <a:solidFill>
              <a:srgbClr val="00FFFF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D5FF53-1184-541A-B6E0-6B5083BB0543}"/>
              </a:ext>
            </a:extLst>
          </p:cNvPr>
          <p:cNvSpPr txBox="1"/>
          <p:nvPr/>
        </p:nvSpPr>
        <p:spPr>
          <a:xfrm>
            <a:off x="914400" y="4419600"/>
            <a:ext cx="5234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Correction on homework problem (110) bcc.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7760" y="104395"/>
            <a:ext cx="30442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Grain </a:t>
            </a:r>
          </a:p>
          <a:p>
            <a:r>
              <a:rPr lang="en-US" sz="2400" b="1" dirty="0">
                <a:solidFill>
                  <a:srgbClr val="272727"/>
                </a:solidFill>
              </a:rPr>
              <a:t>boundaries</a:t>
            </a:r>
          </a:p>
        </p:txBody>
      </p:sp>
      <p:sp>
        <p:nvSpPr>
          <p:cNvPr id="133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4D8381-D763-4B92-B660-F433F1F4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372978"/>
            <a:ext cx="6934785" cy="52010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693AD5-B9F1-466D-85E9-92E06B0F560A}"/>
              </a:ext>
            </a:extLst>
          </p:cNvPr>
          <p:cNvSpPr txBox="1"/>
          <p:nvPr/>
        </p:nvSpPr>
        <p:spPr>
          <a:xfrm>
            <a:off x="514212" y="838200"/>
            <a:ext cx="3522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angle grain boundaries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B51B7-CE4E-4861-919A-2E4BEC8C5C17}"/>
              </a:ext>
            </a:extLst>
          </p:cNvPr>
          <p:cNvSpPr txBox="1"/>
          <p:nvPr/>
        </p:nvSpPr>
        <p:spPr>
          <a:xfrm>
            <a:off x="7163385" y="4724400"/>
            <a:ext cx="190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angle grain boundary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59CFC4-F79F-43D1-9E73-C2B9686F5B60}"/>
              </a:ext>
            </a:extLst>
          </p:cNvPr>
          <p:cNvCxnSpPr/>
          <p:nvPr/>
        </p:nvCxnSpPr>
        <p:spPr>
          <a:xfrm flipH="1">
            <a:off x="5486400" y="3505200"/>
            <a:ext cx="76200" cy="1371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769B0A-536F-4228-A932-71737A8C0361}"/>
              </a:ext>
            </a:extLst>
          </p:cNvPr>
          <p:cNvCxnSpPr>
            <a:cxnSpLocks/>
          </p:cNvCxnSpPr>
          <p:nvPr/>
        </p:nvCxnSpPr>
        <p:spPr>
          <a:xfrm flipH="1">
            <a:off x="5196254" y="4876800"/>
            <a:ext cx="290146" cy="1330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038429-E62F-4591-9629-F6603F2D42FD}"/>
              </a:ext>
            </a:extLst>
          </p:cNvPr>
          <p:cNvCxnSpPr>
            <a:cxnSpLocks/>
          </p:cNvCxnSpPr>
          <p:nvPr/>
        </p:nvCxnSpPr>
        <p:spPr>
          <a:xfrm flipH="1">
            <a:off x="5400736" y="4853353"/>
            <a:ext cx="94456" cy="170019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E6DAF8-5648-4147-AB49-136DFA256999}"/>
              </a:ext>
            </a:extLst>
          </p:cNvPr>
          <p:cNvCxnSpPr>
            <a:cxnSpLocks/>
          </p:cNvCxnSpPr>
          <p:nvPr/>
        </p:nvCxnSpPr>
        <p:spPr>
          <a:xfrm flipH="1">
            <a:off x="1752600" y="1600200"/>
            <a:ext cx="457200" cy="1447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45C909-D11E-4CA0-8CB3-C9B247690E70}"/>
              </a:ext>
            </a:extLst>
          </p:cNvPr>
          <p:cNvCxnSpPr>
            <a:cxnSpLocks/>
          </p:cNvCxnSpPr>
          <p:nvPr/>
        </p:nvCxnSpPr>
        <p:spPr>
          <a:xfrm flipH="1">
            <a:off x="762000" y="3352800"/>
            <a:ext cx="838200" cy="12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BC6D6A-9837-432F-A49D-F9F97B1178E1}"/>
              </a:ext>
            </a:extLst>
          </p:cNvPr>
          <p:cNvCxnSpPr>
            <a:cxnSpLocks/>
          </p:cNvCxnSpPr>
          <p:nvPr/>
        </p:nvCxnSpPr>
        <p:spPr>
          <a:xfrm flipH="1">
            <a:off x="1295400" y="3056461"/>
            <a:ext cx="457200" cy="14478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05f19ab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 r="238" b="55556"/>
          <a:stretch>
            <a:fillRect/>
          </a:stretch>
        </p:blipFill>
        <p:spPr bwMode="auto">
          <a:xfrm>
            <a:off x="304800" y="1143000"/>
            <a:ext cx="43719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95400" y="381000"/>
            <a:ext cx="631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Grain boundaries in an Fe-Cr alloy at 100X</a:t>
            </a:r>
          </a:p>
        </p:txBody>
      </p:sp>
      <p:sp>
        <p:nvSpPr>
          <p:cNvPr id="2048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c05f19ab</a:t>
            </a:r>
          </a:p>
        </p:txBody>
      </p:sp>
      <p:pic>
        <p:nvPicPr>
          <p:cNvPr id="20485" name="Picture 5" descr="c05f19ab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/>
          <a:srcRect l="-2850" t="48148" b="2469"/>
          <a:stretch>
            <a:fillRect/>
          </a:stretch>
        </p:blipFill>
        <p:spPr bwMode="auto">
          <a:xfrm>
            <a:off x="4800600" y="1066800"/>
            <a:ext cx="3987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762000" y="685800"/>
            <a:ext cx="5708614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ASTM grain size number, </a:t>
            </a:r>
            <a:r>
              <a:rPr lang="en-US" sz="2400" b="1" i="1" dirty="0"/>
              <a:t>G</a:t>
            </a:r>
            <a:endParaRPr lang="en-US" sz="2400" b="1" dirty="0"/>
          </a:p>
          <a:p>
            <a:endParaRPr lang="en-US" sz="1800" b="1" dirty="0"/>
          </a:p>
          <a:p>
            <a:r>
              <a:rPr lang="en-US" i="1" dirty="0"/>
              <a:t>G</a:t>
            </a:r>
            <a:r>
              <a:rPr lang="en-US" dirty="0"/>
              <a:t> varies 1 to 10, with 10 being very small grains </a:t>
            </a:r>
            <a:endParaRPr lang="en-US" sz="2400" dirty="0"/>
          </a:p>
          <a:p>
            <a:endParaRPr lang="en-US" sz="1200" dirty="0"/>
          </a:p>
          <a:p>
            <a:r>
              <a:rPr lang="en-US" i="1" dirty="0"/>
              <a:t>n </a:t>
            </a:r>
            <a:r>
              <a:rPr lang="en-US" dirty="0"/>
              <a:t>= average number of grains/inch</a:t>
            </a:r>
            <a:r>
              <a:rPr lang="en-US" baseline="30000" dirty="0"/>
              <a:t>2</a:t>
            </a:r>
            <a:r>
              <a:rPr lang="en-US" dirty="0"/>
              <a:t> at 100X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3036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037195"/>
              </p:ext>
            </p:extLst>
          </p:nvPr>
        </p:nvGraphicFramePr>
        <p:xfrm>
          <a:off x="1676400" y="2464394"/>
          <a:ext cx="42225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419040" progId="Equation.3">
                  <p:embed/>
                </p:oleObj>
              </mc:Choice>
              <mc:Fallback>
                <p:oleObj name="Equation" r:id="rId2" imgW="1650960" imgH="419040" progId="Equation.3">
                  <p:embed/>
                  <p:pic>
                    <p:nvPicPr>
                      <p:cNvPr id="59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64394"/>
                        <a:ext cx="4222587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914400" y="714375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898525" y="1333500"/>
            <a:ext cx="72548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62.6 grains/in</a:t>
            </a:r>
            <a:r>
              <a:rPr lang="en-US" sz="2400" baseline="30000" dirty="0"/>
              <a:t>2</a:t>
            </a:r>
            <a:r>
              <a:rPr lang="en-US" dirty="0"/>
              <a:t> are counted on a photograph at 85X, what is </a:t>
            </a:r>
          </a:p>
          <a:p>
            <a:pPr>
              <a:lnSpc>
                <a:spcPct val="120000"/>
              </a:lnSpc>
            </a:pPr>
            <a:r>
              <a:rPr lang="en-US" dirty="0"/>
              <a:t>the ASTM grain size number?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We first need </a:t>
            </a:r>
            <a:r>
              <a:rPr lang="en-US" i="1" dirty="0"/>
              <a:t>N</a:t>
            </a:r>
            <a:r>
              <a:rPr lang="en-US" dirty="0"/>
              <a:t>, the number of grains/in</a:t>
            </a:r>
            <a:r>
              <a:rPr lang="en-US" sz="2400" baseline="30000" dirty="0"/>
              <a:t>2</a:t>
            </a:r>
            <a:r>
              <a:rPr lang="en-US" dirty="0"/>
              <a:t> at 100X. Compared </a:t>
            </a:r>
          </a:p>
          <a:p>
            <a:pPr>
              <a:lnSpc>
                <a:spcPct val="120000"/>
              </a:lnSpc>
            </a:pPr>
            <a:r>
              <a:rPr lang="en-US" dirty="0"/>
              <a:t>to 85X, at 100X there are fewer grains by the ratio (85/100)</a:t>
            </a:r>
            <a:r>
              <a:rPr lang="en-US" sz="2400" baseline="30000" dirty="0"/>
              <a:t>2</a:t>
            </a:r>
            <a:r>
              <a:rPr lang="en-US" dirty="0"/>
              <a:t>.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2465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344359"/>
              </p:ext>
            </p:extLst>
          </p:nvPr>
        </p:nvGraphicFramePr>
        <p:xfrm>
          <a:off x="1447800" y="3733800"/>
          <a:ext cx="6139906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914400" progId="Equation.3">
                  <p:embed/>
                </p:oleObj>
              </mc:Choice>
              <mc:Fallback>
                <p:oleObj name="Equation" r:id="rId2" imgW="2539800" imgH="914400" progId="Equation.3">
                  <p:embed/>
                  <p:pic>
                    <p:nvPicPr>
                      <p:cNvPr id="604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6139906" cy="2211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020" name="Rectangle 75">
            <a:extLst>
              <a:ext uri="{FF2B5EF4-FFF2-40B4-BE49-F238E27FC236}">
                <a16:creationId xmlns:a16="http://schemas.microsoft.com/office/drawing/2014/main" id="{F0FAE728-C5A9-4B0F-B89E-F4BED8250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021" name="Group 77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022" name="Rectangle 79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13147" y="366639"/>
            <a:ext cx="8317705" cy="675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700" b="1" dirty="0">
                <a:latin typeface="+mj-lt"/>
                <a:ea typeface="+mj-ea"/>
                <a:cs typeface="+mj-cs"/>
              </a:rPr>
              <a:t>Twin boundaries </a:t>
            </a:r>
          </a:p>
        </p:txBody>
      </p:sp>
      <p:pic>
        <p:nvPicPr>
          <p:cNvPr id="47108" name="Picture 4" descr="twin boundary"/>
          <p:cNvPicPr>
            <a:picLocks noChangeAspect="1" noChangeArrowheads="1"/>
          </p:cNvPicPr>
          <p:nvPr/>
        </p:nvPicPr>
        <p:blipFill rotWithShape="1">
          <a:blip r:embed="rId4" cstate="print"/>
          <a:srcRect l="2469" t="6967" r="4938" b="19765"/>
          <a:stretch/>
        </p:blipFill>
        <p:spPr bwMode="auto">
          <a:xfrm>
            <a:off x="4750715" y="3159505"/>
            <a:ext cx="4405317" cy="3088896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86018" name="Picture 2" descr="Two results of grain boundary detection on TEM-images: input ...">
            <a:extLst>
              <a:ext uri="{FF2B5EF4-FFF2-40B4-BE49-F238E27FC236}">
                <a16:creationId xmlns:a16="http://schemas.microsoft.com/office/drawing/2014/main" id="{7208A407-56DB-463A-8487-31126AC5C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3593" y="476568"/>
            <a:ext cx="2175889" cy="2175889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05f18abc">
            <a:extLst>
              <a:ext uri="{FF2B5EF4-FFF2-40B4-BE49-F238E27FC236}">
                <a16:creationId xmlns:a16="http://schemas.microsoft.com/office/drawing/2014/main" id="{4DFA9FBB-CBB8-4EF5-861D-2A12539BDD77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 l="6544" t="54321" r="15576" b="2042"/>
          <a:stretch>
            <a:fillRect/>
          </a:stretch>
        </p:blipFill>
        <p:spPr bwMode="auto">
          <a:xfrm>
            <a:off x="209318" y="1219200"/>
            <a:ext cx="4461889" cy="4878137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741327-5347-41B8-8089-E8A9A2FB1B58}"/>
              </a:ext>
            </a:extLst>
          </p:cNvPr>
          <p:cNvSpPr txBox="1"/>
          <p:nvPr/>
        </p:nvSpPr>
        <p:spPr>
          <a:xfrm>
            <a:off x="209318" y="1143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Brass at 60x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05f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854200"/>
            <a:ext cx="8229600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381000"/>
            <a:ext cx="533832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Free surface</a:t>
            </a:r>
          </a:p>
          <a:p>
            <a:r>
              <a:rPr lang="en-US" dirty="0">
                <a:solidFill>
                  <a:srgbClr val="272727"/>
                </a:solidFill>
              </a:rPr>
              <a:t>- Is also considered to be an interfacial defect</a:t>
            </a:r>
          </a:p>
        </p:txBody>
      </p:sp>
      <p:sp>
        <p:nvSpPr>
          <p:cNvPr id="1638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7150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energy of a free surface is directly related to the planar density of atoms.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/>
              <a:t>Surfaces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77875"/>
            <a:ext cx="5257800" cy="488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49F5AC-0F62-496C-9CDB-EE89A6FE1C36}"/>
              </a:ext>
            </a:extLst>
          </p:cNvPr>
          <p:cNvSpPr txBox="1"/>
          <p:nvPr/>
        </p:nvSpPr>
        <p:spPr>
          <a:xfrm>
            <a:off x="609600" y="1295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considering the energy of a surface, higher planar density equals lower surface energy.</a:t>
            </a:r>
          </a:p>
        </p:txBody>
      </p:sp>
    </p:spTree>
    <p:extLst>
      <p:ext uri="{BB962C8B-B14F-4D97-AF65-F5344CB8AC3E}">
        <p14:creationId xmlns:p14="http://schemas.microsoft.com/office/powerpoint/2010/main" val="1006915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F2F30D-8F2F-493A-8A9D-B087E6186A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6BA3D4-9DC4-486B-815D-15B6D2F37E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bddf2c-15bd-4cee-88ee-4bb358fdb5d4"/>
    <ds:schemaRef ds:uri="0ffa7682-a752-4ec2-9b00-944c9a00b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260</Words>
  <Application>Microsoft Office PowerPoint</Application>
  <PresentationFormat>On-screen Show (4:3)</PresentationFormat>
  <Paragraphs>40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Default Design</vt:lpstr>
      <vt:lpstr>Equation</vt:lpstr>
      <vt:lpstr>PowerPoint Presentation</vt:lpstr>
      <vt:lpstr>c05f12</vt:lpstr>
      <vt:lpstr>c05f19ab</vt:lpstr>
      <vt:lpstr>PowerPoint Presentation</vt:lpstr>
      <vt:lpstr>PowerPoint Presentation</vt:lpstr>
      <vt:lpstr>PowerPoint Presentation</vt:lpstr>
      <vt:lpstr>c05f15</vt:lpstr>
      <vt:lpstr>Surfaces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Corcoran, Sean</dc:creator>
  <cp:lastModifiedBy>Corcoran, Sean</cp:lastModifiedBy>
  <cp:revision>11</cp:revision>
  <dcterms:created xsi:type="dcterms:W3CDTF">2020-05-26T20:51:00Z</dcterms:created>
  <dcterms:modified xsi:type="dcterms:W3CDTF">2024-10-24T17:28:36Z</dcterms:modified>
</cp:coreProperties>
</file>