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5.xml" ContentType="application/vnd.openxmlformats-officedocument.presentationml.tags+xml"/>
  <Override PartName="/ppt/tags/tag29.xml" ContentType="application/vnd.openxmlformats-officedocument.presentationml.tags+xml"/>
  <Override PartName="/ppt/tags/tag4.xml" ContentType="application/vnd.openxmlformats-officedocument.presentationml.tags+xml"/>
  <Override PartName="/ppt/tags/tag30.xml" ContentType="application/vnd.openxmlformats-officedocument.presentationml.tags+xml"/>
  <Override PartName="/ppt/tags/tag1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7.xml" ContentType="application/vnd.openxmlformats-officedocument.presentationml.tags+xml"/>
  <Override PartName="/ppt/tags/tag13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16.xml" ContentType="application/vnd.openxmlformats-officedocument.presentationml.tags+xml"/>
  <Override PartName="/ppt/tags/tag12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15.xml" ContentType="application/vnd.openxmlformats-officedocument.presentationml.tags+xml"/>
  <Override PartName="/ppt/tags/tag9.xml" ContentType="application/vnd.openxmlformats-officedocument.presentationml.tags+xml"/>
  <Override PartName="/ppt/tags/tag8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7.xml" ContentType="application/vnd.openxmlformats-officedocument.presentationml.tags+xml"/>
  <Override PartName="/ppt/tags/tag26.xml" ContentType="application/vnd.openxmlformats-officedocument.presentationml.tags+xml"/>
  <Override PartName="/ppt/tags/tag1.xml" ContentType="application/vnd.openxmlformats-officedocument.presentationml.tags+xml"/>
  <Override PartName="/ppt/tags/tag6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74" r:id="rId2"/>
    <p:sldMasterId id="2147483686" r:id="rId3"/>
    <p:sldMasterId id="2147483698" r:id="rId4"/>
  </p:sldMasterIdLst>
  <p:notesMasterIdLst>
    <p:notesMasterId r:id="rId24"/>
  </p:notesMasterIdLst>
  <p:handoutMasterIdLst>
    <p:handoutMasterId r:id="rId25"/>
  </p:handoutMasterIdLst>
  <p:sldIdLst>
    <p:sldId id="559" r:id="rId5"/>
    <p:sldId id="510" r:id="rId6"/>
    <p:sldId id="511" r:id="rId7"/>
    <p:sldId id="512" r:id="rId8"/>
    <p:sldId id="513" r:id="rId9"/>
    <p:sldId id="516" r:id="rId10"/>
    <p:sldId id="517" r:id="rId11"/>
    <p:sldId id="589" r:id="rId12"/>
    <p:sldId id="518" r:id="rId13"/>
    <p:sldId id="519" r:id="rId14"/>
    <p:sldId id="520" r:id="rId15"/>
    <p:sldId id="521" r:id="rId16"/>
    <p:sldId id="579" r:id="rId17"/>
    <p:sldId id="580" r:id="rId18"/>
    <p:sldId id="581" r:id="rId19"/>
    <p:sldId id="582" r:id="rId20"/>
    <p:sldId id="583" r:id="rId21"/>
    <p:sldId id="584" r:id="rId22"/>
    <p:sldId id="625" r:id="rId23"/>
  </p:sldIdLst>
  <p:sldSz cx="9144000" cy="6858000" type="screen4x3"/>
  <p:notesSz cx="7315200" cy="9601200"/>
  <p:custDataLst>
    <p:tags r:id="rId2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00"/>
    <a:srgbClr val="009900"/>
    <a:srgbClr val="FFCC00"/>
    <a:srgbClr val="FF6600"/>
    <a:srgbClr val="993300"/>
    <a:srgbClr val="00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07" autoAdjust="0"/>
    <p:restoredTop sz="94728" autoAdjust="0"/>
  </p:normalViewPr>
  <p:slideViewPr>
    <p:cSldViewPr snapToGrid="0">
      <p:cViewPr varScale="1">
        <p:scale>
          <a:sx n="93" d="100"/>
          <a:sy n="93" d="100"/>
        </p:scale>
        <p:origin x="789" y="48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customXml" Target="../customXml/item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ustomXml" Target="../customXml/item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6/24/2019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72583-2F19-4FEF-A287-E9292EC478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4B9B6-9798-40B2-9EA8-AF41F162FC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4625" y="381000"/>
            <a:ext cx="1944688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86425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73A204-F5D1-4477-A7C8-21B8816503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857FC-0656-45AF-B7E2-18CF33E1E0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9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21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631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7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10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C0AA65-579E-47DC-8BB8-5B59861A2F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50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281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06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42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69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9313" y="1203325"/>
            <a:ext cx="3810000" cy="4892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30FE8-52D0-4DF6-96FB-DC9D3925FF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C4B3B6-48A8-4B69-989A-1C04A6C8C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EEEF75-B942-432B-AB40-240D604493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183263-6FA7-4BC5-829A-65ABE76A7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D2BB4E-0DD0-47A7-8FE3-F08FC4F53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16B625-0470-48C5-9CD5-FFC95ED318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6913" y="1203325"/>
            <a:ext cx="77724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Times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432800" y="6172200"/>
            <a:ext cx="431800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5575" name="Rectangle 7"/>
          <p:cNvSpPr>
            <a:spLocks noChangeArrowheads="1"/>
          </p:cNvSpPr>
          <p:nvPr/>
        </p:nvSpPr>
        <p:spPr bwMode="auto">
          <a:xfrm>
            <a:off x="7221538" y="6400800"/>
            <a:ext cx="944562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200" i="0"/>
              <a:t>Chapter 9 -</a:t>
            </a:r>
          </a:p>
        </p:txBody>
      </p:sp>
      <p:sp>
        <p:nvSpPr>
          <p:cNvPr id="36557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70800" y="6403975"/>
            <a:ext cx="11811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i="0" smtClean="0"/>
            </a:lvl1pPr>
          </a:lstStyle>
          <a:p>
            <a:pPr>
              <a:defRPr/>
            </a:pPr>
            <a:fld id="{F001384B-1134-41EA-833C-E280D28A02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0.xml"/><Relationship Id="rId1" Type="http://schemas.openxmlformats.org/officeDocument/2006/relationships/tags" Target="../tags/tag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4.wmf"/><Relationship Id="rId2" Type="http://schemas.openxmlformats.org/officeDocument/2006/relationships/tags" Target="../tags/tag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jpeg"/><Relationship Id="rId4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6.wmf"/><Relationship Id="rId2" Type="http://schemas.openxmlformats.org/officeDocument/2006/relationships/tags" Target="../tags/tag1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eg"/><Relationship Id="rId4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4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957262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c10f08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0256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b="1" i="0" dirty="0" err="1">
                <a:solidFill>
                  <a:srgbClr val="272727"/>
                </a:solidFill>
              </a:rPr>
              <a:t>Pb-Sn</a:t>
            </a:r>
            <a:r>
              <a:rPr lang="en-US" b="1" i="0" dirty="0">
                <a:solidFill>
                  <a:srgbClr val="272727"/>
                </a:solidFill>
              </a:rPr>
              <a:t> phase diagram – Let’s take a look at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176418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10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4473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536575"/>
            <a:ext cx="2362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single phase case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a sufficiently small wt% Sn,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the solubility limit will never be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exceeded, so that a single phase alloy results.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10f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33400"/>
            <a:ext cx="4216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46100"/>
            <a:ext cx="24542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simple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two-phase case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(no eutectic)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76800" y="2286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larger wt% Sn, the solubility limit is exceeded on cooling, so that a two-phase material results.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75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10f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73914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c10f13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336925" y="163513"/>
            <a:ext cx="534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For 61.9 wt% Sn, a layered </a:t>
            </a:r>
            <a:r>
              <a:rPr lang="en-US" sz="2000" i="0" u="sng">
                <a:solidFill>
                  <a:srgbClr val="000000"/>
                </a:solidFill>
              </a:rPr>
              <a:t>eutectic</a:t>
            </a:r>
            <a:r>
              <a:rPr lang="en-US" sz="2000" i="0">
                <a:solidFill>
                  <a:srgbClr val="000000"/>
                </a:solidFill>
              </a:rPr>
              <a:t> structure  is formed.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29200" y="26670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33CC"/>
                </a:solidFill>
              </a:rPr>
              <a:t>eutectic point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029200" y="29718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2860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7818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6600"/>
                </a:solidFill>
              </a:rPr>
              <a:t>A-B is the eutectic line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2971800" y="3429000"/>
            <a:ext cx="152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6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10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662940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572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24200" y="3810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375525" y="1382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375X</a:t>
            </a:r>
          </a:p>
        </p:txBody>
      </p:sp>
    </p:spTree>
    <p:extLst>
      <p:ext uri="{BB962C8B-B14F-4D97-AF65-F5344CB8AC3E}">
        <p14:creationId xmlns:p14="http://schemas.microsoft.com/office/powerpoint/2010/main" val="89396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10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2954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828800" y="304800"/>
            <a:ext cx="52292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Formation of the eutectic structure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c10f15</a:t>
            </a:r>
          </a:p>
        </p:txBody>
      </p:sp>
    </p:spTree>
    <p:extLst>
      <p:ext uri="{BB962C8B-B14F-4D97-AF65-F5344CB8AC3E}">
        <p14:creationId xmlns:p14="http://schemas.microsoft.com/office/powerpoint/2010/main" val="316200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the eutectic line is crossed, some eutectic structure will occur, but there will also be </a:t>
            </a:r>
            <a:r>
              <a:rPr lang="en-US" i="0" u="sng" dirty="0">
                <a:solidFill>
                  <a:srgbClr val="000000"/>
                </a:solidFill>
              </a:rPr>
              <a:t>primary </a:t>
            </a:r>
            <a:r>
              <a:rPr lang="en-US" i="0" u="sng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or primary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i="0" dirty="0">
                <a:solidFill>
                  <a:srgbClr val="000000"/>
                </a:solidFill>
              </a:rPr>
              <a:t> if the composition is not at the eutectic point.</a:t>
            </a:r>
          </a:p>
        </p:txBody>
      </p:sp>
    </p:spTree>
    <p:extLst>
      <p:ext uri="{BB962C8B-B14F-4D97-AF65-F5344CB8AC3E}">
        <p14:creationId xmlns:p14="http://schemas.microsoft.com/office/powerpoint/2010/main" val="1668361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200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</p:spTree>
    <p:extLst>
      <p:ext uri="{BB962C8B-B14F-4D97-AF65-F5344CB8AC3E}">
        <p14:creationId xmlns:p14="http://schemas.microsoft.com/office/powerpoint/2010/main" val="183062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1"/>
            <a:ext cx="5691942" cy="4572000"/>
          </a:xfrm>
          <a:prstGeom prst="rect">
            <a:avLst/>
          </a:prstGeom>
          <a:noFill/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>
                <a:solidFill>
                  <a:srgbClr val="000000"/>
                </a:solidFill>
              </a:rPr>
              <a:t>Calculation of fractions of alpha &amp; beta in final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9225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15" y="2801566"/>
            <a:ext cx="331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040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343400" y="6096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4" name="Equation" r:id="rId6" imgW="3517900" imgH="2133600" progId="Equation.3">
                  <p:embed/>
                </p:oleObj>
              </mc:Choice>
              <mc:Fallback>
                <p:oleObj name="Equation" r:id="rId6" imgW="3517900" imgH="213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629400" y="533400"/>
            <a:ext cx="16367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Solubility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limits</a:t>
            </a:r>
          </a:p>
        </p:txBody>
      </p:sp>
      <p:sp>
        <p:nvSpPr>
          <p:cNvPr id="10240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grpSp>
        <p:nvGrpSpPr>
          <p:cNvPr id="102414" name="Group 14"/>
          <p:cNvGrpSpPr>
            <a:grpSpLocks/>
          </p:cNvGrpSpPr>
          <p:nvPr/>
        </p:nvGrpSpPr>
        <p:grpSpPr bwMode="auto">
          <a:xfrm>
            <a:off x="533400" y="457200"/>
            <a:ext cx="5638800" cy="4170363"/>
            <a:chOff x="240" y="624"/>
            <a:chExt cx="3360" cy="2494"/>
          </a:xfrm>
        </p:grpSpPr>
        <p:pic>
          <p:nvPicPr>
            <p:cNvPr id="102402" name="Picture 2" descr="c10f09"/>
            <p:cNvPicPr preferRelativeResize="0"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0" y="624"/>
              <a:ext cx="3360" cy="2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2405" name="Rectangle 5"/>
            <p:cNvSpPr>
              <a:spLocks noChangeArrowheads="1"/>
            </p:cNvSpPr>
            <p:nvPr/>
          </p:nvSpPr>
          <p:spPr bwMode="auto">
            <a:xfrm>
              <a:off x="1104" y="1632"/>
              <a:ext cx="480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150°C</a:t>
              </a:r>
            </a:p>
          </p:txBody>
        </p:sp>
        <p:sp>
          <p:nvSpPr>
            <p:cNvPr id="102406" name="Text Box 6"/>
            <p:cNvSpPr txBox="1">
              <a:spLocks noChangeArrowheads="1"/>
            </p:cNvSpPr>
            <p:nvPr/>
          </p:nvSpPr>
          <p:spPr bwMode="auto">
            <a:xfrm>
              <a:off x="864" y="1776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1536" y="1824"/>
              <a:ext cx="227" cy="18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 dirty="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102408" name="Text Box 8"/>
            <p:cNvSpPr txBox="1">
              <a:spLocks noChangeArrowheads="1"/>
            </p:cNvSpPr>
            <p:nvPr/>
          </p:nvSpPr>
          <p:spPr bwMode="auto">
            <a:xfrm>
              <a:off x="2976" y="1776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 b="1" i="0">
                  <a:solidFill>
                    <a:srgbClr val="000000"/>
                  </a:solidFill>
                </a:rPr>
                <a:t>98</a:t>
              </a:r>
            </a:p>
          </p:txBody>
        </p:sp>
        <p:sp>
          <p:nvSpPr>
            <p:cNvPr id="102409" name="Text Box 9"/>
            <p:cNvSpPr txBox="1">
              <a:spLocks noChangeArrowheads="1"/>
            </p:cNvSpPr>
            <p:nvPr/>
          </p:nvSpPr>
          <p:spPr bwMode="auto">
            <a:xfrm>
              <a:off x="432" y="2880"/>
              <a:ext cx="295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i="0">
                  <a:solidFill>
                    <a:srgbClr val="000000"/>
                  </a:solidFill>
                </a:rPr>
                <a:t>Pb</a:t>
              </a:r>
            </a:p>
          </p:txBody>
        </p:sp>
        <p:sp>
          <p:nvSpPr>
            <p:cNvPr id="102410" name="Text Box 10"/>
            <p:cNvSpPr txBox="1">
              <a:spLocks noChangeArrowheads="1"/>
            </p:cNvSpPr>
            <p:nvPr/>
          </p:nvSpPr>
          <p:spPr bwMode="auto">
            <a:xfrm>
              <a:off x="3120" y="2880"/>
              <a:ext cx="296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000" i="0">
                  <a:solidFill>
                    <a:srgbClr val="000000"/>
                  </a:solidFill>
                </a:rPr>
                <a:t>Sn</a:t>
              </a:r>
            </a:p>
          </p:txBody>
        </p:sp>
      </p:grpSp>
      <p:sp>
        <p:nvSpPr>
          <p:cNvPr id="102415" name="Text Box 15"/>
          <p:cNvSpPr txBox="1">
            <a:spLocks noChangeArrowheads="1"/>
          </p:cNvSpPr>
          <p:nvPr/>
        </p:nvSpPr>
        <p:spPr bwMode="auto">
          <a:xfrm>
            <a:off x="533400" y="5374731"/>
            <a:ext cx="7467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what is: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(a) the maximum </a:t>
            </a:r>
            <a:r>
              <a:rPr lang="en-US" sz="2000" i="0" dirty="0" err="1">
                <a:solidFill>
                  <a:srgbClr val="000000"/>
                </a:solidFill>
                <a:cs typeface="Arial" charset="0"/>
              </a:rPr>
              <a:t>wt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% solubility of </a:t>
            </a:r>
            <a:r>
              <a:rPr lang="en-US" sz="2000" i="0" dirty="0" err="1">
                <a:solidFill>
                  <a:srgbClr val="000000"/>
                </a:solidFill>
                <a:cs typeface="Arial" charset="0"/>
              </a:rPr>
              <a:t>Sn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 in </a:t>
            </a:r>
            <a:r>
              <a:rPr lang="en-US" sz="2000" i="0" dirty="0" err="1">
                <a:solidFill>
                  <a:srgbClr val="000000"/>
                </a:solidFill>
                <a:cs typeface="Arial" charset="0"/>
              </a:rPr>
              <a:t>Pb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?        </a:t>
            </a:r>
            <a:endParaRPr lang="en-US" sz="2000" i="0" dirty="0">
              <a:solidFill>
                <a:srgbClr val="0033CC"/>
              </a:solidFill>
              <a:cs typeface="Arial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(b) </a:t>
            </a:r>
            <a:r>
              <a:rPr lang="en-US" sz="2000" i="0" dirty="0">
                <a:solidFill>
                  <a:srgbClr val="000000"/>
                </a:solidFill>
              </a:rPr>
              <a:t>the maximum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solubility of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 in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?        </a:t>
            </a:r>
            <a:endParaRPr lang="en-US" sz="2000" i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59181" y="5646526"/>
            <a:ext cx="19411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err="1">
                <a:solidFill>
                  <a:srgbClr val="0033CC"/>
                </a:solidFill>
                <a:cs typeface="Arial" charset="0"/>
              </a:rPr>
              <a:t>Ans</a:t>
            </a:r>
            <a:r>
              <a:rPr lang="en-US" i="0" dirty="0">
                <a:solidFill>
                  <a:srgbClr val="0033CC"/>
                </a:solidFill>
                <a:cs typeface="Arial" charset="0"/>
              </a:rPr>
              <a:t>: 11% </a:t>
            </a:r>
            <a:r>
              <a:rPr lang="en-US" i="0" dirty="0" err="1">
                <a:solidFill>
                  <a:srgbClr val="0033CC"/>
                </a:solidFill>
                <a:cs typeface="Arial" charset="0"/>
              </a:rPr>
              <a:t>Sn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59181" y="6113395"/>
            <a:ext cx="1792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err="1">
                <a:solidFill>
                  <a:srgbClr val="0033CC"/>
                </a:solidFill>
              </a:rPr>
              <a:t>Ans</a:t>
            </a:r>
            <a:r>
              <a:rPr lang="en-US" i="0" dirty="0">
                <a:solidFill>
                  <a:srgbClr val="0033CC"/>
                </a:solidFill>
              </a:rPr>
              <a:t>: 2% </a:t>
            </a:r>
            <a:r>
              <a:rPr lang="en-US" i="0" dirty="0" err="1">
                <a:solidFill>
                  <a:srgbClr val="0033CC"/>
                </a:solidFill>
              </a:rPr>
              <a:t>Pb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2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1752600" y="2590800"/>
            <a:ext cx="762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150°C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304800" y="42672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Pb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572000" y="4267200"/>
            <a:ext cx="495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Sn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447800" y="541020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0" name="Line 18"/>
          <p:cNvSpPr>
            <a:spLocks noChangeShapeType="1"/>
          </p:cNvSpPr>
          <p:nvPr/>
        </p:nvSpPr>
        <p:spPr bwMode="auto">
          <a:xfrm>
            <a:off x="1371600" y="35052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1" name="Line 19"/>
          <p:cNvSpPr>
            <a:spLocks noChangeShapeType="1"/>
          </p:cNvSpPr>
          <p:nvPr/>
        </p:nvSpPr>
        <p:spPr bwMode="auto">
          <a:xfrm>
            <a:off x="2590800" y="35052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2" name="Text Box 20"/>
          <p:cNvSpPr txBox="1">
            <a:spLocks noChangeArrowheads="1"/>
          </p:cNvSpPr>
          <p:nvPr/>
        </p:nvSpPr>
        <p:spPr bwMode="auto">
          <a:xfrm>
            <a:off x="1752600" y="3352800"/>
            <a:ext cx="3492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505200" y="3352800"/>
            <a:ext cx="336550" cy="366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8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3336" name="Object 24"/>
          <p:cNvGraphicFramePr>
            <a:graphicFrameLocks noChangeAspect="1"/>
          </p:cNvGraphicFramePr>
          <p:nvPr/>
        </p:nvGraphicFramePr>
        <p:xfrm>
          <a:off x="4876800" y="4876800"/>
          <a:ext cx="3521075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Equation" r:id="rId6" imgW="3517900" imgH="1562100" progId="Equation.3">
                  <p:embed/>
                </p:oleObj>
              </mc:Choice>
              <mc:Fallback>
                <p:oleObj name="Equation" r:id="rId6" imgW="3517900" imgH="156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76800"/>
                        <a:ext cx="3521075" cy="15621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5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/>
      <p:bldP spid="133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06624" y="3438144"/>
            <a:ext cx="312115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3216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46192" y="3017520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10f1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295400"/>
            <a:ext cx="54864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304800"/>
            <a:ext cx="3214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Sn-Bi phase diagram</a:t>
            </a:r>
          </a:p>
        </p:txBody>
      </p:sp>
      <p:sp>
        <p:nvSpPr>
          <p:cNvPr id="143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c10f10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5686425" y="4900612"/>
            <a:ext cx="34163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Bi has some solubility in </a:t>
            </a:r>
            <a:r>
              <a:rPr lang="en-US" sz="2000" i="0" dirty="0" err="1">
                <a:solidFill>
                  <a:srgbClr val="006600"/>
                </a:solidFill>
              </a:rPr>
              <a:t>Sn</a:t>
            </a:r>
            <a:r>
              <a:rPr lang="en-US" sz="2000" i="0" dirty="0">
                <a:solidFill>
                  <a:srgbClr val="006600"/>
                </a:solidFill>
              </a:rPr>
              <a:t>.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But the solubility of </a:t>
            </a:r>
            <a:r>
              <a:rPr lang="en-US" sz="2000" i="0" dirty="0" err="1">
                <a:solidFill>
                  <a:srgbClr val="006600"/>
                </a:solidFill>
              </a:rPr>
              <a:t>Sn</a:t>
            </a:r>
            <a:r>
              <a:rPr lang="en-US" sz="2000" i="0" dirty="0">
                <a:solidFill>
                  <a:srgbClr val="006600"/>
                </a:solidFill>
              </a:rPr>
              <a:t> in Bi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is essentially 0% at all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temperatures.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6019800" y="838200"/>
            <a:ext cx="274955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57 </a:t>
            </a:r>
            <a:r>
              <a:rPr lang="en-US" sz="2000" i="0" dirty="0" err="1">
                <a:solidFill>
                  <a:srgbClr val="CC0000"/>
                </a:solidFill>
              </a:rPr>
              <a:t>wt</a:t>
            </a:r>
            <a:r>
              <a:rPr lang="en-US" sz="2000" i="0" dirty="0">
                <a:solidFill>
                  <a:srgbClr val="CC0000"/>
                </a:solidFill>
              </a:rPr>
              <a:t>% Bi - 43 </a:t>
            </a:r>
            <a:r>
              <a:rPr lang="en-US" sz="2000" i="0" dirty="0" err="1">
                <a:solidFill>
                  <a:srgbClr val="CC0000"/>
                </a:solidFill>
              </a:rPr>
              <a:t>wt</a:t>
            </a:r>
            <a:r>
              <a:rPr lang="en-US" sz="2000" i="0" dirty="0">
                <a:solidFill>
                  <a:srgbClr val="CC0000"/>
                </a:solidFill>
              </a:rPr>
              <a:t>% </a:t>
            </a:r>
            <a:r>
              <a:rPr lang="en-US" sz="2000" i="0" dirty="0" err="1">
                <a:solidFill>
                  <a:srgbClr val="CC0000"/>
                </a:solidFill>
              </a:rPr>
              <a:t>Sn</a:t>
            </a:r>
            <a:endParaRPr lang="en-US" sz="20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is useful as a </a:t>
            </a:r>
            <a:r>
              <a:rPr lang="en-US" sz="2000" i="0" dirty="0" err="1">
                <a:solidFill>
                  <a:srgbClr val="CC0000"/>
                </a:solidFill>
              </a:rPr>
              <a:t>Pb</a:t>
            </a:r>
            <a:r>
              <a:rPr lang="en-US" sz="2000" i="0" dirty="0">
                <a:solidFill>
                  <a:srgbClr val="CC0000"/>
                </a:solidFill>
              </a:rPr>
              <a:t>-free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solder. </a:t>
            </a:r>
          </a:p>
          <a:p>
            <a:pPr eaLnBrk="1" hangingPunct="1">
              <a:lnSpc>
                <a:spcPct val="120000"/>
              </a:lnSpc>
            </a:pPr>
            <a:endParaRPr lang="en-US" sz="10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3333CC"/>
                </a:solidFill>
              </a:rPr>
              <a:t>Why this composition?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63744" y="4360664"/>
            <a:ext cx="3261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going on here?</a:t>
            </a:r>
          </a:p>
        </p:txBody>
      </p:sp>
      <p:cxnSp>
        <p:nvCxnSpPr>
          <p:cNvPr id="4" name="Straight Arrow Connector 3"/>
          <p:cNvCxnSpPr>
            <a:stCxn id="2" idx="1"/>
          </p:cNvCxnSpPr>
          <p:nvPr/>
        </p:nvCxnSpPr>
        <p:spPr>
          <a:xfrm flipH="1" flipV="1">
            <a:off x="5445457" y="4360664"/>
            <a:ext cx="318287" cy="2308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1742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Chapter_06">
  <a:themeElements>
    <a:clrScheme name="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pter_06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hapter_06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_06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_06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291067-E78E-46EF-ADCF-36DB2AA1E6AD}"/>
</file>

<file path=customXml/itemProps2.xml><?xml version="1.0" encoding="utf-8"?>
<ds:datastoreItem xmlns:ds="http://schemas.openxmlformats.org/officeDocument/2006/customXml" ds:itemID="{6D31F7DB-A150-45A5-B792-36A04BB59B52}"/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4565</TotalTime>
  <Words>702</Words>
  <Application>Microsoft Office PowerPoint</Application>
  <PresentationFormat>On-screen Show (4:3)</PresentationFormat>
  <Paragraphs>150</Paragraphs>
  <Slides>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Castellar</vt:lpstr>
      <vt:lpstr>Symbol</vt:lpstr>
      <vt:lpstr>Times</vt:lpstr>
      <vt:lpstr>Times New Roman</vt:lpstr>
      <vt:lpstr>Chapter_06</vt:lpstr>
      <vt:lpstr>1_Default Design</vt:lpstr>
      <vt:lpstr>2_Default Design</vt:lpstr>
      <vt:lpstr>3_Default Design</vt:lpstr>
      <vt:lpstr>Equation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c10f09</vt:lpstr>
      <vt:lpstr>c10f09</vt:lpstr>
      <vt:lpstr>PowerPoint Presentation</vt:lpstr>
      <vt:lpstr>c10f10</vt:lpstr>
      <vt:lpstr>c10f08</vt:lpstr>
      <vt:lpstr>c10f11</vt:lpstr>
      <vt:lpstr>c10f12</vt:lpstr>
      <vt:lpstr>c10f13</vt:lpstr>
      <vt:lpstr>c10f14</vt:lpstr>
      <vt:lpstr>c10f15</vt:lpstr>
      <vt:lpstr>PowerPoint Presentation</vt:lpstr>
      <vt:lpstr>PowerPoint Presentation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239</cp:revision>
  <cp:lastPrinted>2014-06-23T23:44:15Z</cp:lastPrinted>
  <dcterms:created xsi:type="dcterms:W3CDTF">2001-01-25T20:00:33Z</dcterms:created>
  <dcterms:modified xsi:type="dcterms:W3CDTF">2019-06-24T14:01:54Z</dcterms:modified>
</cp:coreProperties>
</file>