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ppt/tags/tag7.xml" ContentType="application/vnd.openxmlformats-officedocument.presentationml.tags+xml"/>
  <Override PartName="/ppt/tags/tag23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25.xml" ContentType="application/vnd.openxmlformats-officedocument.presentationml.tags+xml"/>
  <Override PartName="/ppt/tags/tag9.xml" ContentType="application/vnd.openxmlformats-officedocument.presentationml.tags+xml"/>
  <Override PartName="/ppt/tags/tag17.xml" ContentType="application/vnd.openxmlformats-officedocument.presentationml.tags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tags/tag16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18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25" r:id="rId2"/>
    <p:sldId id="423" r:id="rId3"/>
    <p:sldId id="426" r:id="rId4"/>
    <p:sldId id="427" r:id="rId5"/>
    <p:sldId id="428" r:id="rId6"/>
    <p:sldId id="383" r:id="rId7"/>
    <p:sldId id="417" r:id="rId8"/>
    <p:sldId id="416" r:id="rId9"/>
    <p:sldId id="336" r:id="rId10"/>
    <p:sldId id="342" r:id="rId11"/>
    <p:sldId id="429" r:id="rId12"/>
    <p:sldId id="418" r:id="rId13"/>
    <p:sldId id="419" r:id="rId14"/>
    <p:sldId id="420" r:id="rId15"/>
    <p:sldId id="422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800080"/>
    <a:srgbClr val="CC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1" autoAdjust="0"/>
    <p:restoredTop sz="94660"/>
  </p:normalViewPr>
  <p:slideViewPr>
    <p:cSldViewPr>
      <p:cViewPr varScale="1">
        <p:scale>
          <a:sx n="81" d="100"/>
          <a:sy n="81" d="100"/>
        </p:scale>
        <p:origin x="84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3D0CAF25-F15A-41BB-B365-6F791B59BCCE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49484A8F-64CF-4444-B6E1-42ABEDAE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91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420" cy="480496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33" y="0"/>
            <a:ext cx="3170420" cy="480496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4C2D61E4-EC61-4C67-A5D3-34827C49D64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020" y="4561441"/>
            <a:ext cx="5851160" cy="4320106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531"/>
            <a:ext cx="3170420" cy="480496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33" y="9118531"/>
            <a:ext cx="3170420" cy="480496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BD1D72A3-C956-475A-98D4-C241B04C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2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Partially transformed pearlite to </a:t>
            </a:r>
            <a:r>
              <a:rPr lang="en-US" dirty="0" err="1"/>
              <a:t>spheroidite</a:t>
            </a:r>
            <a:r>
              <a:rPr lang="en-US" dirty="0"/>
              <a:t>.  Reduce phase</a:t>
            </a:r>
            <a:r>
              <a:rPr lang="en-US" baseline="0" dirty="0"/>
              <a:t> boundary area.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72A3-C956-475A-98D4-C241B04C35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72A3-C956-475A-98D4-C241B04C35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Bainite</a:t>
            </a:r>
            <a:r>
              <a:rPr lang="en-US" dirty="0"/>
              <a:t>.  Curve</a:t>
            </a:r>
            <a:r>
              <a:rPr lang="en-US" baseline="0" dirty="0"/>
              <a:t> A-B is where Pearlite transformation ceases and we have retained austenite which becomes </a:t>
            </a:r>
            <a:r>
              <a:rPr lang="en-US" baseline="0" dirty="0" err="1"/>
              <a:t>Martensite</a:t>
            </a:r>
            <a:r>
              <a:rPr lang="en-US" baseline="0" dirty="0"/>
              <a:t>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72A3-C956-475A-98D4-C241B04C35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E2856-3367-4F30-9804-273967FC426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339AD-3C21-49B8-AE91-FDE2C8158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50249-8048-43FB-A688-5931A20E77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6E48F-49FE-4114-8D65-8BF77431F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EAD22-148F-40B7-8783-74F4E11500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6F59B-CF20-43D2-95A6-26D523D32A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DA2FD-E6F8-42B6-A37B-27D194DBE5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DE3CD-D3DE-4900-8522-52B4B63B6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692F0-7323-48F7-8DCF-0DDEC6ACD7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2D7EF-1512-43F0-A45C-8FAE34A41A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46C27-F4BE-4CF9-88F2-23B497809C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24C6D-8D83-4294-AE21-058094EDF9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5032B58-6AD5-408A-8780-522B2A4238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8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c11f41</a:t>
            </a:r>
          </a:p>
        </p:txBody>
      </p:sp>
      <p:pic>
        <p:nvPicPr>
          <p:cNvPr id="151554" name="Picture 2" descr="c11f4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762000"/>
            <a:ext cx="71628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057400" y="609600"/>
            <a:ext cx="2362200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CC0000"/>
                </a:solidFill>
              </a:rPr>
              <a:t>Austenitize </a:t>
            </a:r>
          </a:p>
          <a:p>
            <a:pPr algn="ctr"/>
            <a:r>
              <a:rPr lang="en-US" sz="1800">
                <a:solidFill>
                  <a:srgbClr val="CC0000"/>
                </a:solidFill>
                <a:latin typeface="Symbol" pitchFamily="18" charset="2"/>
              </a:rPr>
              <a:t>g (</a:t>
            </a:r>
            <a:r>
              <a:rPr lang="en-US" sz="1800">
                <a:solidFill>
                  <a:srgbClr val="CC0000"/>
                </a:solidFill>
              </a:rPr>
              <a:t>FCC) structure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4495800" y="2743200"/>
            <a:ext cx="2362200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Temper to form </a:t>
            </a:r>
          </a:p>
          <a:p>
            <a:pPr algn="ctr"/>
            <a:r>
              <a:rPr lang="en-US" sz="1800">
                <a:solidFill>
                  <a:schemeClr val="accent2"/>
                </a:solidFill>
                <a:latin typeface="Symbol" pitchFamily="18" charset="2"/>
              </a:rPr>
              <a:t>a </a:t>
            </a:r>
            <a:r>
              <a:rPr lang="en-US" sz="1800">
                <a:solidFill>
                  <a:schemeClr val="accent2"/>
                </a:solidFill>
              </a:rPr>
              <a:t>(BCC) + Fe</a:t>
            </a:r>
            <a:r>
              <a:rPr lang="en-US" baseline="-25000">
                <a:solidFill>
                  <a:schemeClr val="accent2"/>
                </a:solidFill>
              </a:rPr>
              <a:t>3</a:t>
            </a:r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1600200" y="53340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006600"/>
                </a:solidFill>
              </a:rPr>
              <a:t>Martensite, BCT</a:t>
            </a:r>
          </a:p>
          <a:p>
            <a:pPr algn="ctr"/>
            <a:r>
              <a:rPr lang="en-US" sz="1800">
                <a:solidFill>
                  <a:srgbClr val="006600"/>
                </a:solidFill>
              </a:rPr>
              <a:t>very hard, brittle</a:t>
            </a:r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 flipV="1">
            <a:off x="3657600" y="5105400"/>
            <a:ext cx="533400" cy="3048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1562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62600" y="0"/>
            <a:ext cx="2978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Quenching and</a:t>
            </a:r>
          </a:p>
          <a:p>
            <a:r>
              <a:rPr lang="en-US" sz="2400" b="1">
                <a:solidFill>
                  <a:srgbClr val="272727"/>
                </a:solidFill>
              </a:rPr>
              <a:t>tempering of steels</a:t>
            </a: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4724400" y="3581400"/>
            <a:ext cx="1993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(one to a few hours)</a:t>
            </a:r>
          </a:p>
        </p:txBody>
      </p:sp>
    </p:spTree>
    <p:extLst>
      <p:ext uri="{BB962C8B-B14F-4D97-AF65-F5344CB8AC3E}">
        <p14:creationId xmlns:p14="http://schemas.microsoft.com/office/powerpoint/2010/main" val="142831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11f2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2400" y="228600"/>
            <a:ext cx="566261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c11f23</a:t>
            </a:r>
          </a:p>
        </p:txBody>
      </p:sp>
    </p:spTree>
    <p:extLst>
      <p:ext uri="{BB962C8B-B14F-4D97-AF65-F5344CB8AC3E}">
        <p14:creationId xmlns:p14="http://schemas.microsoft.com/office/powerpoint/2010/main" val="123082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C1AF-021D-43B0-8F6F-4B194C3F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about CCT curves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DDFC2-A84E-4B8A-B5D8-EAFEA90D905E}"/>
              </a:ext>
            </a:extLst>
          </p:cNvPr>
          <p:cNvSpPr txBox="1"/>
          <p:nvPr/>
        </p:nvSpPr>
        <p:spPr>
          <a:xfrm>
            <a:off x="533400" y="2438400"/>
            <a:ext cx="4012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straight forward to use.</a:t>
            </a:r>
          </a:p>
        </p:txBody>
      </p:sp>
    </p:spTree>
    <p:extLst>
      <p:ext uri="{BB962C8B-B14F-4D97-AF65-F5344CB8AC3E}">
        <p14:creationId xmlns:p14="http://schemas.microsoft.com/office/powerpoint/2010/main" val="273073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11f2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404" y="228600"/>
            <a:ext cx="5530396" cy="648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62600" y="457200"/>
            <a:ext cx="28590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i="1">
                <a:solidFill>
                  <a:srgbClr val="272727"/>
                </a:solidFill>
              </a:rPr>
              <a:t>C-C-T</a:t>
            </a:r>
            <a:r>
              <a:rPr lang="en-US" sz="2400" b="1">
                <a:solidFill>
                  <a:srgbClr val="272727"/>
                </a:solidFill>
              </a:rPr>
              <a:t> diagram for </a:t>
            </a:r>
          </a:p>
          <a:p>
            <a:pPr>
              <a:lnSpc>
                <a:spcPct val="110000"/>
              </a:lnSpc>
            </a:pPr>
            <a:r>
              <a:rPr lang="en-US" sz="2400" b="1">
                <a:solidFill>
                  <a:srgbClr val="272727"/>
                </a:solidFill>
              </a:rPr>
              <a:t>eutectoid steel</a:t>
            </a:r>
          </a:p>
        </p:txBody>
      </p:sp>
      <p:sp>
        <p:nvSpPr>
          <p:cNvPr id="2867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c11f26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638800" y="1828800"/>
            <a:ext cx="32766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CC0000"/>
                </a:solidFill>
              </a:rPr>
              <a:t>For constant cooling rates, as in </a:t>
            </a:r>
            <a:r>
              <a:rPr lang="en-US">
                <a:solidFill>
                  <a:srgbClr val="CC0000"/>
                </a:solidFill>
                <a:cs typeface="Arial" charset="0"/>
              </a:rPr>
              <a:t>°C/s, a</a:t>
            </a:r>
            <a:r>
              <a:rPr lang="en-US">
                <a:solidFill>
                  <a:srgbClr val="CC0000"/>
                </a:solidFill>
              </a:rPr>
              <a:t> continuous cooling transformation 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CC0000"/>
                </a:solidFill>
              </a:rPr>
              <a:t>(</a:t>
            </a:r>
            <a:r>
              <a:rPr lang="en-US" i="1">
                <a:solidFill>
                  <a:srgbClr val="CC0000"/>
                </a:solidFill>
              </a:rPr>
              <a:t>C-C-T</a:t>
            </a:r>
            <a:r>
              <a:rPr lang="en-US" sz="800" i="1">
                <a:solidFill>
                  <a:srgbClr val="CC0000"/>
                </a:solidFill>
              </a:rPr>
              <a:t> </a:t>
            </a:r>
            <a:r>
              <a:rPr lang="en-US">
                <a:solidFill>
                  <a:srgbClr val="CC0000"/>
                </a:solidFill>
              </a:rPr>
              <a:t>) diagram is used. </a:t>
            </a:r>
          </a:p>
          <a:p>
            <a:pPr>
              <a:lnSpc>
                <a:spcPct val="110000"/>
              </a:lnSpc>
            </a:pPr>
            <a:endParaRPr lang="en-US">
              <a:solidFill>
                <a:srgbClr val="CC0000"/>
              </a:solidFill>
            </a:endParaRPr>
          </a:p>
          <a:p>
            <a:pPr>
              <a:lnSpc>
                <a:spcPct val="110000"/>
              </a:lnSpc>
            </a:pPr>
            <a:endParaRPr lang="en-US">
              <a:solidFill>
                <a:srgbClr val="CC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006600"/>
                </a:solidFill>
              </a:rPr>
              <a:t>This is similar to an isothermal </a:t>
            </a:r>
            <a:r>
              <a:rPr lang="en-US" i="1">
                <a:solidFill>
                  <a:srgbClr val="006600"/>
                </a:solidFill>
              </a:rPr>
              <a:t>T-T-T</a:t>
            </a:r>
            <a:r>
              <a:rPr lang="en-US">
                <a:solidFill>
                  <a:srgbClr val="006600"/>
                </a:solidFill>
              </a:rPr>
              <a:t> diagram, but the curves shift some.</a:t>
            </a:r>
          </a:p>
        </p:txBody>
      </p:sp>
    </p:spTree>
    <p:extLst>
      <p:ext uri="{BB962C8B-B14F-4D97-AF65-F5344CB8AC3E}">
        <p14:creationId xmlns:p14="http://schemas.microsoft.com/office/powerpoint/2010/main" val="251395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11f2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28600"/>
            <a:ext cx="5294313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69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15000" y="228600"/>
            <a:ext cx="3276600" cy="435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i="1" dirty="0">
                <a:solidFill>
                  <a:srgbClr val="272727"/>
                </a:solidFill>
              </a:rPr>
              <a:t>C-C-T</a:t>
            </a:r>
            <a:r>
              <a:rPr lang="en-US" sz="2400" b="1" dirty="0">
                <a:solidFill>
                  <a:srgbClr val="272727"/>
                </a:solidFill>
              </a:rPr>
              <a:t> diagram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272727"/>
                </a:solidFill>
              </a:rPr>
              <a:t>for 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272727"/>
                </a:solidFill>
              </a:rPr>
              <a:t>eutectoid steel - cooling rate effect</a:t>
            </a:r>
          </a:p>
          <a:p>
            <a:pPr>
              <a:lnSpc>
                <a:spcPct val="110000"/>
              </a:lnSpc>
            </a:pPr>
            <a:endParaRPr lang="en-US" sz="1000" b="1" dirty="0"/>
          </a:p>
          <a:p>
            <a:pPr>
              <a:lnSpc>
                <a:spcPct val="110000"/>
              </a:lnSpc>
            </a:pPr>
            <a:endParaRPr lang="en-US" sz="1000" b="1" dirty="0"/>
          </a:p>
          <a:p>
            <a:pPr>
              <a:lnSpc>
                <a:spcPct val="110000"/>
              </a:lnSpc>
            </a:pPr>
            <a:endParaRPr lang="en-US" sz="1000" b="1" dirty="0"/>
          </a:p>
          <a:p>
            <a:pPr>
              <a:lnSpc>
                <a:spcPct val="110000"/>
              </a:lnSpc>
            </a:pPr>
            <a:endParaRPr lang="en-US" sz="1000" b="1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Two different continuous cooling rates give different results.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“Full Anneal” versus “Normalizing”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272727"/>
              </a:solidFill>
            </a:endParaRPr>
          </a:p>
        </p:txBody>
      </p:sp>
      <p:sp>
        <p:nvSpPr>
          <p:cNvPr id="2970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0" y="4946226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is </a:t>
            </a:r>
            <a:r>
              <a:rPr lang="en-US" dirty="0" err="1"/>
              <a:t>Bainite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920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11f2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8600"/>
            <a:ext cx="5345113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c11f28</a:t>
            </a:r>
          </a:p>
        </p:txBody>
      </p:sp>
      <p:sp>
        <p:nvSpPr>
          <p:cNvPr id="30725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86400" y="304800"/>
            <a:ext cx="29718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i="1">
                <a:solidFill>
                  <a:srgbClr val="272727"/>
                </a:solidFill>
              </a:rPr>
              <a:t>C-C-T</a:t>
            </a:r>
            <a:r>
              <a:rPr lang="en-US" sz="2400" b="1">
                <a:solidFill>
                  <a:srgbClr val="272727"/>
                </a:solidFill>
              </a:rPr>
              <a:t> diagram for </a:t>
            </a:r>
          </a:p>
          <a:p>
            <a:pPr>
              <a:lnSpc>
                <a:spcPct val="110000"/>
              </a:lnSpc>
            </a:pPr>
            <a:r>
              <a:rPr lang="en-US" sz="2400" b="1">
                <a:solidFill>
                  <a:srgbClr val="272727"/>
                </a:solidFill>
              </a:rPr>
              <a:t>eutectoid steel - critical rates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410200" y="3962400"/>
            <a:ext cx="3429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CC0000"/>
                </a:solidFill>
              </a:rPr>
              <a:t>&gt; 140</a:t>
            </a:r>
            <a:r>
              <a:rPr lang="en-US">
                <a:solidFill>
                  <a:srgbClr val="CC0000"/>
                </a:solidFill>
                <a:cs typeface="Arial" charset="0"/>
              </a:rPr>
              <a:t>°C/s</a:t>
            </a:r>
            <a:r>
              <a:rPr lang="en-US">
                <a:solidFill>
                  <a:srgbClr val="CC0000"/>
                </a:solidFill>
              </a:rPr>
              <a:t> gives martensite</a:t>
            </a:r>
            <a:r>
              <a:rPr lang="en-US">
                <a:solidFill>
                  <a:srgbClr val="CC0000"/>
                </a:solidFill>
                <a:cs typeface="Arial" charset="0"/>
              </a:rPr>
              <a:t>, </a:t>
            </a:r>
            <a:r>
              <a:rPr lang="en-US">
                <a:solidFill>
                  <a:srgbClr val="CC0000"/>
                </a:solidFill>
              </a:rPr>
              <a:t>&lt; 35°C/s gives </a:t>
            </a:r>
            <a:r>
              <a:rPr lang="en-US">
                <a:solidFill>
                  <a:srgbClr val="CC0000"/>
                </a:solidFill>
                <a:cs typeface="Arial" charset="0"/>
              </a:rPr>
              <a:t>pearlite, and 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CC0000"/>
                </a:solidFill>
                <a:cs typeface="Arial" charset="0"/>
              </a:rPr>
              <a:t>intermediate rates give a combination.</a:t>
            </a:r>
          </a:p>
        </p:txBody>
      </p:sp>
    </p:spTree>
    <p:extLst>
      <p:ext uri="{BB962C8B-B14F-4D97-AF65-F5344CB8AC3E}">
        <p14:creationId xmlns:p14="http://schemas.microsoft.com/office/powerpoint/2010/main" val="416022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11f2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8600"/>
            <a:ext cx="5345113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c11f28</a:t>
            </a:r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2210" y="0"/>
            <a:ext cx="585536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451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11f3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28600"/>
            <a:ext cx="647700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86600" y="457200"/>
            <a:ext cx="172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Tempered </a:t>
            </a:r>
          </a:p>
          <a:p>
            <a:pPr algn="ctr"/>
            <a:r>
              <a:rPr lang="en-US" sz="2400" b="1">
                <a:solidFill>
                  <a:srgbClr val="272727"/>
                </a:solidFill>
              </a:rPr>
              <a:t>martensite</a:t>
            </a:r>
          </a:p>
        </p:txBody>
      </p:sp>
      <p:sp>
        <p:nvSpPr>
          <p:cNvPr id="3686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c11f34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162800" y="1600200"/>
            <a:ext cx="91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9300X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086600" y="2286000"/>
            <a:ext cx="1768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CC0000"/>
                </a:solidFill>
              </a:rPr>
              <a:t>Very small 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CC0000"/>
                </a:solidFill>
              </a:rPr>
              <a:t>Fe</a:t>
            </a:r>
            <a:r>
              <a:rPr lang="en-US" sz="2400" baseline="-25000">
                <a:solidFill>
                  <a:srgbClr val="CC0000"/>
                </a:solidFill>
              </a:rPr>
              <a:t>3</a:t>
            </a:r>
            <a:r>
              <a:rPr lang="en-US">
                <a:solidFill>
                  <a:srgbClr val="CC0000"/>
                </a:solidFill>
              </a:rPr>
              <a:t>C particles in 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>
                <a:solidFill>
                  <a:srgbClr val="CC0000"/>
                </a:solidFill>
              </a:rPr>
              <a:t>-Fe matrix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81000" y="4419600"/>
            <a:ext cx="8458200" cy="99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800080"/>
                </a:solidFill>
              </a:rPr>
              <a:t>Martensite</a:t>
            </a:r>
            <a:r>
              <a:rPr lang="en-US" dirty="0">
                <a:solidFill>
                  <a:srgbClr val="800080"/>
                </a:solidFill>
              </a:rPr>
              <a:t> tempered at ~600</a:t>
            </a:r>
            <a:r>
              <a:rPr lang="en-US" dirty="0">
                <a:solidFill>
                  <a:srgbClr val="800080"/>
                </a:solidFill>
                <a:cs typeface="Arial" charset="0"/>
              </a:rPr>
              <a:t>°C, which</a:t>
            </a:r>
            <a:r>
              <a:rPr lang="en-US" dirty="0">
                <a:solidFill>
                  <a:srgbClr val="800080"/>
                </a:solidFill>
              </a:rPr>
              <a:t> looks like </a:t>
            </a:r>
            <a:r>
              <a:rPr lang="en-US" dirty="0" err="1">
                <a:solidFill>
                  <a:srgbClr val="800080"/>
                </a:solidFill>
              </a:rPr>
              <a:t>spheroidite</a:t>
            </a:r>
            <a:r>
              <a:rPr lang="en-US" dirty="0">
                <a:solidFill>
                  <a:srgbClr val="800080"/>
                </a:solidFill>
              </a:rPr>
              <a:t> except that the Fe</a:t>
            </a:r>
            <a:r>
              <a:rPr lang="en-US" sz="2400" baseline="-25000" dirty="0">
                <a:solidFill>
                  <a:srgbClr val="800080"/>
                </a:solidFill>
              </a:rPr>
              <a:t>3</a:t>
            </a:r>
            <a:r>
              <a:rPr lang="en-US" dirty="0">
                <a:solidFill>
                  <a:srgbClr val="800080"/>
                </a:solidFill>
              </a:rPr>
              <a:t>C particles are much smaller. </a:t>
            </a:r>
          </a:p>
          <a:p>
            <a:pPr>
              <a:lnSpc>
                <a:spcPct val="115000"/>
              </a:lnSpc>
            </a:pPr>
            <a:endParaRPr lang="en-US" sz="1200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11f3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816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747713"/>
            <a:ext cx="3048000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>
                <a:solidFill>
                  <a:srgbClr val="272727"/>
                </a:solidFill>
              </a:rPr>
              <a:t>Mechanical properties of AISI 4340 steel versus tempering</a:t>
            </a: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272727"/>
                </a:solidFill>
              </a:rPr>
              <a:t>temperature (one-hour temper)</a:t>
            </a:r>
          </a:p>
        </p:txBody>
      </p:sp>
      <p:sp>
        <p:nvSpPr>
          <p:cNvPr id="378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c11f35</a:t>
            </a:r>
          </a:p>
        </p:txBody>
      </p:sp>
    </p:spTree>
    <p:extLst>
      <p:ext uri="{BB962C8B-B14F-4D97-AF65-F5344CB8AC3E}">
        <p14:creationId xmlns:p14="http://schemas.microsoft.com/office/powerpoint/2010/main" val="184338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11f3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 cstate="print"/>
          <a:srcRect r="43372"/>
          <a:stretch/>
        </p:blipFill>
        <p:spPr bwMode="auto">
          <a:xfrm>
            <a:off x="3048000" y="3628"/>
            <a:ext cx="5917706" cy="670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c11f31</a:t>
            </a:r>
          </a:p>
        </p:txBody>
      </p:sp>
      <p:sp>
        <p:nvSpPr>
          <p:cNvPr id="3379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628"/>
            <a:ext cx="723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272727"/>
                </a:solidFill>
              </a:rPr>
              <a:t>Hardness versus </a:t>
            </a:r>
            <a:r>
              <a:rPr lang="en-US" b="1" dirty="0" err="1">
                <a:solidFill>
                  <a:srgbClr val="272727"/>
                </a:solidFill>
              </a:rPr>
              <a:t>wt</a:t>
            </a:r>
            <a:r>
              <a:rPr lang="en-US" b="1" dirty="0">
                <a:solidFill>
                  <a:srgbClr val="272727"/>
                </a:solidFill>
              </a:rPr>
              <a:t>% C for plain carbon steels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272727"/>
                </a:solidFill>
              </a:rPr>
              <a:t>with various microstructures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029" y="1905000"/>
            <a:ext cx="281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 would </a:t>
            </a:r>
            <a:r>
              <a:rPr lang="en-US" sz="2400" dirty="0" err="1"/>
              <a:t>martensite</a:t>
            </a:r>
            <a:r>
              <a:rPr lang="en-US" sz="2400" dirty="0"/>
              <a:t> and tempered </a:t>
            </a:r>
            <a:r>
              <a:rPr lang="en-US" sz="2400" dirty="0" err="1"/>
              <a:t>martensite</a:t>
            </a:r>
            <a:r>
              <a:rPr lang="en-US" sz="2400" dirty="0"/>
              <a:t> fall on this plot?</a:t>
            </a:r>
          </a:p>
        </p:txBody>
      </p:sp>
    </p:spTree>
    <p:extLst>
      <p:ext uri="{BB962C8B-B14F-4D97-AF65-F5344CB8AC3E}">
        <p14:creationId xmlns:p14="http://schemas.microsoft.com/office/powerpoint/2010/main" val="6381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11f3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53403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685800"/>
            <a:ext cx="2743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>
                <a:solidFill>
                  <a:srgbClr val="272727"/>
                </a:solidFill>
              </a:rPr>
              <a:t>Brinell hardness </a:t>
            </a: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272727"/>
                </a:solidFill>
              </a:rPr>
              <a:t>versus wt% C for </a:t>
            </a: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272727"/>
                </a:solidFill>
              </a:rPr>
              <a:t>fine pearlite, martensite,</a:t>
            </a: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272727"/>
                </a:solidFill>
              </a:rPr>
              <a:t>and tempered martensite </a:t>
            </a:r>
          </a:p>
        </p:txBody>
      </p:sp>
      <p:sp>
        <p:nvSpPr>
          <p:cNvPr id="3584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c11f33</a:t>
            </a:r>
          </a:p>
        </p:txBody>
      </p:sp>
    </p:spTree>
    <p:extLst>
      <p:ext uri="{BB962C8B-B14F-4D97-AF65-F5344CB8AC3E}">
        <p14:creationId xmlns:p14="http://schemas.microsoft.com/office/powerpoint/2010/main" val="320736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11f3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95400"/>
            <a:ext cx="624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533400"/>
            <a:ext cx="491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Hardness versus tempering time</a:t>
            </a:r>
          </a:p>
        </p:txBody>
      </p:sp>
      <p:sp>
        <p:nvSpPr>
          <p:cNvPr id="389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c11f36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781800" y="11430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333399"/>
                </a:solidFill>
              </a:rPr>
              <a:t>Times of one or a few hours are usually used.</a:t>
            </a:r>
          </a:p>
        </p:txBody>
      </p:sp>
    </p:spTree>
    <p:extLst>
      <p:ext uri="{BB962C8B-B14F-4D97-AF65-F5344CB8AC3E}">
        <p14:creationId xmlns:p14="http://schemas.microsoft.com/office/powerpoint/2010/main" val="259034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11f2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6"/>
          <a:srcRect r="13857" b="42296"/>
          <a:stretch/>
        </p:blipFill>
        <p:spPr bwMode="auto">
          <a:xfrm>
            <a:off x="4867047" y="1467757"/>
            <a:ext cx="4240667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17902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272727"/>
                </a:solidFill>
              </a:rPr>
              <a:t>What happens if we hold just below the eutectoid temperature for a long time?</a:t>
            </a:r>
          </a:p>
        </p:txBody>
      </p:sp>
      <p:sp>
        <p:nvSpPr>
          <p:cNvPr id="2253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c11f20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495300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 How would the pearlite structure change?  Why?</a:t>
            </a:r>
          </a:p>
          <a:p>
            <a:endParaRPr lang="en-US" sz="2800" dirty="0"/>
          </a:p>
          <a:p>
            <a:r>
              <a:rPr lang="en-US" sz="2800" dirty="0"/>
              <a:t>Does weight fraction of phases change?</a:t>
            </a:r>
          </a:p>
        </p:txBody>
      </p:sp>
      <p:pic>
        <p:nvPicPr>
          <p:cNvPr id="7" name="Picture 2" descr="c11f15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7"/>
          <a:srcRect t="42714" r="55910"/>
          <a:stretch/>
        </p:blipFill>
        <p:spPr bwMode="auto">
          <a:xfrm>
            <a:off x="76200" y="1582057"/>
            <a:ext cx="2855686" cy="28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3124200" y="2995726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4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11f1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7200" y="685800"/>
            <a:ext cx="49514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91200" y="228600"/>
            <a:ext cx="185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Spheroidite</a:t>
            </a:r>
          </a:p>
        </p:txBody>
      </p:sp>
      <p:sp>
        <p:nvSpPr>
          <p:cNvPr id="2150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c11f19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>
            <a:off x="5029200" y="1066800"/>
            <a:ext cx="762000" cy="1524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791200" y="838200"/>
            <a:ext cx="3124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CC0000"/>
                </a:solidFill>
              </a:rPr>
              <a:t>Fe</a:t>
            </a:r>
            <a:r>
              <a:rPr lang="en-US" sz="2400" baseline="-25000">
                <a:solidFill>
                  <a:srgbClr val="CC0000"/>
                </a:solidFill>
              </a:rPr>
              <a:t>3</a:t>
            </a:r>
            <a:r>
              <a:rPr lang="en-US">
                <a:solidFill>
                  <a:srgbClr val="CC0000"/>
                </a:solidFill>
              </a:rPr>
              <a:t>C phase - in roughly spherical particles, not layers as in pearlite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>
            <a:off x="4724400" y="3124200"/>
            <a:ext cx="1066800" cy="381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791200" y="2819400"/>
            <a:ext cx="2216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>
                <a:solidFill>
                  <a:schemeClr val="accent2"/>
                </a:solidFill>
              </a:rPr>
              <a:t>-Fe surrounding 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2"/>
                </a:solidFill>
              </a:rPr>
              <a:t>the Fe</a:t>
            </a:r>
            <a:r>
              <a:rPr lang="en-US" sz="2400" baseline="-25000">
                <a:solidFill>
                  <a:schemeClr val="accent2"/>
                </a:solidFill>
              </a:rPr>
              <a:t>3</a:t>
            </a:r>
            <a:r>
              <a:rPr lang="en-US">
                <a:solidFill>
                  <a:schemeClr val="accent2"/>
                </a:solidFill>
              </a:rPr>
              <a:t>C particles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4495800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we keep holding this at elevated temperature? </a:t>
            </a:r>
          </a:p>
          <a:p>
            <a:endParaRPr lang="en-US" dirty="0"/>
          </a:p>
          <a:p>
            <a:r>
              <a:rPr lang="en-US" dirty="0"/>
              <a:t>Do weight fractions of phases change?</a:t>
            </a:r>
          </a:p>
        </p:txBody>
      </p:sp>
    </p:spTree>
    <p:extLst>
      <p:ext uri="{BB962C8B-B14F-4D97-AF65-F5344CB8AC3E}">
        <p14:creationId xmlns:p14="http://schemas.microsoft.com/office/powerpoint/2010/main" val="411463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c11tf02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37966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4A2785-E1DC-43C6-84CC-3EBA51548525}"/>
</file>

<file path=customXml/itemProps2.xml><?xml version="1.0" encoding="utf-8"?>
<ds:datastoreItem xmlns:ds="http://schemas.openxmlformats.org/officeDocument/2006/customXml" ds:itemID="{9C0FD97A-EDA9-4657-A08E-E0854468E5C9}"/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366</Words>
  <Application>Microsoft Office PowerPoint</Application>
  <PresentationFormat>On-screen Show (4:3)</PresentationFormat>
  <Paragraphs>81</Paragraphs>
  <Slides>15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Symbol</vt:lpstr>
      <vt:lpstr>Default Design</vt:lpstr>
      <vt:lpstr>c11f41</vt:lpstr>
      <vt:lpstr>c11f34</vt:lpstr>
      <vt:lpstr>c11f35</vt:lpstr>
      <vt:lpstr>c11f31</vt:lpstr>
      <vt:lpstr>c11f33</vt:lpstr>
      <vt:lpstr>c11f36</vt:lpstr>
      <vt:lpstr>c11f20</vt:lpstr>
      <vt:lpstr>c11f19</vt:lpstr>
      <vt:lpstr>c11tf02</vt:lpstr>
      <vt:lpstr>c11f23</vt:lpstr>
      <vt:lpstr>Read about CCT curves</vt:lpstr>
      <vt:lpstr>c11f26</vt:lpstr>
      <vt:lpstr>c11f27</vt:lpstr>
      <vt:lpstr>c11f28</vt:lpstr>
      <vt:lpstr>c11f28</vt:lpstr>
    </vt:vector>
  </TitlesOfParts>
  <Company>JWS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Legaspi</dc:creator>
  <cp:lastModifiedBy>Corcoran, Sean</cp:lastModifiedBy>
  <cp:revision>84</cp:revision>
  <cp:lastPrinted>2013-06-26T01:42:13Z</cp:lastPrinted>
  <dcterms:created xsi:type="dcterms:W3CDTF">2007-11-09T19:08:25Z</dcterms:created>
  <dcterms:modified xsi:type="dcterms:W3CDTF">2020-06-24T15:36:13Z</dcterms:modified>
</cp:coreProperties>
</file>