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19.xml" ContentType="application/vnd.openxmlformats-officedocument.presentationml.tags+xml"/>
  <Override PartName="/ppt/tags/tag23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22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18.xml" ContentType="application/vnd.openxmlformats-officedocument.presentationml.tags+xml"/>
  <Override PartName="/ppt/tags/tag21.xml" ContentType="application/vnd.openxmlformats-officedocument.presentationml.tags+xml"/>
  <Override PartName="/ppt/tags/tag17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16.xml" ContentType="application/vnd.openxmlformats-officedocument.presentationml.tags+xml"/>
  <Override PartName="/ppt/tags/tag43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9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0.xml" ContentType="application/vnd.openxmlformats-officedocument.presentationml.tags+xml"/>
  <Override PartName="/ppt/tags/tag15.xml" ContentType="application/vnd.openxmlformats-officedocument.presentationml.tags+xml"/>
  <Override PartName="/ppt/tags/tag13.xml" ContentType="application/vnd.openxmlformats-officedocument.presentationml.tags+xml"/>
  <Override PartName="/ppt/tags/tag12.xml" ContentType="application/vnd.openxmlformats-officedocument.presentationml.tags+xml"/>
  <Override PartName="/ppt/tags/tag11.xml" ContentType="application/vnd.openxmlformats-officedocument.presentationml.tags+xml"/>
  <Override PartName="/ppt/tags/tag10.xml" ContentType="application/vnd.openxmlformats-officedocument.presentationml.tags+xml"/>
  <Override PartName="/ppt/tags/tag14.xml" ContentType="application/vnd.openxmlformats-officedocument.presentationml.tags+xml"/>
  <Override PartName="/ppt/tags/tag8.xml" ContentType="application/vnd.openxmlformats-officedocument.presentationml.tags+xml"/>
  <Override PartName="/ppt/tags/tag7.xml" ContentType="application/vnd.openxmlformats-officedocument.presentationml.tags+xml"/>
  <Override PartName="/ppt/tags/tag6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tags/tag32.xml" ContentType="application/vnd.openxmlformats-officedocument.presentationml.tags+xml"/>
  <Override PartName="/ppt/tags/tag5.xml" ContentType="application/vnd.openxmlformats-officedocument.presentationml.tags+xml"/>
  <Override PartName="/docProps/app.xml" ContentType="application/vnd.openxmlformats-officedocument.extended-properties+xml"/>
  <Override PartName="/ppt/tags/tag29.xml" ContentType="application/vnd.openxmlformats-officedocument.presentationml.tags+xml"/>
  <Override PartName="/ppt/tags/tag24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ppt/tags/tag25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480" r:id="rId2"/>
    <p:sldId id="503" r:id="rId3"/>
    <p:sldId id="485" r:id="rId4"/>
    <p:sldId id="483" r:id="rId5"/>
    <p:sldId id="429" r:id="rId6"/>
    <p:sldId id="451" r:id="rId7"/>
    <p:sldId id="495" r:id="rId8"/>
    <p:sldId id="486" r:id="rId9"/>
    <p:sldId id="496" r:id="rId10"/>
    <p:sldId id="502" r:id="rId11"/>
    <p:sldId id="487" r:id="rId12"/>
    <p:sldId id="488" r:id="rId13"/>
    <p:sldId id="489" r:id="rId14"/>
    <p:sldId id="490" r:id="rId15"/>
    <p:sldId id="491" r:id="rId16"/>
    <p:sldId id="492" r:id="rId17"/>
    <p:sldId id="493" r:id="rId18"/>
    <p:sldId id="452" r:id="rId19"/>
    <p:sldId id="497" r:id="rId20"/>
    <p:sldId id="455" r:id="rId21"/>
    <p:sldId id="498" r:id="rId22"/>
    <p:sldId id="454" r:id="rId23"/>
    <p:sldId id="457" r:id="rId24"/>
    <p:sldId id="499" r:id="rId25"/>
    <p:sldId id="456" r:id="rId26"/>
    <p:sldId id="458" r:id="rId27"/>
    <p:sldId id="500" r:id="rId28"/>
    <p:sldId id="459" r:id="rId29"/>
    <p:sldId id="460" r:id="rId30"/>
    <p:sldId id="461" r:id="rId31"/>
    <p:sldId id="462" r:id="rId32"/>
    <p:sldId id="464" r:id="rId33"/>
    <p:sldId id="469" r:id="rId3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9900"/>
    <a:srgbClr val="FF0000"/>
    <a:srgbClr val="800000"/>
    <a:srgbClr val="FFCCFF"/>
    <a:srgbClr val="800080"/>
    <a:srgbClr val="0066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91" autoAdjust="0"/>
    <p:restoredTop sz="92616" autoAdjust="0"/>
  </p:normalViewPr>
  <p:slideViewPr>
    <p:cSldViewPr>
      <p:cViewPr varScale="1">
        <p:scale>
          <a:sx n="93" d="100"/>
          <a:sy n="93" d="100"/>
        </p:scale>
        <p:origin x="1119" y="6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583" cy="480388"/>
          </a:xfrm>
          <a:prstGeom prst="rect">
            <a:avLst/>
          </a:prstGeom>
        </p:spPr>
        <p:txBody>
          <a:bodyPr vert="horz" lIns="94837" tIns="47418" rIns="94837" bIns="474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963" y="0"/>
            <a:ext cx="3170583" cy="480388"/>
          </a:xfrm>
          <a:prstGeom prst="rect">
            <a:avLst/>
          </a:prstGeom>
        </p:spPr>
        <p:txBody>
          <a:bodyPr vert="horz" lIns="94837" tIns="47418" rIns="94837" bIns="47418" rtlCol="0"/>
          <a:lstStyle>
            <a:lvl1pPr algn="r">
              <a:defRPr sz="1200"/>
            </a:lvl1pPr>
          </a:lstStyle>
          <a:p>
            <a:fld id="{9BB51646-9C3E-4F62-B36D-1E75C985AB09}" type="datetimeFigureOut">
              <a:rPr lang="en-US" smtClean="0"/>
              <a:t>11/14/2019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173"/>
            <a:ext cx="3170583" cy="480388"/>
          </a:xfrm>
          <a:prstGeom prst="rect">
            <a:avLst/>
          </a:prstGeom>
        </p:spPr>
        <p:txBody>
          <a:bodyPr vert="horz" lIns="94837" tIns="47418" rIns="94837" bIns="474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963" y="9119173"/>
            <a:ext cx="3170583" cy="480388"/>
          </a:xfrm>
          <a:prstGeom prst="rect">
            <a:avLst/>
          </a:prstGeom>
        </p:spPr>
        <p:txBody>
          <a:bodyPr vert="horz" lIns="94837" tIns="47418" rIns="94837" bIns="47418" rtlCol="0" anchor="b"/>
          <a:lstStyle>
            <a:lvl1pPr algn="r">
              <a:defRPr sz="1200"/>
            </a:lvl1pPr>
          </a:lstStyle>
          <a:p>
            <a:fld id="{2E8ED7BC-7174-40E8-B19E-DDF76E83F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132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3" tIns="48317" rIns="96633" bIns="48317" numCol="1" anchor="t" anchorCtr="0" compatLnSpc="1">
            <a:prstTxWarp prst="textNoShape">
              <a:avLst/>
            </a:prstTxWarp>
          </a:bodyPr>
          <a:lstStyle>
            <a:lvl1pPr>
              <a:defRPr sz="1300" b="0"/>
            </a:lvl1pPr>
          </a:lstStyle>
          <a:p>
            <a:endParaRPr lang="en-US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3" tIns="48317" rIns="96633" bIns="48317" numCol="1" anchor="t" anchorCtr="0" compatLnSpc="1">
            <a:prstTxWarp prst="textNoShape">
              <a:avLst/>
            </a:prstTxWarp>
          </a:bodyPr>
          <a:lstStyle>
            <a:lvl1pPr algn="r">
              <a:defRPr sz="1300" b="0"/>
            </a:lvl1pPr>
          </a:lstStyle>
          <a:p>
            <a:endParaRPr lang="en-US"/>
          </a:p>
        </p:txBody>
      </p:sp>
      <p:sp>
        <p:nvSpPr>
          <p:cNvPr id="154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54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3" tIns="48317" rIns="96633" bIns="483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4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3" tIns="48317" rIns="96633" bIns="48317" numCol="1" anchor="b" anchorCtr="0" compatLnSpc="1">
            <a:prstTxWarp prst="textNoShape">
              <a:avLst/>
            </a:prstTxWarp>
          </a:bodyPr>
          <a:lstStyle>
            <a:lvl1pPr>
              <a:defRPr sz="1300" b="0"/>
            </a:lvl1pPr>
          </a:lstStyle>
          <a:p>
            <a:endParaRPr lang="en-US"/>
          </a:p>
        </p:txBody>
      </p:sp>
      <p:sp>
        <p:nvSpPr>
          <p:cNvPr id="154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33" tIns="48317" rIns="96633" bIns="48317" numCol="1" anchor="b" anchorCtr="0" compatLnSpc="1">
            <a:prstTxWarp prst="textNoShape">
              <a:avLst/>
            </a:prstTxWarp>
          </a:bodyPr>
          <a:lstStyle>
            <a:lvl1pPr algn="r">
              <a:defRPr sz="1300" b="0"/>
            </a:lvl1pPr>
          </a:lstStyle>
          <a:p>
            <a:fld id="{A41D6106-95F1-4F8C-B553-C611440DF6D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2090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Too</a:t>
            </a:r>
            <a:r>
              <a:rPr lang="en-US" baseline="0" dirty="0"/>
              <a:t> long for class but very interesting.  Include so </a:t>
            </a:r>
            <a:r>
              <a:rPr lang="en-US" baseline="0"/>
              <a:t>students have link.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D6106-95F1-4F8C-B553-C611440DF6D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75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Normalizing – refine grains – </a:t>
            </a:r>
            <a:r>
              <a:rPr lang="en-US" dirty="0" err="1"/>
              <a:t>austenitize</a:t>
            </a:r>
            <a:r>
              <a:rPr lang="en-US" dirty="0"/>
              <a:t> then</a:t>
            </a:r>
            <a:r>
              <a:rPr lang="en-US" baseline="0" dirty="0"/>
              <a:t> cool according to CCT</a:t>
            </a:r>
          </a:p>
          <a:p>
            <a:r>
              <a:rPr lang="en-US" baseline="0" dirty="0"/>
              <a:t>Full Anneal – soften for further processing – </a:t>
            </a:r>
            <a:r>
              <a:rPr lang="en-US" baseline="0" dirty="0" err="1"/>
              <a:t>austenitize</a:t>
            </a:r>
            <a:r>
              <a:rPr lang="en-US" baseline="0" dirty="0"/>
              <a:t> then cool slowly in furnace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D6106-95F1-4F8C-B553-C611440DF6D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26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</a:t>
            </a:r>
            <a:r>
              <a:rPr lang="en-US" baseline="0" dirty="0"/>
              <a:t> from phase diagram cast irons melt at lower temperatures than steels and are generally cast.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D6106-95F1-4F8C-B553-C611440DF6D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714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True</a:t>
            </a:r>
            <a:r>
              <a:rPr lang="en-US" baseline="0" dirty="0"/>
              <a:t> equilibrium phase diagram.  </a:t>
            </a:r>
            <a:r>
              <a:rPr lang="en-US" dirty="0"/>
              <a:t>Cementite is actually metastable and decomposes to alpha-iron</a:t>
            </a:r>
            <a:r>
              <a:rPr lang="en-US" baseline="0" dirty="0"/>
              <a:t> and graphite.  Slower cooling rates and presence of Silicon (&gt;1 </a:t>
            </a:r>
            <a:r>
              <a:rPr lang="en-US" baseline="0" dirty="0" err="1"/>
              <a:t>wt</a:t>
            </a:r>
            <a:r>
              <a:rPr lang="en-US" baseline="0" dirty="0"/>
              <a:t>%) promotes graphite formation.  Cast irons typically have graphite not cementite.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D6106-95F1-4F8C-B553-C611440DF6D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04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</a:t>
            </a:r>
            <a:r>
              <a:rPr lang="en-US" baseline="0" dirty="0"/>
              <a:t> the hidden slide for student handout.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D6106-95F1-4F8C-B553-C611440DF6D8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21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T0</a:t>
            </a:r>
            <a:r>
              <a:rPr lang="en-US" baseline="0" dirty="0"/>
              <a:t> – Solution heat treatment; T1 – supersaturated alpha phase; T2 – precipitation heat treatment (“aging”)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D6106-95F1-4F8C-B553-C611440DF6D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01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T0</a:t>
            </a:r>
            <a:r>
              <a:rPr lang="en-US" baseline="0" dirty="0"/>
              <a:t> – Solution heat treatment; T1 – supersaturated alpha phase; T2 – precipitation heat treatment (“aging”)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D6106-95F1-4F8C-B553-C611440DF6D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01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Theta double prime – coherent; theta prime – </a:t>
            </a:r>
            <a:r>
              <a:rPr lang="en-US" dirty="0" err="1"/>
              <a:t>semicoherent</a:t>
            </a:r>
            <a:r>
              <a:rPr lang="en-US" dirty="0"/>
              <a:t>; theta</a:t>
            </a:r>
            <a:r>
              <a:rPr lang="en-US" baseline="0" dirty="0"/>
              <a:t> - incoherent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D6106-95F1-4F8C-B553-C611440DF6D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649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scale here.  </a:t>
            </a:r>
            <a:r>
              <a:rPr lang="en-US"/>
              <a:t>100 nm bar!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D6106-95F1-4F8C-B553-C611440DF6D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077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scale here.  100 nm bar!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1D6106-95F1-4F8C-B553-C611440DF6D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07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BF2AA8-AD34-4182-AC5A-DA378A50212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1527A4-A593-4F3A-A290-467CE630A91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9567E8-B4D0-4ECC-8B54-491E91AC37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9B23DE-BE7E-43C6-A5E4-27F8BB00A1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1B6617-63D5-4918-9994-249A12C9FE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DA1629-93D4-45FA-B6B4-08C54F6D5E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C27040-36AD-424F-B4DF-1377B8062BD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D6506A-23DD-4600-AC47-A088BF2F87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E4EAB8-C3BF-4E75-A2BA-89DB4EAE84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36AC61-84B2-412B-81EB-E50B237ACC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666FD0-DCD5-4476-B263-B9F97FAA29D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AF67F46A-D2FD-4A53-B776-22340F00C2E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4" Type="http://schemas.openxmlformats.org/officeDocument/2006/relationships/image" Target="../media/image17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4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image" Target="../media/image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hUhisi2FBuw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9.jpeg"/><Relationship Id="rId4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20.jpeg"/><Relationship Id="rId4" Type="http://schemas.openxmlformats.org/officeDocument/2006/relationships/notesSlide" Target="../notesSlides/notesSlide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20.jpeg"/><Relationship Id="rId4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4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4" Type="http://schemas.openxmlformats.org/officeDocument/2006/relationships/image" Target="../media/image2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4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23.png"/><Relationship Id="rId5" Type="http://schemas.openxmlformats.org/officeDocument/2006/relationships/image" Target="../media/image22.jpeg"/><Relationship Id="rId4" Type="http://schemas.openxmlformats.org/officeDocument/2006/relationships/notesSlide" Target="../notesSlides/notesSlid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4" Type="http://schemas.openxmlformats.org/officeDocument/2006/relationships/image" Target="../media/image2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notesSlide" Target="../notesSlides/notesSlide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8.png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notesSlide" Target="../notesSlides/notesSlide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image" Target="../media/image2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4.jpeg"/><Relationship Id="rId4" Type="http://schemas.openxmlformats.org/officeDocument/2006/relationships/notesSlide" Target="../notesSlides/notesSlide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3.xml"/><Relationship Id="rId4" Type="http://schemas.openxmlformats.org/officeDocument/2006/relationships/image" Target="../media/image32.jpe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hyperlink" Target="../../../Videos/MSE%20Movies/Materials%20Processing/Forging.mp4" TargetMode="External"/><Relationship Id="rId7" Type="http://schemas.openxmlformats.org/officeDocument/2006/relationships/hyperlink" Target="../../../Videos/MSE%20Movies/Materials%20Processing/How%20It%60s%20Made%20-%20Pliers.mp4" TargetMode="External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-aEuAK8bsQg?feature=oembed" TargetMode="External"/><Relationship Id="rId6" Type="http://schemas.openxmlformats.org/officeDocument/2006/relationships/hyperlink" Target="../../../Videos/MSE%20Movies/Materials%20Processing/Investment%20Casting.mp4" TargetMode="External"/><Relationship Id="rId5" Type="http://schemas.openxmlformats.org/officeDocument/2006/relationships/hyperlink" Target="../../../Videos/MSE%20Movies/Materials%20Processing/Powder%20Metallurgy.mp4" TargetMode="External"/><Relationship Id="rId4" Type="http://schemas.openxmlformats.org/officeDocument/2006/relationships/hyperlink" Target="../../../Videos/MSE%20Movies/Materials%20Processing/Making%20Aluminum%20Foil.mp4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81000"/>
            <a:ext cx="8638842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7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743200"/>
            <a:ext cx="7620000" cy="3629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692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0000">
            <a:off x="902255" y="95145"/>
            <a:ext cx="7635202" cy="6685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040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538" name="Picture 2" descr="c14f0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990600"/>
            <a:ext cx="8229600" cy="549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3539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4945063" y="228600"/>
            <a:ext cx="3619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  <a:latin typeface="Arial" pitchFamily="34" charset="0"/>
              </a:rPr>
              <a:t>Jominy end-quench bar</a:t>
            </a:r>
          </a:p>
        </p:txBody>
      </p:sp>
      <p:sp>
        <p:nvSpPr>
          <p:cNvPr id="19354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c14f05</a:t>
            </a:r>
          </a:p>
        </p:txBody>
      </p:sp>
    </p:spTree>
    <p:extLst>
      <p:ext uri="{BB962C8B-B14F-4D97-AF65-F5344CB8AC3E}">
        <p14:creationId xmlns:p14="http://schemas.microsoft.com/office/powerpoint/2010/main" val="120350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610" name="Picture 2" descr="c14f08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" y="718457"/>
            <a:ext cx="6477000" cy="59355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661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228600"/>
            <a:ext cx="8196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  <a:latin typeface="Arial" pitchFamily="34" charset="0"/>
              </a:rPr>
              <a:t>Hardness versus Jominy bar position for several steels</a:t>
            </a:r>
          </a:p>
        </p:txBody>
      </p:sp>
      <p:sp>
        <p:nvSpPr>
          <p:cNvPr id="19661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c14f08</a:t>
            </a:r>
          </a:p>
        </p:txBody>
      </p:sp>
      <p:sp>
        <p:nvSpPr>
          <p:cNvPr id="196613" name="Text Box 5"/>
          <p:cNvSpPr txBox="1">
            <a:spLocks noChangeArrowheads="1"/>
          </p:cNvSpPr>
          <p:nvPr/>
        </p:nvSpPr>
        <p:spPr bwMode="auto">
          <a:xfrm>
            <a:off x="6172200" y="4343400"/>
            <a:ext cx="25130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80"/>
                </a:solidFill>
                <a:latin typeface="Arial" pitchFamily="34" charset="0"/>
              </a:rPr>
              <a:t>These are called </a:t>
            </a:r>
          </a:p>
          <a:p>
            <a:r>
              <a:rPr lang="en-US" u="sng">
                <a:solidFill>
                  <a:srgbClr val="800080"/>
                </a:solidFill>
                <a:latin typeface="Arial" pitchFamily="34" charset="0"/>
              </a:rPr>
              <a:t>hardenability curves</a:t>
            </a:r>
            <a:r>
              <a:rPr lang="en-US">
                <a:solidFill>
                  <a:srgbClr val="800080"/>
                </a:solidFill>
                <a:latin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32072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586" name="Picture 2" descr="c14f07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28600"/>
            <a:ext cx="5029200" cy="648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5587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0" y="457200"/>
            <a:ext cx="312420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sz="2400" b="1">
                <a:solidFill>
                  <a:srgbClr val="272727"/>
                </a:solidFill>
                <a:latin typeface="Arial" pitchFamily="34" charset="0"/>
              </a:rPr>
              <a:t>Cooling curves for </a:t>
            </a:r>
          </a:p>
          <a:p>
            <a:r>
              <a:rPr lang="en-US" sz="2400" b="1">
                <a:solidFill>
                  <a:srgbClr val="272727"/>
                </a:solidFill>
                <a:latin typeface="Arial" pitchFamily="34" charset="0"/>
              </a:rPr>
              <a:t>eutectoid steel </a:t>
            </a:r>
          </a:p>
          <a:p>
            <a:r>
              <a:rPr lang="en-US" sz="2400" b="1">
                <a:solidFill>
                  <a:srgbClr val="272727"/>
                </a:solidFill>
                <a:latin typeface="Arial" pitchFamily="34" charset="0"/>
              </a:rPr>
              <a:t>(AISI 1076)</a:t>
            </a:r>
          </a:p>
        </p:txBody>
      </p:sp>
      <p:sp>
        <p:nvSpPr>
          <p:cNvPr id="195588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c14f07</a:t>
            </a:r>
          </a:p>
        </p:txBody>
      </p:sp>
    </p:spTree>
    <p:extLst>
      <p:ext uri="{BB962C8B-B14F-4D97-AF65-F5344CB8AC3E}">
        <p14:creationId xmlns:p14="http://schemas.microsoft.com/office/powerpoint/2010/main" val="3921514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634" name="Picture 2" descr="c14f09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731837"/>
            <a:ext cx="5638800" cy="5956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763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c14f09</a:t>
            </a:r>
          </a:p>
        </p:txBody>
      </p:sp>
      <p:sp>
        <p:nvSpPr>
          <p:cNvPr id="197638" name="Text Box 6"/>
          <p:cNvSpPr txBox="1">
            <a:spLocks noChangeArrowheads="1"/>
          </p:cNvSpPr>
          <p:nvPr/>
        </p:nvSpPr>
        <p:spPr bwMode="auto">
          <a:xfrm>
            <a:off x="1665514" y="76200"/>
            <a:ext cx="61293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Arial" pitchFamily="34" charset="0"/>
              </a:rPr>
              <a:t>Hardenability curves for AISI 86XX steels</a:t>
            </a:r>
          </a:p>
        </p:txBody>
      </p:sp>
      <p:sp>
        <p:nvSpPr>
          <p:cNvPr id="197639" name="Text Box 7"/>
          <p:cNvSpPr txBox="1">
            <a:spLocks noChangeArrowheads="1"/>
          </p:cNvSpPr>
          <p:nvPr/>
        </p:nvSpPr>
        <p:spPr bwMode="auto">
          <a:xfrm>
            <a:off x="6080128" y="460829"/>
            <a:ext cx="2860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itchFamily="34" charset="0"/>
              </a:rPr>
              <a:t>Effect of carbon content</a:t>
            </a:r>
          </a:p>
        </p:txBody>
      </p:sp>
    </p:spTree>
    <p:extLst>
      <p:ext uri="{BB962C8B-B14F-4D97-AF65-F5344CB8AC3E}">
        <p14:creationId xmlns:p14="http://schemas.microsoft.com/office/powerpoint/2010/main" val="49465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682" name="Picture 2" descr="c14f1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 b="3166"/>
          <a:stretch>
            <a:fillRect/>
          </a:stretch>
        </p:blipFill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9683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52400"/>
            <a:ext cx="5314950" cy="72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b="1">
                <a:solidFill>
                  <a:srgbClr val="272727"/>
                </a:solidFill>
                <a:latin typeface="Arial" pitchFamily="34" charset="0"/>
              </a:rPr>
              <a:t>Equivalent Jominy bar distances</a:t>
            </a:r>
            <a:r>
              <a:rPr lang="en-US" sz="1000" b="1">
                <a:solidFill>
                  <a:srgbClr val="272727"/>
                </a:solidFill>
                <a:latin typeface="Arial" pitchFamily="34" charset="0"/>
              </a:rPr>
              <a:t> </a:t>
            </a:r>
          </a:p>
          <a:p>
            <a:pPr>
              <a:lnSpc>
                <a:spcPct val="110000"/>
              </a:lnSpc>
            </a:pPr>
            <a:r>
              <a:rPr lang="en-US" sz="1800">
                <a:solidFill>
                  <a:srgbClr val="272727"/>
                </a:solidFill>
                <a:latin typeface="Arial" pitchFamily="34" charset="0"/>
              </a:rPr>
              <a:t>- for various locations in bars of different diameters</a:t>
            </a:r>
          </a:p>
        </p:txBody>
      </p:sp>
      <p:sp>
        <p:nvSpPr>
          <p:cNvPr id="199684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c14f11</a:t>
            </a:r>
          </a:p>
        </p:txBody>
      </p:sp>
      <p:sp>
        <p:nvSpPr>
          <p:cNvPr id="199685" name="Text Box 5"/>
          <p:cNvSpPr txBox="1">
            <a:spLocks noChangeArrowheads="1"/>
          </p:cNvSpPr>
          <p:nvPr/>
        </p:nvSpPr>
        <p:spPr bwMode="auto">
          <a:xfrm>
            <a:off x="2362200" y="2971800"/>
            <a:ext cx="1676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Water quench</a:t>
            </a:r>
          </a:p>
        </p:txBody>
      </p:sp>
      <p:sp>
        <p:nvSpPr>
          <p:cNvPr id="199686" name="Text Box 6"/>
          <p:cNvSpPr txBox="1">
            <a:spLocks noChangeArrowheads="1"/>
          </p:cNvSpPr>
          <p:nvPr/>
        </p:nvSpPr>
        <p:spPr bwMode="auto">
          <a:xfrm>
            <a:off x="6705600" y="4572000"/>
            <a:ext cx="12350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  <a:latin typeface="Arial" pitchFamily="34" charset="0"/>
              </a:rPr>
              <a:t>Oil quench</a:t>
            </a:r>
          </a:p>
        </p:txBody>
      </p:sp>
    </p:spTree>
    <p:extLst>
      <p:ext uri="{BB962C8B-B14F-4D97-AF65-F5344CB8AC3E}">
        <p14:creationId xmlns:p14="http://schemas.microsoft.com/office/powerpoint/2010/main" val="2997092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706" name="Picture 2" descr="c14f1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 t="3703" r="50" b="4938"/>
          <a:stretch>
            <a:fillRect/>
          </a:stretch>
        </p:blipFill>
        <p:spPr bwMode="auto">
          <a:xfrm>
            <a:off x="838200" y="1219200"/>
            <a:ext cx="624840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0707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152400"/>
            <a:ext cx="69723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  <a:latin typeface="Arial" pitchFamily="34" charset="0"/>
              </a:rPr>
              <a:t>Examples of hardness profiles after quenching</a:t>
            </a:r>
          </a:p>
        </p:txBody>
      </p:sp>
      <p:sp>
        <p:nvSpPr>
          <p:cNvPr id="200708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c14f12</a:t>
            </a:r>
          </a:p>
        </p:txBody>
      </p:sp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1600200" y="685800"/>
            <a:ext cx="17637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pitchFamily="34" charset="0"/>
              </a:rPr>
              <a:t>Water quench</a:t>
            </a:r>
          </a:p>
        </p:txBody>
      </p:sp>
      <p:sp>
        <p:nvSpPr>
          <p:cNvPr id="200710" name="Text Box 6"/>
          <p:cNvSpPr txBox="1">
            <a:spLocks noChangeArrowheads="1"/>
          </p:cNvSpPr>
          <p:nvPr/>
        </p:nvSpPr>
        <p:spPr bwMode="auto">
          <a:xfrm>
            <a:off x="5181600" y="685800"/>
            <a:ext cx="13985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  <a:latin typeface="Arial" pitchFamily="34" charset="0"/>
              </a:rPr>
              <a:t>Oil quench</a:t>
            </a:r>
          </a:p>
        </p:txBody>
      </p:sp>
    </p:spTree>
    <p:extLst>
      <p:ext uri="{BB962C8B-B14F-4D97-AF65-F5344CB8AC3E}">
        <p14:creationId xmlns:p14="http://schemas.microsoft.com/office/powerpoint/2010/main" val="1764266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730" name="Picture 2" descr="c14f1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 r="-607" b="2353"/>
          <a:stretch>
            <a:fillRect/>
          </a:stretch>
        </p:blipFill>
        <p:spPr bwMode="auto">
          <a:xfrm>
            <a:off x="381000" y="152400"/>
            <a:ext cx="3000375" cy="655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173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029200" y="148680"/>
            <a:ext cx="36728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b="1" dirty="0">
                <a:solidFill>
                  <a:srgbClr val="272727"/>
                </a:solidFill>
                <a:latin typeface="Arial" pitchFamily="34" charset="0"/>
              </a:rPr>
              <a:t>Example </a:t>
            </a:r>
            <a:r>
              <a:rPr lang="en-US" dirty="0">
                <a:solidFill>
                  <a:srgbClr val="272727"/>
                </a:solidFill>
                <a:latin typeface="Arial" pitchFamily="34" charset="0"/>
              </a:rPr>
              <a:t>- Procedure for </a:t>
            </a:r>
          </a:p>
          <a:p>
            <a:r>
              <a:rPr lang="en-US" dirty="0">
                <a:solidFill>
                  <a:srgbClr val="272727"/>
                </a:solidFill>
                <a:latin typeface="Arial" pitchFamily="34" charset="0"/>
              </a:rPr>
              <a:t>estimating hardness profiles</a:t>
            </a:r>
          </a:p>
        </p:txBody>
      </p:sp>
      <p:sp>
        <p:nvSpPr>
          <p:cNvPr id="20173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c14f13</a:t>
            </a:r>
          </a:p>
        </p:txBody>
      </p:sp>
      <p:sp>
        <p:nvSpPr>
          <p:cNvPr id="201733" name="Text Box 5"/>
          <p:cNvSpPr txBox="1">
            <a:spLocks noChangeArrowheads="1"/>
          </p:cNvSpPr>
          <p:nvPr/>
        </p:nvSpPr>
        <p:spPr bwMode="auto">
          <a:xfrm>
            <a:off x="3184525" y="468313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2667000" y="1371600"/>
            <a:ext cx="2598738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>
                <a:solidFill>
                  <a:srgbClr val="333399"/>
                </a:solidFill>
                <a:latin typeface="Arial" pitchFamily="34" charset="0"/>
              </a:rPr>
              <a:t>Equivalent distance curves</a:t>
            </a:r>
          </a:p>
        </p:txBody>
      </p:sp>
      <p:sp>
        <p:nvSpPr>
          <p:cNvPr id="201735" name="Text Box 7"/>
          <p:cNvSpPr txBox="1">
            <a:spLocks noChangeArrowheads="1"/>
          </p:cNvSpPr>
          <p:nvPr/>
        </p:nvSpPr>
        <p:spPr bwMode="auto">
          <a:xfrm>
            <a:off x="3429000" y="3429000"/>
            <a:ext cx="1920875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>
                <a:solidFill>
                  <a:srgbClr val="006600"/>
                </a:solidFill>
                <a:latin typeface="Arial" pitchFamily="34" charset="0"/>
              </a:rPr>
              <a:t>Hardenability curve</a:t>
            </a:r>
          </a:p>
        </p:txBody>
      </p:sp>
      <p:sp>
        <p:nvSpPr>
          <p:cNvPr id="201736" name="Text Box 8"/>
          <p:cNvSpPr txBox="1">
            <a:spLocks noChangeArrowheads="1"/>
          </p:cNvSpPr>
          <p:nvPr/>
        </p:nvSpPr>
        <p:spPr bwMode="auto">
          <a:xfrm>
            <a:off x="2514600" y="5181600"/>
            <a:ext cx="166211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600">
                <a:solidFill>
                  <a:srgbClr val="FF0000"/>
                </a:solidFill>
                <a:latin typeface="Arial" pitchFamily="34" charset="0"/>
              </a:rPr>
              <a:t>Hardness profile</a:t>
            </a:r>
          </a:p>
        </p:txBody>
      </p:sp>
    </p:spTree>
    <p:extLst>
      <p:ext uri="{BB962C8B-B14F-4D97-AF65-F5344CB8AC3E}">
        <p14:creationId xmlns:p14="http://schemas.microsoft.com/office/powerpoint/2010/main" val="23528302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Text Box 2"/>
          <p:cNvSpPr txBox="1">
            <a:spLocks noChangeArrowheads="1"/>
          </p:cNvSpPr>
          <p:nvPr/>
        </p:nvSpPr>
        <p:spPr bwMode="auto">
          <a:xfrm>
            <a:off x="1117601" y="2133600"/>
            <a:ext cx="6578600" cy="183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sz="2800" dirty="0">
                <a:solidFill>
                  <a:srgbClr val="333399"/>
                </a:solidFill>
              </a:rPr>
              <a:t>This process is used for Al alloys, Ti alloys, Be-Cu alloys, and certain specialty steels.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854" y="381000"/>
            <a:ext cx="7266214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84258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c11f4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1143000"/>
            <a:ext cx="7620000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03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228600"/>
            <a:ext cx="525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272727"/>
                </a:solidFill>
              </a:rPr>
              <a:t>Precipitation hardening procedure</a:t>
            </a:r>
          </a:p>
        </p:txBody>
      </p:sp>
      <p:sp>
        <p:nvSpPr>
          <p:cNvPr id="4403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c11f41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5029200" y="4114800"/>
            <a:ext cx="15875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333399"/>
                </a:solidFill>
              </a:rPr>
              <a:t>“Aging” to form </a:t>
            </a:r>
          </a:p>
          <a:p>
            <a:pPr algn="ctr"/>
            <a:r>
              <a:rPr lang="en-US" sz="1600">
                <a:solidFill>
                  <a:srgbClr val="333399"/>
                </a:solidFill>
              </a:rPr>
              <a:t>precipitates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2286000" y="1828800"/>
            <a:ext cx="14128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C0000"/>
                </a:solidFill>
              </a:rPr>
              <a:t>Single phase </a:t>
            </a:r>
          </a:p>
          <a:p>
            <a:r>
              <a:rPr lang="en-US" sz="1600">
                <a:solidFill>
                  <a:srgbClr val="CC0000"/>
                </a:solidFill>
              </a:rPr>
              <a:t>solid solution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2209800" y="4648200"/>
            <a:ext cx="15732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Supersaturated</a:t>
            </a:r>
          </a:p>
          <a:p>
            <a:r>
              <a:rPr lang="en-US" sz="1600">
                <a:solidFill>
                  <a:srgbClr val="006600"/>
                </a:solidFill>
              </a:rPr>
              <a:t>solution - soft </a:t>
            </a:r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>
            <a:off x="3581400" y="5181600"/>
            <a:ext cx="533400" cy="3810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6629400" y="609600"/>
            <a:ext cx="20764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6600"/>
                </a:solidFill>
              </a:rPr>
              <a:t>There is no phase </a:t>
            </a:r>
          </a:p>
          <a:p>
            <a:r>
              <a:rPr lang="en-US" sz="1800">
                <a:solidFill>
                  <a:srgbClr val="006600"/>
                </a:solidFill>
              </a:rPr>
              <a:t>transformation </a:t>
            </a:r>
          </a:p>
          <a:p>
            <a:r>
              <a:rPr lang="en-US" sz="1800">
                <a:solidFill>
                  <a:srgbClr val="006600"/>
                </a:solidFill>
              </a:rPr>
              <a:t>in the major alloy.</a:t>
            </a:r>
          </a:p>
        </p:txBody>
      </p:sp>
    </p:spTree>
    <p:extLst>
      <p:ext uri="{BB962C8B-B14F-4D97-AF65-F5344CB8AC3E}">
        <p14:creationId xmlns:p14="http://schemas.microsoft.com/office/powerpoint/2010/main" val="1991024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Engineering in Al Can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506A-23DD-4600-AC47-A088BF2F87B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hUhisi2FBuw"/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838200" y="2286000"/>
            <a:ext cx="7721600" cy="4343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667000" y="1371600"/>
            <a:ext cx="3518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>
                <a:solidFill>
                  <a:srgbClr val="BBBBBB"/>
                </a:solidFill>
                <a:latin typeface="Roboto"/>
              </a:rPr>
              <a:t>https://youtu.be/hUhisi2FBuw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359AD5-6E6F-4FB5-B7AB-D7F9AA3C2433}"/>
              </a:ext>
            </a:extLst>
          </p:cNvPr>
          <p:cNvSpPr txBox="1"/>
          <p:nvPr/>
        </p:nvSpPr>
        <p:spPr>
          <a:xfrm>
            <a:off x="6934200" y="1371600"/>
            <a:ext cx="9816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 min</a:t>
            </a:r>
          </a:p>
        </p:txBody>
      </p:sp>
    </p:spTree>
    <p:extLst>
      <p:ext uri="{BB962C8B-B14F-4D97-AF65-F5344CB8AC3E}">
        <p14:creationId xmlns:p14="http://schemas.microsoft.com/office/powerpoint/2010/main" val="1319551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c11f4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1143000"/>
            <a:ext cx="7620000" cy="481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403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228600"/>
            <a:ext cx="525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solidFill>
                  <a:srgbClr val="272727"/>
                </a:solidFill>
              </a:rPr>
              <a:t>Precipitation hardening procedure</a:t>
            </a:r>
          </a:p>
        </p:txBody>
      </p:sp>
      <p:sp>
        <p:nvSpPr>
          <p:cNvPr id="44036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c11f41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5029200" y="4114800"/>
            <a:ext cx="15875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rgbClr val="333399"/>
                </a:solidFill>
              </a:rPr>
              <a:t>“Aging” to form </a:t>
            </a:r>
          </a:p>
          <a:p>
            <a:pPr algn="ctr"/>
            <a:r>
              <a:rPr lang="en-US" sz="1600">
                <a:solidFill>
                  <a:srgbClr val="333399"/>
                </a:solidFill>
              </a:rPr>
              <a:t>precipitates</a:t>
            </a:r>
          </a:p>
        </p:txBody>
      </p:sp>
      <p:sp>
        <p:nvSpPr>
          <p:cNvPr id="44038" name="Text Box 6"/>
          <p:cNvSpPr txBox="1">
            <a:spLocks noChangeArrowheads="1"/>
          </p:cNvSpPr>
          <p:nvPr/>
        </p:nvSpPr>
        <p:spPr bwMode="auto">
          <a:xfrm>
            <a:off x="2286000" y="1828800"/>
            <a:ext cx="14128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CC0000"/>
                </a:solidFill>
              </a:rPr>
              <a:t>Single phase </a:t>
            </a:r>
          </a:p>
          <a:p>
            <a:r>
              <a:rPr lang="en-US" sz="1600">
                <a:solidFill>
                  <a:srgbClr val="CC0000"/>
                </a:solidFill>
              </a:rPr>
              <a:t>solid solution</a:t>
            </a:r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2209800" y="4648200"/>
            <a:ext cx="157321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6600"/>
                </a:solidFill>
              </a:rPr>
              <a:t>Supersaturated</a:t>
            </a:r>
          </a:p>
          <a:p>
            <a:r>
              <a:rPr lang="en-US" sz="1600">
                <a:solidFill>
                  <a:srgbClr val="006600"/>
                </a:solidFill>
              </a:rPr>
              <a:t>solution - soft </a:t>
            </a:r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>
            <a:off x="3581400" y="5181600"/>
            <a:ext cx="533400" cy="3810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6629400" y="609600"/>
            <a:ext cx="207645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6600"/>
                </a:solidFill>
              </a:rPr>
              <a:t>There is no phase </a:t>
            </a:r>
          </a:p>
          <a:p>
            <a:r>
              <a:rPr lang="en-US" sz="1800">
                <a:solidFill>
                  <a:srgbClr val="006600"/>
                </a:solidFill>
              </a:rPr>
              <a:t>transformation </a:t>
            </a:r>
          </a:p>
          <a:p>
            <a:r>
              <a:rPr lang="en-US" sz="1800">
                <a:solidFill>
                  <a:srgbClr val="006600"/>
                </a:solidFill>
              </a:rPr>
              <a:t>in the major alloy.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" y="2756833"/>
            <a:ext cx="7943850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Note that although this looks similar to the heat treatment procedure for tempered </a:t>
            </a:r>
            <a:r>
              <a:rPr lang="en-US" dirty="0" err="1"/>
              <a:t>martensite</a:t>
            </a:r>
            <a:r>
              <a:rPr lang="en-US" dirty="0"/>
              <a:t> the mechanism is completely different.  </a:t>
            </a:r>
          </a:p>
          <a:p>
            <a:endParaRPr lang="en-US" dirty="0"/>
          </a:p>
          <a:p>
            <a:r>
              <a:rPr lang="en-US" dirty="0"/>
              <a:t>Let’s look at the phase diagram for a precipitation hardening alloy to see what is happening.  </a:t>
            </a:r>
          </a:p>
        </p:txBody>
      </p:sp>
    </p:spTree>
    <p:extLst>
      <p:ext uri="{BB962C8B-B14F-4D97-AF65-F5344CB8AC3E}">
        <p14:creationId xmlns:p14="http://schemas.microsoft.com/office/powerpoint/2010/main" val="1562733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c11f40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1905000"/>
            <a:ext cx="61722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01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228600"/>
            <a:ext cx="7902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Schematic phase diagram for precipitation hardening</a:t>
            </a:r>
          </a:p>
        </p:txBody>
      </p:sp>
      <p:sp>
        <p:nvSpPr>
          <p:cNvPr id="4301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c11f40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609600" y="700088"/>
            <a:ext cx="802655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</a:pPr>
            <a:r>
              <a:rPr lang="en-US" dirty="0">
                <a:solidFill>
                  <a:srgbClr val="006600"/>
                </a:solidFill>
              </a:rPr>
              <a:t>A-B alloy (</a:t>
            </a:r>
            <a:r>
              <a:rPr lang="en-US" i="1" dirty="0">
                <a:solidFill>
                  <a:srgbClr val="006600"/>
                </a:solidFill>
              </a:rPr>
              <a:t>C</a:t>
            </a:r>
            <a:r>
              <a:rPr lang="en-US" sz="2400" i="1" baseline="-25000" dirty="0">
                <a:solidFill>
                  <a:srgbClr val="006600"/>
                </a:solidFill>
              </a:rPr>
              <a:t>0</a:t>
            </a:r>
            <a:r>
              <a:rPr lang="en-US" dirty="0">
                <a:solidFill>
                  <a:srgbClr val="006600"/>
                </a:solidFill>
              </a:rPr>
              <a:t> wt%) forms a solid solution at </a:t>
            </a:r>
            <a:r>
              <a:rPr lang="en-US" i="1" dirty="0">
                <a:solidFill>
                  <a:srgbClr val="006600"/>
                </a:solidFill>
              </a:rPr>
              <a:t>T</a:t>
            </a:r>
            <a:r>
              <a:rPr lang="en-US" sz="2400" i="1" baseline="-25000" dirty="0">
                <a:solidFill>
                  <a:srgbClr val="006600"/>
                </a:solidFill>
              </a:rPr>
              <a:t>0</a:t>
            </a:r>
            <a:r>
              <a:rPr lang="en-US" dirty="0">
                <a:solidFill>
                  <a:srgbClr val="006600"/>
                </a:solidFill>
              </a:rPr>
              <a:t>. Quench to </a:t>
            </a:r>
            <a:r>
              <a:rPr lang="en-US" i="1" dirty="0">
                <a:solidFill>
                  <a:srgbClr val="006600"/>
                </a:solidFill>
              </a:rPr>
              <a:t>T</a:t>
            </a:r>
            <a:r>
              <a:rPr lang="en-US" sz="2400" i="1" baseline="-25000" dirty="0">
                <a:solidFill>
                  <a:srgbClr val="006600"/>
                </a:solidFill>
              </a:rPr>
              <a:t>1</a:t>
            </a:r>
            <a:r>
              <a:rPr lang="en-US" dirty="0">
                <a:solidFill>
                  <a:srgbClr val="006600"/>
                </a:solidFill>
              </a:rPr>
              <a:t>, then </a:t>
            </a:r>
          </a:p>
          <a:p>
            <a:pPr>
              <a:lnSpc>
                <a:spcPct val="135000"/>
              </a:lnSpc>
            </a:pPr>
            <a:r>
              <a:rPr lang="en-US" dirty="0">
                <a:solidFill>
                  <a:srgbClr val="006600"/>
                </a:solidFill>
              </a:rPr>
              <a:t>heat to </a:t>
            </a:r>
            <a:r>
              <a:rPr lang="en-US" i="1" dirty="0">
                <a:solidFill>
                  <a:srgbClr val="006600"/>
                </a:solidFill>
              </a:rPr>
              <a:t>T</a:t>
            </a:r>
            <a:r>
              <a:rPr lang="en-US" sz="2400" i="1" baseline="-25000" dirty="0">
                <a:solidFill>
                  <a:srgbClr val="006600"/>
                </a:solidFill>
              </a:rPr>
              <a:t>2</a:t>
            </a:r>
            <a:r>
              <a:rPr lang="en-US" dirty="0">
                <a:solidFill>
                  <a:srgbClr val="006600"/>
                </a:solidFill>
              </a:rPr>
              <a:t>,</a:t>
            </a:r>
            <a:r>
              <a:rPr lang="en-US" sz="2400" i="1" baseline="-25000" dirty="0">
                <a:solidFill>
                  <a:srgbClr val="006600"/>
                </a:solidFill>
              </a:rPr>
              <a:t> </a:t>
            </a:r>
            <a:r>
              <a:rPr lang="en-US" dirty="0">
                <a:solidFill>
                  <a:srgbClr val="006600"/>
                </a:solidFill>
              </a:rPr>
              <a:t>where precipitate particles form, and finally cool slowly.</a:t>
            </a:r>
            <a:r>
              <a:rPr lang="en-US" sz="2400" baseline="-250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841870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c11f40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1905000"/>
            <a:ext cx="61722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301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228600"/>
            <a:ext cx="79025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Schematic phase diagram for precipitation hardening</a:t>
            </a:r>
          </a:p>
        </p:txBody>
      </p:sp>
      <p:sp>
        <p:nvSpPr>
          <p:cNvPr id="4301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c11f40</a:t>
            </a: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609600" y="700088"/>
            <a:ext cx="802655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35000"/>
              </a:lnSpc>
            </a:pPr>
            <a:r>
              <a:rPr lang="en-US" dirty="0">
                <a:solidFill>
                  <a:srgbClr val="006600"/>
                </a:solidFill>
              </a:rPr>
              <a:t>A-B alloy (</a:t>
            </a:r>
            <a:r>
              <a:rPr lang="en-US" i="1" dirty="0">
                <a:solidFill>
                  <a:srgbClr val="006600"/>
                </a:solidFill>
              </a:rPr>
              <a:t>C</a:t>
            </a:r>
            <a:r>
              <a:rPr lang="en-US" sz="2400" i="1" baseline="-25000" dirty="0">
                <a:solidFill>
                  <a:srgbClr val="006600"/>
                </a:solidFill>
              </a:rPr>
              <a:t>0</a:t>
            </a:r>
            <a:r>
              <a:rPr lang="en-US" dirty="0">
                <a:solidFill>
                  <a:srgbClr val="006600"/>
                </a:solidFill>
              </a:rPr>
              <a:t> wt%) forms a solid solution at </a:t>
            </a:r>
            <a:r>
              <a:rPr lang="en-US" i="1" dirty="0">
                <a:solidFill>
                  <a:srgbClr val="006600"/>
                </a:solidFill>
              </a:rPr>
              <a:t>T</a:t>
            </a:r>
            <a:r>
              <a:rPr lang="en-US" sz="2400" i="1" baseline="-25000" dirty="0">
                <a:solidFill>
                  <a:srgbClr val="006600"/>
                </a:solidFill>
              </a:rPr>
              <a:t>0</a:t>
            </a:r>
            <a:r>
              <a:rPr lang="en-US" dirty="0">
                <a:solidFill>
                  <a:srgbClr val="006600"/>
                </a:solidFill>
              </a:rPr>
              <a:t>. Quench to </a:t>
            </a:r>
            <a:r>
              <a:rPr lang="en-US" i="1" dirty="0">
                <a:solidFill>
                  <a:srgbClr val="006600"/>
                </a:solidFill>
              </a:rPr>
              <a:t>T</a:t>
            </a:r>
            <a:r>
              <a:rPr lang="en-US" sz="2400" i="1" baseline="-25000" dirty="0">
                <a:solidFill>
                  <a:srgbClr val="006600"/>
                </a:solidFill>
              </a:rPr>
              <a:t>1</a:t>
            </a:r>
            <a:r>
              <a:rPr lang="en-US" dirty="0">
                <a:solidFill>
                  <a:srgbClr val="006600"/>
                </a:solidFill>
              </a:rPr>
              <a:t>, then </a:t>
            </a:r>
          </a:p>
          <a:p>
            <a:pPr>
              <a:lnSpc>
                <a:spcPct val="135000"/>
              </a:lnSpc>
            </a:pPr>
            <a:r>
              <a:rPr lang="en-US" dirty="0">
                <a:solidFill>
                  <a:srgbClr val="006600"/>
                </a:solidFill>
              </a:rPr>
              <a:t>heat to </a:t>
            </a:r>
            <a:r>
              <a:rPr lang="en-US" i="1" dirty="0">
                <a:solidFill>
                  <a:srgbClr val="006600"/>
                </a:solidFill>
              </a:rPr>
              <a:t>T</a:t>
            </a:r>
            <a:r>
              <a:rPr lang="en-US" sz="2400" i="1" baseline="-25000" dirty="0">
                <a:solidFill>
                  <a:srgbClr val="006600"/>
                </a:solidFill>
              </a:rPr>
              <a:t>2</a:t>
            </a:r>
            <a:r>
              <a:rPr lang="en-US" dirty="0">
                <a:solidFill>
                  <a:srgbClr val="006600"/>
                </a:solidFill>
              </a:rPr>
              <a:t>,</a:t>
            </a:r>
            <a:r>
              <a:rPr lang="en-US" sz="2400" i="1" baseline="-25000" dirty="0">
                <a:solidFill>
                  <a:srgbClr val="006600"/>
                </a:solidFill>
              </a:rPr>
              <a:t> </a:t>
            </a:r>
            <a:r>
              <a:rPr lang="en-US" dirty="0">
                <a:solidFill>
                  <a:srgbClr val="006600"/>
                </a:solidFill>
              </a:rPr>
              <a:t>where precipitate particles form, and finally cool slowly.</a:t>
            </a:r>
            <a:r>
              <a:rPr lang="en-US" sz="2400" baseline="-25000" dirty="0">
                <a:solidFill>
                  <a:srgbClr val="000000"/>
                </a:solidFill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91001" y="2971800"/>
            <a:ext cx="4648200" cy="1631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What do you think happens to mechanical properties at T2?</a:t>
            </a:r>
          </a:p>
          <a:p>
            <a:endParaRPr lang="en-US" dirty="0"/>
          </a:p>
          <a:p>
            <a:r>
              <a:rPr lang="en-US" dirty="0"/>
              <a:t>How about as we continue holding at T2?</a:t>
            </a:r>
          </a:p>
        </p:txBody>
      </p:sp>
    </p:spTree>
    <p:extLst>
      <p:ext uri="{BB962C8B-B14F-4D97-AF65-F5344CB8AC3E}">
        <p14:creationId xmlns:p14="http://schemas.microsoft.com/office/powerpoint/2010/main" val="423028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c11f43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029953"/>
            <a:ext cx="8229600" cy="576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6083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" y="88481"/>
            <a:ext cx="8915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272727"/>
                </a:solidFill>
              </a:rPr>
              <a:t>Let’s consider a high strength Al alloy: Al-Cu</a:t>
            </a:r>
          </a:p>
        </p:txBody>
      </p:sp>
      <p:sp>
        <p:nvSpPr>
          <p:cNvPr id="46084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c11f43</a:t>
            </a:r>
          </a:p>
        </p:txBody>
      </p:sp>
      <p:sp>
        <p:nvSpPr>
          <p:cNvPr id="2" name="Rectangle 1"/>
          <p:cNvSpPr/>
          <p:nvPr/>
        </p:nvSpPr>
        <p:spPr>
          <a:xfrm>
            <a:off x="76200" y="550146"/>
            <a:ext cx="9067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e.g. AA2024: 4.4% Cu, 1.5% Mg, 0.6% </a:t>
            </a:r>
            <a:r>
              <a:rPr lang="en-US" sz="2400" b="0" dirty="0" err="1">
                <a:latin typeface="Times New Roman" pitchFamily="18" charset="0"/>
                <a:cs typeface="Times New Roman" pitchFamily="18" charset="0"/>
              </a:rPr>
              <a:t>Mn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and 93.5% Al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1937658" y="3276600"/>
            <a:ext cx="0" cy="28956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31178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c11f4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" y="914400"/>
            <a:ext cx="8763000" cy="460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059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71800" y="304800"/>
            <a:ext cx="300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Effect of aging time</a:t>
            </a:r>
          </a:p>
        </p:txBody>
      </p:sp>
      <p:sp>
        <p:nvSpPr>
          <p:cNvPr id="4506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c11f42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7150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Zones = very thin, small disks – 1 to 2 atoms thick, ~ 25 atoms in diam. – not distinct precipitate particles</a:t>
            </a:r>
          </a:p>
        </p:txBody>
      </p:sp>
    </p:spTree>
    <p:extLst>
      <p:ext uri="{BB962C8B-B14F-4D97-AF65-F5344CB8AC3E}">
        <p14:creationId xmlns:p14="http://schemas.microsoft.com/office/powerpoint/2010/main" val="1521256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c11f4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52400" y="914400"/>
            <a:ext cx="8763000" cy="460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5059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971800" y="304800"/>
            <a:ext cx="300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Effect of aging time</a:t>
            </a:r>
          </a:p>
        </p:txBody>
      </p:sp>
      <p:sp>
        <p:nvSpPr>
          <p:cNvPr id="45060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c11f42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715000"/>
            <a:ext cx="8686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Zones = very thin, small disks – 1 to 2 atoms thick, ~ 25 atoms in diam. – not distinct precipitate particles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2315"/>
            <a:ext cx="3352800" cy="3935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721" y="106158"/>
            <a:ext cx="5148262" cy="4108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38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 descr="c11f44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1905000"/>
            <a:ext cx="8229600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7107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752600" y="228600"/>
            <a:ext cx="48609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</a:rPr>
              <a:t>Precipitate particles (schematic)</a:t>
            </a:r>
          </a:p>
        </p:txBody>
      </p:sp>
      <p:sp>
        <p:nvSpPr>
          <p:cNvPr id="47108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c11f44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533400" y="4800600"/>
            <a:ext cx="18097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800">
                <a:solidFill>
                  <a:srgbClr val="333399"/>
                </a:solidFill>
              </a:rPr>
              <a:t>Supersaturated </a:t>
            </a:r>
          </a:p>
          <a:p>
            <a:pPr>
              <a:lnSpc>
                <a:spcPct val="110000"/>
              </a:lnSpc>
            </a:pPr>
            <a:r>
              <a:rPr lang="en-US" sz="1800">
                <a:solidFill>
                  <a:srgbClr val="333399"/>
                </a:solidFill>
              </a:rPr>
              <a:t>solid solution</a:t>
            </a:r>
          </a:p>
        </p:txBody>
      </p:sp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3124200" y="4800600"/>
            <a:ext cx="1924050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800">
                <a:solidFill>
                  <a:srgbClr val="006600"/>
                </a:solidFill>
              </a:rPr>
              <a:t>Coherent particle</a:t>
            </a:r>
          </a:p>
        </p:txBody>
      </p:sp>
      <p:sp>
        <p:nvSpPr>
          <p:cNvPr id="47112" name="Text Box 8"/>
          <p:cNvSpPr txBox="1">
            <a:spLocks noChangeArrowheads="1"/>
          </p:cNvSpPr>
          <p:nvPr/>
        </p:nvSpPr>
        <p:spPr bwMode="auto">
          <a:xfrm>
            <a:off x="6096000" y="4800600"/>
            <a:ext cx="206375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800">
                <a:solidFill>
                  <a:srgbClr val="800080"/>
                </a:solidFill>
              </a:rPr>
              <a:t>Incoherent particle</a:t>
            </a:r>
          </a:p>
          <a:p>
            <a:pPr>
              <a:lnSpc>
                <a:spcPct val="110000"/>
              </a:lnSpc>
            </a:pPr>
            <a:r>
              <a:rPr lang="en-US" sz="1800">
                <a:solidFill>
                  <a:srgbClr val="800080"/>
                </a:solidFill>
              </a:rPr>
              <a:t>(overaged)</a:t>
            </a:r>
          </a:p>
        </p:txBody>
      </p:sp>
      <p:sp>
        <p:nvSpPr>
          <p:cNvPr id="47113" name="Text Box 9"/>
          <p:cNvSpPr txBox="1">
            <a:spLocks noChangeArrowheads="1"/>
          </p:cNvSpPr>
          <p:nvPr/>
        </p:nvSpPr>
        <p:spPr bwMode="auto">
          <a:xfrm>
            <a:off x="914400" y="838200"/>
            <a:ext cx="68707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Very small, evenly dispersed, coherent precipitate particles </a:t>
            </a:r>
          </a:p>
          <a:p>
            <a:r>
              <a:rPr lang="en-US">
                <a:solidFill>
                  <a:srgbClr val="CC0000"/>
                </a:solidFill>
              </a:rPr>
              <a:t>have the most benefit.</a:t>
            </a:r>
          </a:p>
        </p:txBody>
      </p:sp>
    </p:spTree>
    <p:extLst>
      <p:ext uri="{BB962C8B-B14F-4D97-AF65-F5344CB8AC3E}">
        <p14:creationId xmlns:p14="http://schemas.microsoft.com/office/powerpoint/2010/main" val="21391478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11cof0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609600"/>
            <a:ext cx="5943600" cy="563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702425" y="609600"/>
            <a:ext cx="18272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272727"/>
                </a:solidFill>
              </a:rPr>
              <a:t>Precipitate </a:t>
            </a:r>
          </a:p>
          <a:p>
            <a:r>
              <a:rPr lang="en-US" sz="2400" b="1">
                <a:solidFill>
                  <a:srgbClr val="272727"/>
                </a:solidFill>
              </a:rPr>
              <a:t>particles</a:t>
            </a:r>
          </a:p>
        </p:txBody>
      </p:sp>
      <p:sp>
        <p:nvSpPr>
          <p:cNvPr id="205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c11cof01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6705600" y="1676400"/>
            <a:ext cx="1992313" cy="176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006600"/>
                </a:solidFill>
              </a:rPr>
              <a:t>Upper wing skin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006600"/>
                </a:solidFill>
              </a:rPr>
              <a:t>7150-T651 Al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006600"/>
                </a:solidFill>
              </a:rPr>
              <a:t>Al plus wt%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006600"/>
                </a:solidFill>
              </a:rPr>
              <a:t>6.2Zn, 2.3Cu,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006600"/>
                </a:solidFill>
              </a:rPr>
              <a:t>2.3Mg, 0.12Zr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6765925" y="3897313"/>
            <a:ext cx="173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80,500X TEM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71" y="2452687"/>
            <a:ext cx="6099629" cy="4086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3978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11cof0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609600"/>
            <a:ext cx="5943600" cy="563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5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702425" y="609600"/>
            <a:ext cx="18272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272727"/>
                </a:solidFill>
              </a:rPr>
              <a:t>Precipitate </a:t>
            </a:r>
          </a:p>
          <a:p>
            <a:r>
              <a:rPr lang="en-US" sz="2400" b="1">
                <a:solidFill>
                  <a:srgbClr val="272727"/>
                </a:solidFill>
              </a:rPr>
              <a:t>particles</a:t>
            </a:r>
          </a:p>
        </p:txBody>
      </p:sp>
      <p:sp>
        <p:nvSpPr>
          <p:cNvPr id="205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c11cof01</a:t>
            </a:r>
          </a:p>
        </p:txBody>
      </p:sp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6705600" y="1676400"/>
            <a:ext cx="1992313" cy="176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006600"/>
                </a:solidFill>
              </a:rPr>
              <a:t>Upper wing skin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006600"/>
                </a:solidFill>
              </a:rPr>
              <a:t>7150-T651 Al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006600"/>
                </a:solidFill>
              </a:rPr>
              <a:t>Al plus wt%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006600"/>
                </a:solidFill>
              </a:rPr>
              <a:t>6.2Zn, 2.3Cu,</a:t>
            </a:r>
          </a:p>
          <a:p>
            <a:pPr>
              <a:lnSpc>
                <a:spcPct val="110000"/>
              </a:lnSpc>
            </a:pPr>
            <a:r>
              <a:rPr lang="en-US">
                <a:solidFill>
                  <a:srgbClr val="006600"/>
                </a:solidFill>
              </a:rPr>
              <a:t>2.3Mg, 0.12Zr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6765925" y="3897313"/>
            <a:ext cx="17367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0000"/>
                </a:solidFill>
              </a:rPr>
              <a:t>80,500X TEM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71" y="2452687"/>
            <a:ext cx="6099629" cy="4086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6096000" cy="3991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57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c11f45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4" cstate="print"/>
          <a:srcRect b="52056"/>
          <a:stretch/>
        </p:blipFill>
        <p:spPr bwMode="auto">
          <a:xfrm>
            <a:off x="990600" y="1117600"/>
            <a:ext cx="724349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8131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257800" y="0"/>
            <a:ext cx="3094037" cy="89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>
                <a:solidFill>
                  <a:srgbClr val="272727"/>
                </a:solidFill>
              </a:rPr>
              <a:t>Effect of aging time </a:t>
            </a:r>
          </a:p>
          <a:p>
            <a:pPr>
              <a:lnSpc>
                <a:spcPct val="110000"/>
              </a:lnSpc>
            </a:pPr>
            <a:r>
              <a:rPr lang="en-US" sz="2400" b="1">
                <a:solidFill>
                  <a:srgbClr val="272727"/>
                </a:solidFill>
              </a:rPr>
              <a:t>and temperature</a:t>
            </a:r>
          </a:p>
        </p:txBody>
      </p:sp>
      <p:sp>
        <p:nvSpPr>
          <p:cNvPr id="48132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c11f45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123824" y="102468"/>
            <a:ext cx="4981576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333399"/>
                </a:solidFill>
              </a:rPr>
              <a:t>2014-T6 Al 4.4Cu, 0.9Si, 0.8Mn, 0.5Mg</a:t>
            </a: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676635" y="2489200"/>
            <a:ext cx="683264" cy="2438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vert="vert270" wrap="square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2400" dirty="0" err="1">
                <a:solidFill>
                  <a:srgbClr val="000000"/>
                </a:solidFill>
                <a:latin typeface="Symbol" pitchFamily="18" charset="2"/>
              </a:rPr>
              <a:t>s</a:t>
            </a:r>
            <a:r>
              <a:rPr lang="en-US" baseline="-25000" dirty="0" err="1">
                <a:solidFill>
                  <a:srgbClr val="000000"/>
                </a:solidFill>
              </a:rPr>
              <a:t>yield</a:t>
            </a:r>
            <a:r>
              <a:rPr lang="en-US" dirty="0">
                <a:solidFill>
                  <a:srgbClr val="000000"/>
                </a:solidFill>
              </a:rPr>
              <a:t>,</a:t>
            </a:r>
            <a:r>
              <a:rPr lang="en-US" sz="2400" baseline="-25000" dirty="0">
                <a:solidFill>
                  <a:srgbClr val="000000"/>
                </a:solidFill>
              </a:rPr>
              <a:t>  </a:t>
            </a:r>
            <a:r>
              <a:rPr lang="en-US" sz="2400" dirty="0" err="1">
                <a:solidFill>
                  <a:srgbClr val="000000"/>
                </a:solidFill>
              </a:rPr>
              <a:t>MPa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2971800" y="5739598"/>
            <a:ext cx="3505200" cy="5847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0000"/>
                </a:solidFill>
              </a:rPr>
              <a:t>time, h</a:t>
            </a:r>
          </a:p>
        </p:txBody>
      </p:sp>
    </p:spTree>
    <p:extLst>
      <p:ext uri="{BB962C8B-B14F-4D97-AF65-F5344CB8AC3E}">
        <p14:creationId xmlns:p14="http://schemas.microsoft.com/office/powerpoint/2010/main" val="178576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6" name="Picture 2" descr="c13f0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533400"/>
            <a:ext cx="8229600" cy="579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4867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533400"/>
            <a:ext cx="23002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>
                <a:solidFill>
                  <a:srgbClr val="272727"/>
                </a:solidFill>
                <a:latin typeface="Arial" pitchFamily="34" charset="0"/>
              </a:rPr>
              <a:t>Classification </a:t>
            </a:r>
          </a:p>
          <a:p>
            <a:pPr algn="ctr"/>
            <a:r>
              <a:rPr lang="en-US" sz="2400" b="1">
                <a:solidFill>
                  <a:srgbClr val="272727"/>
                </a:solidFill>
                <a:latin typeface="Arial" pitchFamily="34" charset="0"/>
              </a:rPr>
              <a:t>of metal alloys</a:t>
            </a:r>
          </a:p>
        </p:txBody>
      </p:sp>
      <p:sp>
        <p:nvSpPr>
          <p:cNvPr id="164868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c13f01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7543800" y="1752600"/>
            <a:ext cx="14049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333399"/>
                </a:solidFill>
                <a:latin typeface="Arial" pitchFamily="34" charset="0"/>
              </a:rPr>
              <a:t>Al, Cu, Mg, Ti, </a:t>
            </a:r>
          </a:p>
          <a:p>
            <a:r>
              <a:rPr lang="en-US" sz="1400" b="1">
                <a:solidFill>
                  <a:srgbClr val="333399"/>
                </a:solidFill>
                <a:latin typeface="Arial" pitchFamily="34" charset="0"/>
              </a:rPr>
              <a:t>Co, Ni, etc.</a:t>
            </a:r>
          </a:p>
        </p:txBody>
      </p:sp>
      <p:sp>
        <p:nvSpPr>
          <p:cNvPr id="164870" name="Text Box 6"/>
          <p:cNvSpPr txBox="1">
            <a:spLocks noChangeArrowheads="1"/>
          </p:cNvSpPr>
          <p:nvPr/>
        </p:nvSpPr>
        <p:spPr bwMode="auto">
          <a:xfrm>
            <a:off x="5181600" y="1752600"/>
            <a:ext cx="390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333399"/>
                </a:solidFill>
                <a:latin typeface="Arial" pitchFamily="34" charset="0"/>
              </a:rPr>
              <a:t>Fe</a:t>
            </a:r>
          </a:p>
        </p:txBody>
      </p:sp>
      <p:sp>
        <p:nvSpPr>
          <p:cNvPr id="164871" name="Text Box 7"/>
          <p:cNvSpPr txBox="1">
            <a:spLocks noChangeArrowheads="1"/>
          </p:cNvSpPr>
          <p:nvPr/>
        </p:nvSpPr>
        <p:spPr bwMode="auto">
          <a:xfrm>
            <a:off x="4038600" y="2514600"/>
            <a:ext cx="1366838" cy="5175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333399"/>
                </a:solidFill>
                <a:latin typeface="Arial" pitchFamily="34" charset="0"/>
              </a:rPr>
              <a:t>0.008 - 2.1% C</a:t>
            </a:r>
          </a:p>
          <a:p>
            <a:r>
              <a:rPr lang="en-US" sz="1400" b="1">
                <a:solidFill>
                  <a:srgbClr val="333399"/>
                </a:solidFill>
                <a:latin typeface="Arial" pitchFamily="34" charset="0"/>
              </a:rPr>
              <a:t>most &lt; 1% C</a:t>
            </a:r>
          </a:p>
        </p:txBody>
      </p:sp>
      <p:sp>
        <p:nvSpPr>
          <p:cNvPr id="164876" name="Text Box 12"/>
          <p:cNvSpPr txBox="1">
            <a:spLocks noChangeArrowheads="1"/>
          </p:cNvSpPr>
          <p:nvPr/>
        </p:nvSpPr>
        <p:spPr bwMode="auto">
          <a:xfrm>
            <a:off x="2057400" y="3962400"/>
            <a:ext cx="1144588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333399"/>
                </a:solidFill>
                <a:latin typeface="Arial" pitchFamily="34" charset="0"/>
              </a:rPr>
              <a:t>&lt; 5% alloys</a:t>
            </a:r>
          </a:p>
        </p:txBody>
      </p: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7162800" y="2514600"/>
            <a:ext cx="10223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333399"/>
                </a:solidFill>
                <a:latin typeface="Arial" pitchFamily="34" charset="0"/>
              </a:rPr>
              <a:t>3 - 4.5% C</a:t>
            </a:r>
          </a:p>
          <a:p>
            <a:r>
              <a:rPr lang="en-US" sz="1400" b="1">
                <a:solidFill>
                  <a:srgbClr val="333399"/>
                </a:solidFill>
                <a:latin typeface="Arial" pitchFamily="34" charset="0"/>
              </a:rPr>
              <a:t>1 - 3% Si </a:t>
            </a:r>
          </a:p>
        </p:txBody>
      </p:sp>
      <p:sp>
        <p:nvSpPr>
          <p:cNvPr id="164879" name="Text Box 15"/>
          <p:cNvSpPr txBox="1">
            <a:spLocks noChangeArrowheads="1"/>
          </p:cNvSpPr>
          <p:nvPr/>
        </p:nvSpPr>
        <p:spPr bwMode="auto">
          <a:xfrm>
            <a:off x="4648200" y="4724400"/>
            <a:ext cx="741363" cy="730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333399"/>
                </a:solidFill>
                <a:latin typeface="Arial" pitchFamily="34" charset="0"/>
              </a:rPr>
              <a:t>most  </a:t>
            </a:r>
          </a:p>
          <a:p>
            <a:r>
              <a:rPr lang="en-US" sz="1400" b="1">
                <a:solidFill>
                  <a:srgbClr val="333399"/>
                </a:solidFill>
                <a:latin typeface="Arial" pitchFamily="34" charset="0"/>
              </a:rPr>
              <a:t>&gt; 10% </a:t>
            </a:r>
          </a:p>
          <a:p>
            <a:r>
              <a:rPr lang="en-US" sz="1400" b="1">
                <a:solidFill>
                  <a:srgbClr val="333399"/>
                </a:solidFill>
                <a:latin typeface="Arial" pitchFamily="34" charset="0"/>
              </a:rPr>
              <a:t>alloys</a:t>
            </a:r>
          </a:p>
        </p:txBody>
      </p:sp>
      <p:sp>
        <p:nvSpPr>
          <p:cNvPr id="164880" name="Text Box 16"/>
          <p:cNvSpPr txBox="1">
            <a:spLocks noChangeArrowheads="1"/>
          </p:cNvSpPr>
          <p:nvPr/>
        </p:nvSpPr>
        <p:spPr bwMode="auto">
          <a:xfrm>
            <a:off x="533400" y="5105400"/>
            <a:ext cx="1017588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333399"/>
                </a:solidFill>
                <a:latin typeface="Arial" pitchFamily="34" charset="0"/>
              </a:rPr>
              <a:t>&lt; 0.25% C</a:t>
            </a:r>
          </a:p>
        </p:txBody>
      </p:sp>
      <p:sp>
        <p:nvSpPr>
          <p:cNvPr id="164881" name="Text Box 17"/>
          <p:cNvSpPr txBox="1">
            <a:spLocks noChangeArrowheads="1"/>
          </p:cNvSpPr>
          <p:nvPr/>
        </p:nvSpPr>
        <p:spPr bwMode="auto">
          <a:xfrm>
            <a:off x="2057400" y="5105400"/>
            <a:ext cx="1268413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333399"/>
                </a:solidFill>
                <a:latin typeface="Arial" pitchFamily="34" charset="0"/>
              </a:rPr>
              <a:t>0.25 - 0.6% C</a:t>
            </a:r>
          </a:p>
        </p:txBody>
      </p:sp>
      <p:sp>
        <p:nvSpPr>
          <p:cNvPr id="164882" name="Text Box 18"/>
          <p:cNvSpPr txBox="1">
            <a:spLocks noChangeArrowheads="1"/>
          </p:cNvSpPr>
          <p:nvPr/>
        </p:nvSpPr>
        <p:spPr bwMode="auto">
          <a:xfrm>
            <a:off x="3733800" y="5105400"/>
            <a:ext cx="919163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333399"/>
                </a:solidFill>
                <a:latin typeface="Arial" pitchFamily="34" charset="0"/>
              </a:rPr>
              <a:t>&gt; 0.6% C</a:t>
            </a:r>
          </a:p>
        </p:txBody>
      </p:sp>
      <p:sp>
        <p:nvSpPr>
          <p:cNvPr id="164883" name="Text Box 19"/>
          <p:cNvSpPr txBox="1">
            <a:spLocks noChangeArrowheads="1"/>
          </p:cNvSpPr>
          <p:nvPr/>
        </p:nvSpPr>
        <p:spPr bwMode="auto">
          <a:xfrm>
            <a:off x="4876800" y="5715000"/>
            <a:ext cx="939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333399"/>
                </a:solidFill>
                <a:latin typeface="Arial" pitchFamily="34" charset="0"/>
              </a:rPr>
              <a:t>&gt; 11% Cr</a:t>
            </a:r>
          </a:p>
        </p:txBody>
      </p:sp>
      <p:sp>
        <p:nvSpPr>
          <p:cNvPr id="164884" name="Text Box 20"/>
          <p:cNvSpPr txBox="1">
            <a:spLocks noChangeArrowheads="1"/>
          </p:cNvSpPr>
          <p:nvPr/>
        </p:nvSpPr>
        <p:spPr bwMode="auto">
          <a:xfrm>
            <a:off x="1143000" y="5715000"/>
            <a:ext cx="668338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333399"/>
                </a:solidFill>
                <a:latin typeface="Arial" pitchFamily="34" charset="0"/>
              </a:rPr>
              <a:t>HSLA</a:t>
            </a:r>
          </a:p>
        </p:txBody>
      </p:sp>
    </p:spTree>
    <p:extLst>
      <p:ext uri="{BB962C8B-B14F-4D97-AF65-F5344CB8AC3E}">
        <p14:creationId xmlns:p14="http://schemas.microsoft.com/office/powerpoint/2010/main" val="4041223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2696029" y="0"/>
            <a:ext cx="38211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cs typeface="Times New Roman" pitchFamily="18" charset="0"/>
              </a:rPr>
              <a:t>Aluminum Strengthening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159748" name="Picture 4" descr="fg03_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685800"/>
            <a:ext cx="7162800" cy="5969000"/>
          </a:xfrm>
          <a:prstGeom prst="rect">
            <a:avLst/>
          </a:prstGeom>
          <a:noFill/>
        </p:spPr>
      </p:pic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6132513" y="6521450"/>
            <a:ext cx="30114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>
                <a:solidFill>
                  <a:srgbClr val="000000"/>
                </a:solidFill>
              </a:rPr>
              <a:t>Illustration by R. W. Landgraf</a:t>
            </a:r>
          </a:p>
        </p:txBody>
      </p:sp>
    </p:spTree>
    <p:extLst>
      <p:ext uri="{BB962C8B-B14F-4D97-AF65-F5344CB8AC3E}">
        <p14:creationId xmlns:p14="http://schemas.microsoft.com/office/powerpoint/2010/main" val="41577272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42" name="Picture 2" descr="c11f5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938213"/>
            <a:ext cx="4906963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3844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c11f51</a:t>
            </a:r>
          </a:p>
        </p:txBody>
      </p:sp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2286000" y="304800"/>
            <a:ext cx="393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272727"/>
                </a:solidFill>
              </a:rPr>
              <a:t>Cu-Be phase diagram to 4% Be</a:t>
            </a:r>
          </a:p>
        </p:txBody>
      </p:sp>
      <p:pic>
        <p:nvPicPr>
          <p:cNvPr id="5122" name="Picture 2" descr="http://upload.wikimedia.org/wikipedia/commons/thumb/c/c7/CuBe_Tool.jpg/220px-CuBe_Too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2" y="152400"/>
            <a:ext cx="2743198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019800" y="2819400"/>
            <a:ext cx="31241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Non-sparking tools, musical instruments, precision measurement devices, non-magnetic, low temperature applications.</a:t>
            </a:r>
          </a:p>
          <a:p>
            <a:endParaRPr lang="en-US" dirty="0"/>
          </a:p>
          <a:p>
            <a:r>
              <a:rPr lang="en-US" dirty="0"/>
              <a:t>Highest strength of the copper alloys.</a:t>
            </a:r>
          </a:p>
        </p:txBody>
      </p:sp>
    </p:spTree>
    <p:extLst>
      <p:ext uri="{BB962C8B-B14F-4D97-AF65-F5344CB8AC3E}">
        <p14:creationId xmlns:p14="http://schemas.microsoft.com/office/powerpoint/2010/main" val="12514900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799" y="531643"/>
            <a:ext cx="7583261" cy="6304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" y="90231"/>
            <a:ext cx="41056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Strengthening of Copper</a:t>
            </a:r>
          </a:p>
        </p:txBody>
      </p:sp>
    </p:spTree>
    <p:extLst>
      <p:ext uri="{BB962C8B-B14F-4D97-AF65-F5344CB8AC3E}">
        <p14:creationId xmlns:p14="http://schemas.microsoft.com/office/powerpoint/2010/main" val="38499329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40" name="Text Box 4"/>
          <p:cNvSpPr txBox="1">
            <a:spLocks noChangeArrowheads="1"/>
          </p:cNvSpPr>
          <p:nvPr/>
        </p:nvSpPr>
        <p:spPr bwMode="auto">
          <a:xfrm>
            <a:off x="609600" y="381000"/>
            <a:ext cx="82734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Arial" pitchFamily="34" charset="0"/>
              </a:rPr>
              <a:t>Summary: Thermal processing (heat treating) of metals</a:t>
            </a:r>
          </a:p>
        </p:txBody>
      </p:sp>
      <p:sp>
        <p:nvSpPr>
          <p:cNvPr id="219141" name="Text Box 5"/>
          <p:cNvSpPr txBox="1">
            <a:spLocks noChangeArrowheads="1"/>
          </p:cNvSpPr>
          <p:nvPr/>
        </p:nvSpPr>
        <p:spPr bwMode="auto">
          <a:xfrm>
            <a:off x="609600" y="1066800"/>
            <a:ext cx="7924800" cy="489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u="sng">
                <a:solidFill>
                  <a:srgbClr val="CC0000"/>
                </a:solidFill>
                <a:latin typeface="Arial" pitchFamily="34" charset="0"/>
              </a:rPr>
              <a:t>Annealing</a:t>
            </a:r>
            <a:r>
              <a:rPr lang="en-US">
                <a:solidFill>
                  <a:srgbClr val="CC0000"/>
                </a:solidFill>
                <a:latin typeface="Arial" pitchFamily="34" charset="0"/>
              </a:rPr>
              <a:t> - heating, holding at temperature, and then slowly cooling, often to soften the metal.</a:t>
            </a:r>
          </a:p>
          <a:p>
            <a:pPr>
              <a:lnSpc>
                <a:spcPct val="110000"/>
              </a:lnSpc>
            </a:pPr>
            <a:endParaRPr lang="en-US" sz="1000">
              <a:solidFill>
                <a:srgbClr val="CC0000"/>
              </a:solidFill>
              <a:latin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u="sng">
                <a:solidFill>
                  <a:srgbClr val="333399"/>
                </a:solidFill>
                <a:latin typeface="Arial" pitchFamily="34" charset="0"/>
              </a:rPr>
              <a:t>Process anneal</a:t>
            </a:r>
            <a:r>
              <a:rPr lang="en-US">
                <a:solidFill>
                  <a:srgbClr val="333399"/>
                </a:solidFill>
                <a:latin typeface="Arial" pitchFamily="34" charset="0"/>
              </a:rPr>
              <a:t> - done to remove the effects of cold work and achieve a fine grain structure.</a:t>
            </a:r>
          </a:p>
          <a:p>
            <a:pPr>
              <a:lnSpc>
                <a:spcPct val="110000"/>
              </a:lnSpc>
            </a:pPr>
            <a:endParaRPr lang="en-US" sz="1000">
              <a:solidFill>
                <a:srgbClr val="333399"/>
              </a:solidFill>
              <a:latin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u="sng">
                <a:solidFill>
                  <a:srgbClr val="006600"/>
                </a:solidFill>
                <a:latin typeface="Arial" pitchFamily="34" charset="0"/>
              </a:rPr>
              <a:t>Stress relief</a:t>
            </a:r>
            <a:r>
              <a:rPr lang="en-US">
                <a:solidFill>
                  <a:srgbClr val="006600"/>
                </a:solidFill>
                <a:latin typeface="Arial" pitchFamily="34" charset="0"/>
              </a:rPr>
              <a:t> - removal of internal (residual) stresses using a relatively low temperature anneal.</a:t>
            </a:r>
          </a:p>
          <a:p>
            <a:pPr>
              <a:lnSpc>
                <a:spcPct val="110000"/>
              </a:lnSpc>
            </a:pPr>
            <a:endParaRPr lang="en-US" sz="1000">
              <a:solidFill>
                <a:srgbClr val="006600"/>
              </a:solidFill>
              <a:latin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u="sng">
                <a:solidFill>
                  <a:srgbClr val="800080"/>
                </a:solidFill>
                <a:latin typeface="Arial" pitchFamily="34" charset="0"/>
              </a:rPr>
              <a:t>Special annealing processes for steels</a:t>
            </a:r>
            <a:r>
              <a:rPr lang="en-US">
                <a:solidFill>
                  <a:srgbClr val="800080"/>
                </a:solidFill>
                <a:latin typeface="Arial" pitchFamily="34" charset="0"/>
              </a:rPr>
              <a:t> - normalizing, full annealing, and spheroidizing.</a:t>
            </a:r>
          </a:p>
          <a:p>
            <a:pPr>
              <a:lnSpc>
                <a:spcPct val="110000"/>
              </a:lnSpc>
            </a:pPr>
            <a:endParaRPr lang="en-US" sz="1000">
              <a:solidFill>
                <a:srgbClr val="800080"/>
              </a:solidFill>
              <a:latin typeface="Arial" pitchFamily="34" charset="0"/>
            </a:endParaRPr>
          </a:p>
          <a:p>
            <a:pPr>
              <a:lnSpc>
                <a:spcPct val="110000"/>
              </a:lnSpc>
            </a:pPr>
            <a:r>
              <a:rPr lang="en-US" u="sng">
                <a:solidFill>
                  <a:srgbClr val="CC0000"/>
                </a:solidFill>
                <a:latin typeface="Arial" pitchFamily="34" charset="0"/>
              </a:rPr>
              <a:t>Quenching and tempering</a:t>
            </a:r>
            <a:r>
              <a:rPr lang="en-US">
                <a:solidFill>
                  <a:srgbClr val="CC0000"/>
                </a:solidFill>
                <a:latin typeface="Arial" pitchFamily="34" charset="0"/>
              </a:rPr>
              <a:t> - to harden and tailor the properties of steels (Ch. 11).</a:t>
            </a:r>
          </a:p>
          <a:p>
            <a:pPr>
              <a:lnSpc>
                <a:spcPct val="110000"/>
              </a:lnSpc>
            </a:pPr>
            <a:endParaRPr lang="en-US" sz="1000">
              <a:solidFill>
                <a:srgbClr val="CC0000"/>
              </a:solidFill>
              <a:latin typeface="Arial" pitchFamily="34" charset="0"/>
            </a:endParaRPr>
          </a:p>
          <a:p>
            <a:r>
              <a:rPr lang="en-US" u="sng">
                <a:solidFill>
                  <a:srgbClr val="333399"/>
                </a:solidFill>
                <a:latin typeface="Arial" pitchFamily="34" charset="0"/>
              </a:rPr>
              <a:t>Precipitation hardening</a:t>
            </a:r>
            <a:r>
              <a:rPr lang="en-US">
                <a:solidFill>
                  <a:srgbClr val="333399"/>
                </a:solidFill>
                <a:latin typeface="Arial" pitchFamily="34" charset="0"/>
              </a:rPr>
              <a:t> - to harden and tailor the properties of aluminum alloys and other metals (Ch. 11).</a:t>
            </a:r>
          </a:p>
        </p:txBody>
      </p:sp>
    </p:spTree>
    <p:extLst>
      <p:ext uri="{BB962C8B-B14F-4D97-AF65-F5344CB8AC3E}">
        <p14:creationId xmlns:p14="http://schemas.microsoft.com/office/powerpoint/2010/main" val="132812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400" y="0"/>
            <a:ext cx="4546437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Cast Iron (&gt; 2.14 </a:t>
            </a:r>
            <a:r>
              <a:rPr lang="en-US" sz="3200" dirty="0" err="1"/>
              <a:t>wt</a:t>
            </a:r>
            <a:r>
              <a:rPr lang="en-US" sz="3200" dirty="0"/>
              <a:t>%) </a:t>
            </a:r>
          </a:p>
          <a:p>
            <a:r>
              <a:rPr lang="en-US" dirty="0"/>
              <a:t>Typically between 3 and 4.5 </a:t>
            </a:r>
            <a:r>
              <a:rPr lang="en-US" dirty="0" err="1"/>
              <a:t>wt</a:t>
            </a:r>
            <a:r>
              <a:rPr lang="en-US" dirty="0"/>
              <a:t>%</a:t>
            </a:r>
          </a:p>
        </p:txBody>
      </p:sp>
      <p:pic>
        <p:nvPicPr>
          <p:cNvPr id="2703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0143" y="0"/>
            <a:ext cx="4572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03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2432" y="1106683"/>
            <a:ext cx="7356336" cy="5751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1724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4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c14f01</a:t>
            </a:r>
          </a:p>
        </p:txBody>
      </p:sp>
      <p:grpSp>
        <p:nvGrpSpPr>
          <p:cNvPr id="189450" name="Group 10"/>
          <p:cNvGrpSpPr>
            <a:grpSpLocks/>
          </p:cNvGrpSpPr>
          <p:nvPr/>
        </p:nvGrpSpPr>
        <p:grpSpPr bwMode="auto">
          <a:xfrm>
            <a:off x="457200" y="1676400"/>
            <a:ext cx="8324850" cy="2843213"/>
            <a:chOff x="288" y="1008"/>
            <a:chExt cx="5356" cy="1965"/>
          </a:xfrm>
        </p:grpSpPr>
        <p:grpSp>
          <p:nvGrpSpPr>
            <p:cNvPr id="189449" name="Group 9"/>
            <p:cNvGrpSpPr>
              <a:grpSpLocks/>
            </p:cNvGrpSpPr>
            <p:nvPr/>
          </p:nvGrpSpPr>
          <p:grpSpPr bwMode="auto">
            <a:xfrm>
              <a:off x="288" y="1008"/>
              <a:ext cx="5232" cy="1776"/>
              <a:chOff x="288" y="624"/>
              <a:chExt cx="5232" cy="1776"/>
            </a:xfrm>
          </p:grpSpPr>
          <p:pic>
            <p:nvPicPr>
              <p:cNvPr id="189442" name="Picture 2" descr="c14f01"/>
              <p:cNvPicPr preferRelativeResize="0">
                <a:picLocks noChangeAspect="1" noChangeArrowheads="1"/>
              </p:cNvPicPr>
              <p:nvPr>
                <p:custDataLst>
                  <p:tags r:id="rId1"/>
                </p:custDataLst>
              </p:nvPr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288" y="624"/>
                <a:ext cx="5136" cy="17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89445" name="Text Box 5"/>
              <p:cNvSpPr txBox="1">
                <a:spLocks noChangeArrowheads="1"/>
              </p:cNvSpPr>
              <p:nvPr/>
            </p:nvSpPr>
            <p:spPr bwMode="auto">
              <a:xfrm>
                <a:off x="1200" y="1488"/>
                <a:ext cx="961" cy="211"/>
              </a:xfrm>
              <a:prstGeom prst="rect">
                <a:avLst/>
              </a:prstGeom>
              <a:solidFill>
                <a:srgbClr val="FFFFFF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chemeClr val="accent2"/>
                    </a:solidFill>
                  </a:rPr>
                  <a:t>wrought metals</a:t>
                </a:r>
              </a:p>
            </p:txBody>
          </p:sp>
          <p:sp>
            <p:nvSpPr>
              <p:cNvPr id="189446" name="Line 6"/>
              <p:cNvSpPr>
                <a:spLocks noChangeShapeType="1"/>
              </p:cNvSpPr>
              <p:nvPr/>
            </p:nvSpPr>
            <p:spPr bwMode="auto">
              <a:xfrm>
                <a:off x="5520" y="1776"/>
                <a:ext cx="0" cy="624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447" name="Line 7"/>
              <p:cNvSpPr>
                <a:spLocks noChangeShapeType="1"/>
              </p:cNvSpPr>
              <p:nvPr/>
            </p:nvSpPr>
            <p:spPr bwMode="auto">
              <a:xfrm flipH="1">
                <a:off x="5280" y="1776"/>
                <a:ext cx="240" cy="0"/>
              </a:xfrm>
              <a:prstGeom prst="line">
                <a:avLst/>
              </a:prstGeom>
              <a:noFill/>
              <a:ln w="19050">
                <a:solidFill>
                  <a:srgbClr val="0066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9448" name="Text Box 8"/>
            <p:cNvSpPr txBox="1">
              <a:spLocks noChangeArrowheads="1"/>
            </p:cNvSpPr>
            <p:nvPr/>
          </p:nvSpPr>
          <p:spPr bwMode="auto">
            <a:xfrm>
              <a:off x="5040" y="2784"/>
              <a:ext cx="604" cy="1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200" b="1">
                  <a:solidFill>
                    <a:srgbClr val="006600"/>
                  </a:solidFill>
                </a:rPr>
                <a:t>Machining</a:t>
              </a:r>
            </a:p>
          </p:txBody>
        </p:sp>
      </p:grpSp>
      <p:sp>
        <p:nvSpPr>
          <p:cNvPr id="189451" name="Rectangle 11"/>
          <p:cNvSpPr>
            <a:spLocks noChangeArrowheads="1"/>
          </p:cNvSpPr>
          <p:nvPr/>
        </p:nvSpPr>
        <p:spPr bwMode="auto">
          <a:xfrm>
            <a:off x="609600" y="457200"/>
            <a:ext cx="8001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 dirty="0"/>
              <a:t>Chapter 11: Processing of Metals</a:t>
            </a:r>
          </a:p>
        </p:txBody>
      </p:sp>
    </p:spTree>
    <p:extLst>
      <p:ext uri="{BB962C8B-B14F-4D97-AF65-F5344CB8AC3E}">
        <p14:creationId xmlns:p14="http://schemas.microsoft.com/office/powerpoint/2010/main" val="3014319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506A-23DD-4600-AC47-A088BF2F87B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09600" y="457200"/>
            <a:ext cx="35621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Processing Movies: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1600200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 action="ppaction://hlinkfile"/>
              </a:rPr>
              <a:t>Forging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26172" y="2431921"/>
            <a:ext cx="2187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Friction Welding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22400" y="4168715"/>
            <a:ext cx="22382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 action="ppaction://hlinkfile"/>
              </a:rPr>
              <a:t>Making of Al Foil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22400" y="5026025"/>
            <a:ext cx="2462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5" action="ppaction://hlinkfile"/>
              </a:rPr>
              <a:t>Powder Metallurgy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447800" y="5845115"/>
            <a:ext cx="2549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6" action="ppaction://hlinkfile"/>
              </a:rPr>
              <a:t>Investment Casting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22400" y="3263643"/>
            <a:ext cx="28055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7" action="ppaction://hlinkfile"/>
              </a:rPr>
              <a:t>How It's Made - Pliers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00639-CDEB-4F6F-82A6-0BDF9E41C3BF}"/>
              </a:ext>
            </a:extLst>
          </p:cNvPr>
          <p:cNvSpPr txBox="1"/>
          <p:nvPr/>
        </p:nvSpPr>
        <p:spPr>
          <a:xfrm>
            <a:off x="4572000" y="1585639"/>
            <a:ext cx="995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9C3957-5612-4A3D-B815-982BAC7949BC}"/>
              </a:ext>
            </a:extLst>
          </p:cNvPr>
          <p:cNvSpPr txBox="1"/>
          <p:nvPr/>
        </p:nvSpPr>
        <p:spPr>
          <a:xfrm>
            <a:off x="4709601" y="3263643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min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B9D557-8D91-49F3-80DE-4BA45933E78F}"/>
              </a:ext>
            </a:extLst>
          </p:cNvPr>
          <p:cNvSpPr txBox="1"/>
          <p:nvPr/>
        </p:nvSpPr>
        <p:spPr>
          <a:xfrm>
            <a:off x="4709601" y="4168715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min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680371-94A8-49A0-A6DB-D23DF52E7A86}"/>
              </a:ext>
            </a:extLst>
          </p:cNvPr>
          <p:cNvSpPr txBox="1"/>
          <p:nvPr/>
        </p:nvSpPr>
        <p:spPr>
          <a:xfrm>
            <a:off x="4709601" y="5057745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min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6AF5EC-8FEB-483B-81D4-A2719DC23345}"/>
              </a:ext>
            </a:extLst>
          </p:cNvPr>
          <p:cNvSpPr txBox="1"/>
          <p:nvPr/>
        </p:nvSpPr>
        <p:spPr>
          <a:xfrm>
            <a:off x="4709600" y="5845115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min</a:t>
            </a:r>
          </a:p>
        </p:txBody>
      </p:sp>
      <p:pic>
        <p:nvPicPr>
          <p:cNvPr id="15" name="Online Media 14" title="Inertia Friction Welding Demonstration - Manufacturing Technology, Inc.">
            <a:hlinkClick r:id="" action="ppaction://media"/>
            <a:extLst>
              <a:ext uri="{FF2B5EF4-FFF2-40B4-BE49-F238E27FC236}">
                <a16:creationId xmlns:a16="http://schemas.microsoft.com/office/drawing/2014/main" id="{202721E7-1A4E-4FB6-8C84-34C6C28A40E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8"/>
          <a:stretch>
            <a:fillRect/>
          </a:stretch>
        </p:blipFill>
        <p:spPr>
          <a:xfrm>
            <a:off x="6096000" y="1565953"/>
            <a:ext cx="2914650" cy="21844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6173EC9-DF0D-4A0C-BD20-1E5A2A2BA812}"/>
              </a:ext>
            </a:extLst>
          </p:cNvPr>
          <p:cNvSpPr txBox="1"/>
          <p:nvPr/>
        </p:nvSpPr>
        <p:spPr>
          <a:xfrm>
            <a:off x="4706812" y="2431921"/>
            <a:ext cx="853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min</a:t>
            </a:r>
          </a:p>
        </p:txBody>
      </p:sp>
    </p:spTree>
    <p:extLst>
      <p:ext uri="{BB962C8B-B14F-4D97-AF65-F5344CB8AC3E}">
        <p14:creationId xmlns:p14="http://schemas.microsoft.com/office/powerpoint/2010/main" val="154272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66" name="Picture 2" descr="c13f0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533400"/>
            <a:ext cx="8229600" cy="579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4867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3434" y="533400"/>
            <a:ext cx="336502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1" dirty="0">
                <a:solidFill>
                  <a:srgbClr val="272727"/>
                </a:solidFill>
                <a:latin typeface="Arial" pitchFamily="34" charset="0"/>
              </a:rPr>
              <a:t>Recall: Classification </a:t>
            </a:r>
          </a:p>
          <a:p>
            <a:pPr algn="ctr"/>
            <a:r>
              <a:rPr lang="en-US" sz="2400" b="1" dirty="0">
                <a:solidFill>
                  <a:srgbClr val="272727"/>
                </a:solidFill>
                <a:latin typeface="Arial" pitchFamily="34" charset="0"/>
              </a:rPr>
              <a:t>of metal alloys</a:t>
            </a:r>
          </a:p>
        </p:txBody>
      </p:sp>
      <p:sp>
        <p:nvSpPr>
          <p:cNvPr id="164868" name="Rectangle 4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c13f01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7543800" y="1752600"/>
            <a:ext cx="1404938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333399"/>
                </a:solidFill>
                <a:latin typeface="Arial" pitchFamily="34" charset="0"/>
              </a:rPr>
              <a:t>Al, Cu, Mg, Ti, </a:t>
            </a:r>
          </a:p>
          <a:p>
            <a:r>
              <a:rPr lang="en-US" sz="1400" b="1">
                <a:solidFill>
                  <a:srgbClr val="333399"/>
                </a:solidFill>
                <a:latin typeface="Arial" pitchFamily="34" charset="0"/>
              </a:rPr>
              <a:t>Co, Ni, etc.</a:t>
            </a:r>
          </a:p>
        </p:txBody>
      </p:sp>
      <p:sp>
        <p:nvSpPr>
          <p:cNvPr id="164870" name="Text Box 6"/>
          <p:cNvSpPr txBox="1">
            <a:spLocks noChangeArrowheads="1"/>
          </p:cNvSpPr>
          <p:nvPr/>
        </p:nvSpPr>
        <p:spPr bwMode="auto">
          <a:xfrm>
            <a:off x="5181600" y="1752600"/>
            <a:ext cx="390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333399"/>
                </a:solidFill>
                <a:latin typeface="Arial" pitchFamily="34" charset="0"/>
              </a:rPr>
              <a:t>Fe</a:t>
            </a:r>
          </a:p>
        </p:txBody>
      </p:sp>
      <p:sp>
        <p:nvSpPr>
          <p:cNvPr id="164871" name="Text Box 7"/>
          <p:cNvSpPr txBox="1">
            <a:spLocks noChangeArrowheads="1"/>
          </p:cNvSpPr>
          <p:nvPr/>
        </p:nvSpPr>
        <p:spPr bwMode="auto">
          <a:xfrm>
            <a:off x="4038600" y="2514600"/>
            <a:ext cx="1366838" cy="5175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333399"/>
                </a:solidFill>
                <a:latin typeface="Arial" pitchFamily="34" charset="0"/>
              </a:rPr>
              <a:t>0.008 - 2.1% C</a:t>
            </a:r>
          </a:p>
          <a:p>
            <a:r>
              <a:rPr lang="en-US" sz="1400" b="1">
                <a:solidFill>
                  <a:srgbClr val="333399"/>
                </a:solidFill>
                <a:latin typeface="Arial" pitchFamily="34" charset="0"/>
              </a:rPr>
              <a:t>most &lt; 1% C</a:t>
            </a:r>
          </a:p>
        </p:txBody>
      </p:sp>
      <p:sp>
        <p:nvSpPr>
          <p:cNvPr id="164876" name="Text Box 12"/>
          <p:cNvSpPr txBox="1">
            <a:spLocks noChangeArrowheads="1"/>
          </p:cNvSpPr>
          <p:nvPr/>
        </p:nvSpPr>
        <p:spPr bwMode="auto">
          <a:xfrm>
            <a:off x="2057400" y="3962400"/>
            <a:ext cx="1144588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333399"/>
                </a:solidFill>
                <a:latin typeface="Arial" pitchFamily="34" charset="0"/>
              </a:rPr>
              <a:t>&lt; 5% alloys</a:t>
            </a:r>
          </a:p>
        </p:txBody>
      </p: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7162800" y="2514600"/>
            <a:ext cx="102235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333399"/>
                </a:solidFill>
                <a:latin typeface="Arial" pitchFamily="34" charset="0"/>
              </a:rPr>
              <a:t>3 - 4.5% C</a:t>
            </a:r>
          </a:p>
          <a:p>
            <a:r>
              <a:rPr lang="en-US" sz="1400" b="1">
                <a:solidFill>
                  <a:srgbClr val="333399"/>
                </a:solidFill>
                <a:latin typeface="Arial" pitchFamily="34" charset="0"/>
              </a:rPr>
              <a:t>1 - 3% Si </a:t>
            </a:r>
          </a:p>
        </p:txBody>
      </p:sp>
      <p:sp>
        <p:nvSpPr>
          <p:cNvPr id="164879" name="Text Box 15"/>
          <p:cNvSpPr txBox="1">
            <a:spLocks noChangeArrowheads="1"/>
          </p:cNvSpPr>
          <p:nvPr/>
        </p:nvSpPr>
        <p:spPr bwMode="auto">
          <a:xfrm>
            <a:off x="4648200" y="4724400"/>
            <a:ext cx="741363" cy="7302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333399"/>
                </a:solidFill>
                <a:latin typeface="Arial" pitchFamily="34" charset="0"/>
              </a:rPr>
              <a:t>most  </a:t>
            </a:r>
          </a:p>
          <a:p>
            <a:r>
              <a:rPr lang="en-US" sz="1400" b="1">
                <a:solidFill>
                  <a:srgbClr val="333399"/>
                </a:solidFill>
                <a:latin typeface="Arial" pitchFamily="34" charset="0"/>
              </a:rPr>
              <a:t>&gt; 10% </a:t>
            </a:r>
          </a:p>
          <a:p>
            <a:r>
              <a:rPr lang="en-US" sz="1400" b="1">
                <a:solidFill>
                  <a:srgbClr val="333399"/>
                </a:solidFill>
                <a:latin typeface="Arial" pitchFamily="34" charset="0"/>
              </a:rPr>
              <a:t>alloys</a:t>
            </a:r>
          </a:p>
        </p:txBody>
      </p:sp>
      <p:sp>
        <p:nvSpPr>
          <p:cNvPr id="164880" name="Text Box 16"/>
          <p:cNvSpPr txBox="1">
            <a:spLocks noChangeArrowheads="1"/>
          </p:cNvSpPr>
          <p:nvPr/>
        </p:nvSpPr>
        <p:spPr bwMode="auto">
          <a:xfrm>
            <a:off x="533400" y="5105400"/>
            <a:ext cx="1017588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333399"/>
                </a:solidFill>
                <a:latin typeface="Arial" pitchFamily="34" charset="0"/>
              </a:rPr>
              <a:t>&lt; 0.25% C</a:t>
            </a:r>
          </a:p>
        </p:txBody>
      </p:sp>
      <p:sp>
        <p:nvSpPr>
          <p:cNvPr id="164881" name="Text Box 17"/>
          <p:cNvSpPr txBox="1">
            <a:spLocks noChangeArrowheads="1"/>
          </p:cNvSpPr>
          <p:nvPr/>
        </p:nvSpPr>
        <p:spPr bwMode="auto">
          <a:xfrm>
            <a:off x="2057400" y="5105400"/>
            <a:ext cx="1268413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333399"/>
                </a:solidFill>
                <a:latin typeface="Arial" pitchFamily="34" charset="0"/>
              </a:rPr>
              <a:t>0.25 - 0.6% C</a:t>
            </a:r>
          </a:p>
        </p:txBody>
      </p:sp>
      <p:sp>
        <p:nvSpPr>
          <p:cNvPr id="164882" name="Text Box 18"/>
          <p:cNvSpPr txBox="1">
            <a:spLocks noChangeArrowheads="1"/>
          </p:cNvSpPr>
          <p:nvPr/>
        </p:nvSpPr>
        <p:spPr bwMode="auto">
          <a:xfrm>
            <a:off x="3733800" y="5105400"/>
            <a:ext cx="919163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333399"/>
                </a:solidFill>
                <a:latin typeface="Arial" pitchFamily="34" charset="0"/>
              </a:rPr>
              <a:t>&gt; 0.6% C</a:t>
            </a:r>
          </a:p>
        </p:txBody>
      </p:sp>
      <p:sp>
        <p:nvSpPr>
          <p:cNvPr id="164883" name="Text Box 19"/>
          <p:cNvSpPr txBox="1">
            <a:spLocks noChangeArrowheads="1"/>
          </p:cNvSpPr>
          <p:nvPr/>
        </p:nvSpPr>
        <p:spPr bwMode="auto">
          <a:xfrm>
            <a:off x="4876800" y="5715000"/>
            <a:ext cx="939800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333399"/>
                </a:solidFill>
                <a:latin typeface="Arial" pitchFamily="34" charset="0"/>
              </a:rPr>
              <a:t>&gt; 11% Cr</a:t>
            </a:r>
          </a:p>
        </p:txBody>
      </p:sp>
      <p:sp>
        <p:nvSpPr>
          <p:cNvPr id="164884" name="Text Box 20"/>
          <p:cNvSpPr txBox="1">
            <a:spLocks noChangeArrowheads="1"/>
          </p:cNvSpPr>
          <p:nvPr/>
        </p:nvSpPr>
        <p:spPr bwMode="auto">
          <a:xfrm>
            <a:off x="1143000" y="5715000"/>
            <a:ext cx="668338" cy="304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333399"/>
                </a:solidFill>
                <a:latin typeface="Arial" pitchFamily="34" charset="0"/>
              </a:rPr>
              <a:t>HSLA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8201" y="2667000"/>
            <a:ext cx="784860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Let’s look at: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How to measure the affect of processing on mechanical behavior of steel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Precipitation hardening e.g. Al-Cu and Cu-Be</a:t>
            </a:r>
          </a:p>
        </p:txBody>
      </p:sp>
    </p:spTree>
    <p:extLst>
      <p:ext uri="{BB962C8B-B14F-4D97-AF65-F5344CB8AC3E}">
        <p14:creationId xmlns:p14="http://schemas.microsoft.com/office/powerpoint/2010/main" val="237856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 hidden="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c11f41</a:t>
            </a:r>
          </a:p>
        </p:txBody>
      </p:sp>
      <p:pic>
        <p:nvPicPr>
          <p:cNvPr id="221187" name="Picture 3" descr="c11f41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2000" y="762000"/>
            <a:ext cx="7162800" cy="452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2057400" y="609600"/>
            <a:ext cx="2362200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rgbClr val="CC0000"/>
                </a:solidFill>
                <a:latin typeface="Arial" pitchFamily="34" charset="0"/>
              </a:rPr>
              <a:t>Austenitize </a:t>
            </a:r>
          </a:p>
          <a:p>
            <a:pPr algn="ctr"/>
            <a:r>
              <a:rPr lang="en-US" sz="1800">
                <a:solidFill>
                  <a:srgbClr val="CC0000"/>
                </a:solidFill>
                <a:latin typeface="Symbol" pitchFamily="18" charset="2"/>
              </a:rPr>
              <a:t>g (</a:t>
            </a:r>
            <a:r>
              <a:rPr lang="en-US" sz="1800">
                <a:solidFill>
                  <a:srgbClr val="CC0000"/>
                </a:solidFill>
                <a:latin typeface="Arial" pitchFamily="34" charset="0"/>
              </a:rPr>
              <a:t>FCC) structure</a:t>
            </a:r>
          </a:p>
        </p:txBody>
      </p:sp>
      <p:sp>
        <p:nvSpPr>
          <p:cNvPr id="221189" name="Text Box 5"/>
          <p:cNvSpPr txBox="1">
            <a:spLocks noChangeArrowheads="1"/>
          </p:cNvSpPr>
          <p:nvPr/>
        </p:nvSpPr>
        <p:spPr bwMode="auto">
          <a:xfrm>
            <a:off x="4495800" y="2743200"/>
            <a:ext cx="2362200" cy="64135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rgbClr val="333399"/>
                </a:solidFill>
                <a:latin typeface="Arial" pitchFamily="34" charset="0"/>
              </a:rPr>
              <a:t>Temper to form </a:t>
            </a:r>
          </a:p>
          <a:p>
            <a:pPr algn="ctr"/>
            <a:r>
              <a:rPr lang="en-US" sz="1800">
                <a:solidFill>
                  <a:srgbClr val="333399"/>
                </a:solidFill>
                <a:latin typeface="Symbol" pitchFamily="18" charset="2"/>
              </a:rPr>
              <a:t>a </a:t>
            </a:r>
            <a:r>
              <a:rPr lang="en-US" sz="1800">
                <a:solidFill>
                  <a:srgbClr val="333399"/>
                </a:solidFill>
                <a:latin typeface="Arial" pitchFamily="34" charset="0"/>
              </a:rPr>
              <a:t>(BCC) + Fe</a:t>
            </a:r>
            <a:r>
              <a:rPr lang="en-US" baseline="-25000">
                <a:solidFill>
                  <a:srgbClr val="333399"/>
                </a:solidFill>
                <a:latin typeface="Arial" pitchFamily="34" charset="0"/>
              </a:rPr>
              <a:t>3</a:t>
            </a:r>
            <a:r>
              <a:rPr lang="en-US" sz="1800">
                <a:solidFill>
                  <a:srgbClr val="333399"/>
                </a:solidFill>
                <a:latin typeface="Arial" pitchFamily="34" charset="0"/>
              </a:rPr>
              <a:t>C</a:t>
            </a:r>
          </a:p>
        </p:txBody>
      </p:sp>
      <p:sp>
        <p:nvSpPr>
          <p:cNvPr id="221190" name="Text Box 6"/>
          <p:cNvSpPr txBox="1">
            <a:spLocks noChangeArrowheads="1"/>
          </p:cNvSpPr>
          <p:nvPr/>
        </p:nvSpPr>
        <p:spPr bwMode="auto">
          <a:xfrm>
            <a:off x="1600200" y="5334000"/>
            <a:ext cx="22098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800">
                <a:solidFill>
                  <a:srgbClr val="006600"/>
                </a:solidFill>
                <a:latin typeface="Arial" pitchFamily="34" charset="0"/>
              </a:rPr>
              <a:t>Martensite, BCT</a:t>
            </a:r>
          </a:p>
          <a:p>
            <a:pPr algn="ctr"/>
            <a:r>
              <a:rPr lang="en-US" sz="1800">
                <a:solidFill>
                  <a:srgbClr val="006600"/>
                </a:solidFill>
                <a:latin typeface="Arial" pitchFamily="34" charset="0"/>
              </a:rPr>
              <a:t>very hard, brittle</a:t>
            </a:r>
          </a:p>
        </p:txBody>
      </p:sp>
      <p:sp>
        <p:nvSpPr>
          <p:cNvPr id="221191" name="Line 7"/>
          <p:cNvSpPr>
            <a:spLocks noChangeShapeType="1"/>
          </p:cNvSpPr>
          <p:nvPr/>
        </p:nvSpPr>
        <p:spPr bwMode="auto">
          <a:xfrm flipV="1">
            <a:off x="3657600" y="5105400"/>
            <a:ext cx="533400" cy="304800"/>
          </a:xfrm>
          <a:prstGeom prst="line">
            <a:avLst/>
          </a:prstGeom>
          <a:noFill/>
          <a:ln w="19050">
            <a:solidFill>
              <a:srgbClr val="0066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221192" name="Text Box 8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0" y="304800"/>
            <a:ext cx="351570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272727"/>
                </a:solidFill>
                <a:latin typeface="Arial" pitchFamily="34" charset="0"/>
              </a:rPr>
              <a:t>Recall: Quenching and</a:t>
            </a:r>
          </a:p>
          <a:p>
            <a:r>
              <a:rPr lang="en-US" sz="2400" b="1" dirty="0">
                <a:solidFill>
                  <a:srgbClr val="272727"/>
                </a:solidFill>
                <a:latin typeface="Arial" pitchFamily="34" charset="0"/>
              </a:rPr>
              <a:t>tempering of steels</a:t>
            </a:r>
          </a:p>
        </p:txBody>
      </p:sp>
      <p:sp>
        <p:nvSpPr>
          <p:cNvPr id="221193" name="Text Box 9"/>
          <p:cNvSpPr txBox="1">
            <a:spLocks noChangeArrowheads="1"/>
          </p:cNvSpPr>
          <p:nvPr/>
        </p:nvSpPr>
        <p:spPr bwMode="auto">
          <a:xfrm>
            <a:off x="4724400" y="3581400"/>
            <a:ext cx="1993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000000"/>
                </a:solidFill>
                <a:latin typeface="Arial" pitchFamily="34" charset="0"/>
              </a:rPr>
              <a:t>(one to a few hours)</a:t>
            </a:r>
          </a:p>
        </p:txBody>
      </p:sp>
      <p:sp>
        <p:nvSpPr>
          <p:cNvPr id="221194" name="Text Box 10"/>
          <p:cNvSpPr txBox="1">
            <a:spLocks noChangeArrowheads="1"/>
          </p:cNvSpPr>
          <p:nvPr/>
        </p:nvSpPr>
        <p:spPr bwMode="auto">
          <a:xfrm>
            <a:off x="5715000" y="5943600"/>
            <a:ext cx="17621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rgbClr val="800080"/>
                </a:solidFill>
                <a:latin typeface="Arial" pitchFamily="34" charset="0"/>
              </a:rPr>
              <a:t>(From Ch. 11)</a:t>
            </a:r>
          </a:p>
        </p:txBody>
      </p:sp>
    </p:spTree>
    <p:extLst>
      <p:ext uri="{BB962C8B-B14F-4D97-AF65-F5344CB8AC3E}">
        <p14:creationId xmlns:p14="http://schemas.microsoft.com/office/powerpoint/2010/main" val="2176527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7842505" cy="6234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6192798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CAPTION" val="Picture 2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0A42B38915AC4EBAF791562DC92B4E" ma:contentTypeVersion="12" ma:contentTypeDescription="Create a new document." ma:contentTypeScope="" ma:versionID="4940a5bbaa78008d3a998d5d5aca4007">
  <xsd:schema xmlns:xsd="http://www.w3.org/2001/XMLSchema" xmlns:xs="http://www.w3.org/2001/XMLSchema" xmlns:p="http://schemas.microsoft.com/office/2006/metadata/properties" xmlns:ns2="5bbddf2c-15bd-4cee-88ee-4bb358fdb5d4" xmlns:ns3="0ffa7682-a752-4ec2-9b00-944c9a00bbe9" targetNamespace="http://schemas.microsoft.com/office/2006/metadata/properties" ma:root="true" ma:fieldsID="4658b3216de9186052934391234322c9" ns2:_="" ns3:_="">
    <xsd:import namespace="5bbddf2c-15bd-4cee-88ee-4bb358fdb5d4"/>
    <xsd:import namespace="0ffa7682-a752-4ec2-9b00-944c9a00bb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bddf2c-15bd-4cee-88ee-4bb358fdb5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886477d7-ad29-47e7-b319-eaa6f194967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a7682-a752-4ec2-9b00-944c9a00bbe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f3b23a9-39ee-43d8-8bbd-bfe89c769496}" ma:internalName="TaxCatchAll" ma:showField="CatchAllData" ma:web="0ffa7682-a752-4ec2-9b00-944c9a00bb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2EB9B9-6571-4A9E-9290-902701B9EC9F}"/>
</file>

<file path=customXml/itemProps2.xml><?xml version="1.0" encoding="utf-8"?>
<ds:datastoreItem xmlns:ds="http://schemas.openxmlformats.org/officeDocument/2006/customXml" ds:itemID="{8F77DA50-DEDE-4837-9F80-8FF7455C80B4}"/>
</file>

<file path=docProps/app.xml><?xml version="1.0" encoding="utf-8"?>
<Properties xmlns="http://schemas.openxmlformats.org/officeDocument/2006/extended-properties" xmlns:vt="http://schemas.openxmlformats.org/officeDocument/2006/docPropsVTypes">
  <TotalTime>1714</TotalTime>
  <Words>1093</Words>
  <Application>Microsoft Office PowerPoint</Application>
  <PresentationFormat>On-screen Show (4:3)</PresentationFormat>
  <Paragraphs>224</Paragraphs>
  <Slides>33</Slides>
  <Notes>10</Notes>
  <HiddenSlides>6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Roboto</vt:lpstr>
      <vt:lpstr>Symbol</vt:lpstr>
      <vt:lpstr>Times New Roman</vt:lpstr>
      <vt:lpstr>Default Design</vt:lpstr>
      <vt:lpstr>PowerPoint Presentation</vt:lpstr>
      <vt:lpstr>Engineering in Al Can</vt:lpstr>
      <vt:lpstr>c13f01</vt:lpstr>
      <vt:lpstr>PowerPoint Presentation</vt:lpstr>
      <vt:lpstr>c14f01</vt:lpstr>
      <vt:lpstr>PowerPoint Presentation</vt:lpstr>
      <vt:lpstr>c13f01</vt:lpstr>
      <vt:lpstr>c11f41</vt:lpstr>
      <vt:lpstr>PowerPoint Presentation</vt:lpstr>
      <vt:lpstr>PowerPoint Presentation</vt:lpstr>
      <vt:lpstr>c14f05</vt:lpstr>
      <vt:lpstr>c14f08</vt:lpstr>
      <vt:lpstr>c14f07</vt:lpstr>
      <vt:lpstr>c14f09</vt:lpstr>
      <vt:lpstr>c14f11</vt:lpstr>
      <vt:lpstr>c14f12</vt:lpstr>
      <vt:lpstr>c14f13</vt:lpstr>
      <vt:lpstr>PowerPoint Presentation</vt:lpstr>
      <vt:lpstr>c11f41</vt:lpstr>
      <vt:lpstr>c11f41</vt:lpstr>
      <vt:lpstr>c11f40</vt:lpstr>
      <vt:lpstr>c11f40</vt:lpstr>
      <vt:lpstr>c11f43</vt:lpstr>
      <vt:lpstr>c11f42</vt:lpstr>
      <vt:lpstr>c11f42</vt:lpstr>
      <vt:lpstr>c11f44</vt:lpstr>
      <vt:lpstr>c11cof01</vt:lpstr>
      <vt:lpstr>c11cof01</vt:lpstr>
      <vt:lpstr>c11f45</vt:lpstr>
      <vt:lpstr>PowerPoint Presentation</vt:lpstr>
      <vt:lpstr>c11f51</vt:lpstr>
      <vt:lpstr>PowerPoint Presentation</vt:lpstr>
      <vt:lpstr>PowerPoint Presentation</vt:lpstr>
    </vt:vector>
  </TitlesOfParts>
  <Company>JWS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 Legaspi</dc:creator>
  <cp:lastModifiedBy>Corcoran, Sean</cp:lastModifiedBy>
  <cp:revision>122</cp:revision>
  <cp:lastPrinted>2014-11-10T19:27:26Z</cp:lastPrinted>
  <dcterms:created xsi:type="dcterms:W3CDTF">2007-11-09T19:08:25Z</dcterms:created>
  <dcterms:modified xsi:type="dcterms:W3CDTF">2019-11-14T14:13:38Z</dcterms:modified>
</cp:coreProperties>
</file>