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8" r:id="rId5"/>
    <p:sldId id="343" r:id="rId6"/>
    <p:sldId id="401" r:id="rId7"/>
    <p:sldId id="384" r:id="rId8"/>
    <p:sldId id="257" r:id="rId9"/>
    <p:sldId id="385" r:id="rId10"/>
    <p:sldId id="258" r:id="rId11"/>
    <p:sldId id="437" r:id="rId12"/>
    <p:sldId id="436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2C6203-1A56-45F8-90E2-4C370EC4D2E1}" v="1" dt="2025-01-15T21:03:42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120" d="100"/>
          <a:sy n="120" d="100"/>
        </p:scale>
        <p:origin x="13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352B3051-2224-4DBE-9CCE-C73568014B8B}"/>
    <pc:docChg chg="delSld">
      <pc:chgData name="Corcoran, Sean" userId="3f12d0a3-3c97-4340-8007-c8fe7e07551f" providerId="ADAL" clId="{352B3051-2224-4DBE-9CCE-C73568014B8B}" dt="2024-10-24T17:14:08.423" v="0" actId="47"/>
      <pc:docMkLst>
        <pc:docMk/>
      </pc:docMkLst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1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3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4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65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7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276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38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39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5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74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0" sldId="377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1516154214" sldId="40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956327215" sldId="407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1368881483" sldId="409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419641677" sldId="410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4140278716" sldId="413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700213458" sldId="414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421443993" sldId="415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6528625" sldId="416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1287926463" sldId="417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1753721315" sldId="418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588907942" sldId="419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784570020" sldId="425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857832101" sldId="439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745301010" sldId="440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323062474" sldId="441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260305093" sldId="442"/>
        </pc:sldMkLst>
      </pc:sldChg>
      <pc:sldChg chg="del">
        <pc:chgData name="Corcoran, Sean" userId="3f12d0a3-3c97-4340-8007-c8fe7e07551f" providerId="ADAL" clId="{352B3051-2224-4DBE-9CCE-C73568014B8B}" dt="2024-10-24T17:14:08.423" v="0" actId="47"/>
        <pc:sldMkLst>
          <pc:docMk/>
          <pc:sldMk cId="2850311761" sldId="443"/>
        </pc:sldMkLst>
      </pc:sldChg>
    </pc:docChg>
  </pc:docChgLst>
  <pc:docChgLst>
    <pc:chgData name="Corcoran, Sean" userId="3f12d0a3-3c97-4340-8007-c8fe7e07551f" providerId="ADAL" clId="{B72C6203-1A56-45F8-90E2-4C370EC4D2E1}"/>
    <pc:docChg chg="addSld delSld modSld sldOrd">
      <pc:chgData name="Corcoran, Sean" userId="3f12d0a3-3c97-4340-8007-c8fe7e07551f" providerId="ADAL" clId="{B72C6203-1A56-45F8-90E2-4C370EC4D2E1}" dt="2025-01-15T21:04:19.029" v="18"/>
      <pc:docMkLst>
        <pc:docMk/>
      </pc:docMkLst>
      <pc:sldChg chg="add">
        <pc:chgData name="Corcoran, Sean" userId="3f12d0a3-3c97-4340-8007-c8fe7e07551f" providerId="ADAL" clId="{B72C6203-1A56-45F8-90E2-4C370EC4D2E1}" dt="2025-01-15T21:03:42.130" v="1"/>
        <pc:sldMkLst>
          <pc:docMk/>
          <pc:sldMk cId="0" sldId="257"/>
        </pc:sldMkLst>
      </pc:sldChg>
      <pc:sldChg chg="add">
        <pc:chgData name="Corcoran, Sean" userId="3f12d0a3-3c97-4340-8007-c8fe7e07551f" providerId="ADAL" clId="{B72C6203-1A56-45F8-90E2-4C370EC4D2E1}" dt="2025-01-15T21:03:42.130" v="1"/>
        <pc:sldMkLst>
          <pc:docMk/>
          <pc:sldMk cId="0" sldId="258"/>
        </pc:sldMkLst>
      </pc:sldChg>
      <pc:sldChg chg="add">
        <pc:chgData name="Corcoran, Sean" userId="3f12d0a3-3c97-4340-8007-c8fe7e07551f" providerId="ADAL" clId="{B72C6203-1A56-45F8-90E2-4C370EC4D2E1}" dt="2025-01-15T21:03:42.130" v="1"/>
        <pc:sldMkLst>
          <pc:docMk/>
          <pc:sldMk cId="4265547880" sldId="385"/>
        </pc:sldMkLst>
      </pc:sldChg>
      <pc:sldChg chg="ord">
        <pc:chgData name="Corcoran, Sean" userId="3f12d0a3-3c97-4340-8007-c8fe7e07551f" providerId="ADAL" clId="{B72C6203-1A56-45F8-90E2-4C370EC4D2E1}" dt="2025-01-15T21:04:19.029" v="18"/>
        <pc:sldMkLst>
          <pc:docMk/>
          <pc:sldMk cId="457222296" sldId="436"/>
        </pc:sldMkLst>
      </pc:sldChg>
      <pc:sldChg chg="modSp new mod">
        <pc:chgData name="Corcoran, Sean" userId="3f12d0a3-3c97-4340-8007-c8fe7e07551f" providerId="ADAL" clId="{B72C6203-1A56-45F8-90E2-4C370EC4D2E1}" dt="2025-01-15T21:04:09.475" v="16" actId="20577"/>
        <pc:sldMkLst>
          <pc:docMk/>
          <pc:sldMk cId="1423323001" sldId="437"/>
        </pc:sldMkLst>
        <pc:spChg chg="mod">
          <ac:chgData name="Corcoran, Sean" userId="3f12d0a3-3c97-4340-8007-c8fe7e07551f" providerId="ADAL" clId="{B72C6203-1A56-45F8-90E2-4C370EC4D2E1}" dt="2025-01-15T21:04:09.475" v="16" actId="20577"/>
          <ac:spMkLst>
            <pc:docMk/>
            <pc:sldMk cId="1423323001" sldId="437"/>
            <ac:spMk id="2" creationId="{CE965B59-F6AB-B355-7F75-501BB3EF7492}"/>
          </ac:spMkLst>
        </pc:spChg>
      </pc:sldChg>
      <pc:sldChg chg="del">
        <pc:chgData name="Corcoran, Sean" userId="3f12d0a3-3c97-4340-8007-c8fe7e07551f" providerId="ADAL" clId="{B72C6203-1A56-45F8-90E2-4C370EC4D2E1}" dt="2025-01-15T20:46:02.439" v="0" actId="2696"/>
        <pc:sldMkLst>
          <pc:docMk/>
          <pc:sldMk cId="2967981862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3:02:56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well defined angles between edges of crystals.  These are specific to the type of crystal and imply an underlying ordered structure of atoms.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 bottom</a:t>
            </a:r>
            <a:r>
              <a:rPr lang="en-US" baseline="0" dirty="0"/>
              <a:t> front corner atom of first unit cell and show how this is only 1/8 of an atom as the rest of the unit cells are added one by one.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17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 APF</a:t>
            </a:r>
            <a:r>
              <a:rPr lang="en-US" baseline="0" dirty="0"/>
              <a:t> and </a:t>
            </a:r>
            <a:r>
              <a:rPr lang="en-US" baseline="0" dirty="0" err="1"/>
              <a:t>lattace</a:t>
            </a:r>
            <a:r>
              <a:rPr lang="en-US" baseline="0" dirty="0"/>
              <a:t> parameter relationship given on slide.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6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Counts the number of atoms.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7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derive these.  This</a:t>
            </a:r>
            <a:r>
              <a:rPr lang="en-US" baseline="0" dirty="0"/>
              <a:t> is homework.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5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"/>
            <a:ext cx="83058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dirty="0"/>
              <a:t>Chapter 3: The Structure of Crystalline Solids</a:t>
            </a:r>
          </a:p>
          <a:p>
            <a:pPr>
              <a:buFontTx/>
              <a:buNone/>
            </a:pPr>
            <a:endParaRPr lang="en-US" sz="2800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609600"/>
            <a:ext cx="3267075" cy="209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914400"/>
            <a:ext cx="426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Properties of materials are determined by their structure</a:t>
            </a:r>
            <a:r>
              <a:rPr lang="en-US" sz="2400" dirty="0"/>
              <a:t>; processing can alter structure in specific and predictable 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4648200"/>
            <a:ext cx="3436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Atomic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Atomic Arrangement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Microstructure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Macrostructure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429000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Four levels of structure: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048000"/>
            <a:ext cx="2309812" cy="170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191000"/>
            <a:ext cx="2076450" cy="190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4" name="Picture 6" descr="C:\Users\Sean\Documents\Teaching\Classes\Callister\ch04\images\f12_04_pg9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5105400"/>
            <a:ext cx="1922062" cy="17526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C3D6B6-9596-9B84-606E-FA9DB039F35D}"/>
                  </a:ext>
                </a:extLst>
              </p14:cNvPr>
              <p14:cNvContentPartPr/>
              <p14:nvPr/>
            </p14:nvContentPartPr>
            <p14:xfrm>
              <a:off x="-1248244" y="257367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C3D6B6-9596-9B84-606E-FA9DB039F3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57244" y="256503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sz="3200" dirty="0"/>
              <a:t>Crystal 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403" y="75062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The atoms in crystalline solids arrange themselves in a highly ordered periodic structure.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2362200"/>
            <a:ext cx="518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Grow Your Own Alum Crystal</a:t>
            </a:r>
          </a:p>
          <a:p>
            <a:r>
              <a:rPr lang="en-US" dirty="0"/>
              <a:t>To grow these crystals you will need:</a:t>
            </a:r>
          </a:p>
          <a:p>
            <a:pPr fontAlgn="ctr"/>
            <a:r>
              <a:rPr lang="en-US" dirty="0"/>
              <a:t>1/2 cup hot tap water </a:t>
            </a:r>
          </a:p>
          <a:p>
            <a:pPr fontAlgn="ctr"/>
            <a:r>
              <a:rPr lang="en-US" dirty="0"/>
              <a:t>2-1/2 tablespoons Alum </a:t>
            </a: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>
            <a:lum bright="10000" contrast="-40000"/>
          </a:blip>
          <a:srcRect l="20998" t="22355" r="34906" b="7385"/>
          <a:stretch>
            <a:fillRect/>
          </a:stretch>
        </p:blipFill>
        <p:spPr bwMode="auto">
          <a:xfrm>
            <a:off x="228600" y="2068286"/>
            <a:ext cx="2286000" cy="478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AEB6A-A972-4C65-B5C2-618FD4DA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865445"/>
            <a:ext cx="1676402" cy="1878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316A5-3E39-A165-1672-DC3B50DD0C12}"/>
              </a:ext>
            </a:extLst>
          </p:cNvPr>
          <p:cNvSpPr txBox="1"/>
          <p:nvPr/>
        </p:nvSpPr>
        <p:spPr>
          <a:xfrm>
            <a:off x="4381501" y="136328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Crystal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Crystal Structures of Common Metals</a:t>
            </a:r>
          </a:p>
        </p:txBody>
      </p:sp>
      <p:pic>
        <p:nvPicPr>
          <p:cNvPr id="68610" name="Picture 2" descr="c03t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 bwMode="auto">
          <a:xfrm>
            <a:off x="482600" y="1919638"/>
            <a:ext cx="8178799" cy="3905376"/>
          </a:xfrm>
          <a:prstGeom prst="rect">
            <a:avLst/>
          </a:prstGeom>
          <a:noFill/>
        </p:spPr>
      </p:pic>
      <p:sp>
        <p:nvSpPr>
          <p:cNvPr id="686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c03tf01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AD80A1E-72E0-3165-77D7-7C1373A0337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6096000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Crystal Structure = Lattice + atoms</a:t>
            </a:r>
          </a:p>
        </p:txBody>
      </p:sp>
    </p:spTree>
    <p:extLst>
      <p:ext uri="{BB962C8B-B14F-4D97-AF65-F5344CB8AC3E}">
        <p14:creationId xmlns:p14="http://schemas.microsoft.com/office/powerpoint/2010/main" val="273027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966" y="3046963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399" y="3046963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8" t="27564" b="790"/>
          <a:stretch/>
        </p:blipFill>
        <p:spPr bwMode="auto">
          <a:xfrm>
            <a:off x="298023" y="2743200"/>
            <a:ext cx="3299602" cy="349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967" y="1390615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400" y="1390615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768" y="3521804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973" y="1843459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76" y="3521803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581" y="1843458"/>
            <a:ext cx="2741313" cy="2407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27863B5B-EC73-4EFD-B599-B225491FA7C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Face-centered cubic (FCC) crystal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11DC4-0D88-38A8-AC17-86CA31D280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464286"/>
            <a:ext cx="2437044" cy="2176723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FEB47A0-E1F7-5C81-D231-063A8839C0B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4633" y="6108605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Space Filling Model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BE0F627-FC68-6125-F3E5-EAABE790BC1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53000" y="6108604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Cut Sphere Model</a:t>
            </a:r>
          </a:p>
        </p:txBody>
      </p:sp>
    </p:spTree>
    <p:extLst>
      <p:ext uri="{BB962C8B-B14F-4D97-AF65-F5344CB8AC3E}">
        <p14:creationId xmlns:p14="http://schemas.microsoft.com/office/powerpoint/2010/main" val="13528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03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t="40741"/>
          <a:stretch/>
        </p:blipFill>
        <p:spPr bwMode="auto">
          <a:xfrm>
            <a:off x="609600" y="3881986"/>
            <a:ext cx="3505200" cy="289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Face-centered cubic (FCC) crystal structure</a:t>
            </a:r>
          </a:p>
        </p:txBody>
      </p:sp>
      <p:sp>
        <p:nvSpPr>
          <p:cNvPr id="30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c03f01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012163" y="4873690"/>
            <a:ext cx="302358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i="1" dirty="0"/>
              <a:t>APF</a:t>
            </a:r>
            <a:r>
              <a:rPr lang="en-US" sz="2800" dirty="0"/>
              <a:t> = 0.74</a:t>
            </a:r>
          </a:p>
          <a:p>
            <a:r>
              <a:rPr lang="en-US" sz="2800" dirty="0"/>
              <a:t>4 atoms/(unit cell)</a:t>
            </a:r>
          </a:p>
        </p:txBody>
      </p:sp>
      <p:pic>
        <p:nvPicPr>
          <p:cNvPr id="20582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88363" y="5788090"/>
            <a:ext cx="2247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4D5137-0E06-4872-AAAF-9FE4F3B48B7D}"/>
              </a:ext>
            </a:extLst>
          </p:cNvPr>
          <p:cNvSpPr txBox="1">
            <a:spLocks/>
          </p:cNvSpPr>
          <p:nvPr/>
        </p:nvSpPr>
        <p:spPr bwMode="auto">
          <a:xfrm>
            <a:off x="3097763" y="4114800"/>
            <a:ext cx="6019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/>
              <a:t>Close-Packed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24D7C-5729-7429-77E6-834DF4F0E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40433"/>
            <a:ext cx="7391400" cy="2988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C46A1D-C05B-1E97-0117-6BDB68F8152A}"/>
              </a:ext>
            </a:extLst>
          </p:cNvPr>
          <p:cNvSpPr txBox="1"/>
          <p:nvPr/>
        </p:nvSpPr>
        <p:spPr>
          <a:xfrm>
            <a:off x="762000" y="2924145"/>
            <a:ext cx="815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(a) </a:t>
            </a:r>
            <a:r>
              <a:rPr lang="en-US" b="1" i="0" dirty="0">
                <a:effectLst/>
                <a:latin typeface="system-ui"/>
              </a:rPr>
              <a:t>space-filled model</a:t>
            </a:r>
            <a:r>
              <a:rPr lang="en-US" b="0" i="0" dirty="0">
                <a:effectLst/>
                <a:latin typeface="system-ui"/>
              </a:rPr>
              <a:t>, (b) </a:t>
            </a:r>
            <a:r>
              <a:rPr lang="en-US" b="1" i="0" dirty="0">
                <a:effectLst/>
                <a:latin typeface="system-ui"/>
              </a:rPr>
              <a:t>cut-sphere model</a:t>
            </a:r>
            <a:r>
              <a:rPr lang="en-US" b="0" i="0" dirty="0">
                <a:effectLst/>
                <a:latin typeface="system-ui"/>
              </a:rPr>
              <a:t>, and (c) </a:t>
            </a:r>
            <a:r>
              <a:rPr lang="en-US" b="1" i="0" dirty="0">
                <a:effectLst/>
                <a:latin typeface="system-ui"/>
              </a:rPr>
              <a:t>exploded-view model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53"/>
            <a:ext cx="8229600" cy="792162"/>
          </a:xfrm>
        </p:spPr>
        <p:txBody>
          <a:bodyPr/>
          <a:lstStyle/>
          <a:p>
            <a:r>
              <a:rPr lang="en-US" sz="3200" dirty="0"/>
              <a:t>Body Centered Cubic (BCC)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811" y="784606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Non close-packed structure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15" t="26052"/>
          <a:stretch/>
        </p:blipFill>
        <p:spPr bwMode="auto">
          <a:xfrm>
            <a:off x="308811" y="1770156"/>
            <a:ext cx="3633537" cy="401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116" y="3262961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37" y="3262961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48" y="1449246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969" y="1449246"/>
            <a:ext cx="2963780" cy="26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554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4689" y="0"/>
            <a:ext cx="77812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Body-centered cubic (BCC) crystal structure</a:t>
            </a:r>
          </a:p>
        </p:txBody>
      </p:sp>
      <p:sp>
        <p:nvSpPr>
          <p:cNvPr id="410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c03f02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26148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APF</a:t>
            </a:r>
            <a:r>
              <a:rPr lang="en-US" sz="2400" dirty="0"/>
              <a:t> = 0.68</a:t>
            </a:r>
          </a:p>
          <a:p>
            <a:r>
              <a:rPr lang="en-US" sz="2400" dirty="0"/>
              <a:t>2 atoms/(unit cell)</a:t>
            </a:r>
          </a:p>
        </p:txBody>
      </p:sp>
      <p:pic>
        <p:nvPicPr>
          <p:cNvPr id="158731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5105400"/>
            <a:ext cx="1220269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53929C-ADF2-8148-4D63-F11B218FB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981075"/>
            <a:ext cx="2614818" cy="231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03A36-87EF-EC6D-6DAA-8CE5297F7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9618" y="856891"/>
            <a:ext cx="6096851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5B59-F6AB-B355-7F75-501BB3EF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C7F-968D-D542-2F40-62A5D9A46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457200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Unit cell (general case)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c03f20</a:t>
            </a:r>
          </a:p>
        </p:txBody>
      </p:sp>
      <p:pic>
        <p:nvPicPr>
          <p:cNvPr id="9" name="Picture 8" descr="A diagram of different shapes&#10;&#10;Description automatically generated">
            <a:extLst>
              <a:ext uri="{FF2B5EF4-FFF2-40B4-BE49-F238E27FC236}">
                <a16:creationId xmlns:a16="http://schemas.microsoft.com/office/drawing/2014/main" id="{E3ED7024-BE8A-DBA7-26AC-D0051FD8B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4" y="2438400"/>
            <a:ext cx="6981656" cy="4361501"/>
          </a:xfrm>
          <a:prstGeom prst="rect">
            <a:avLst/>
          </a:prstGeom>
        </p:spPr>
      </p:pic>
      <p:pic>
        <p:nvPicPr>
          <p:cNvPr id="6" name="Picture 5" descr="A diagram of a triangle with lines and points&#10;&#10;Description automatically generated">
            <a:extLst>
              <a:ext uri="{FF2B5EF4-FFF2-40B4-BE49-F238E27FC236}">
                <a16:creationId xmlns:a16="http://schemas.microsoft.com/office/drawing/2014/main" id="{93CF6A63-DBDB-ADFB-4584-F0D66619DC9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3962400" cy="2309892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763E075B-2DBB-9C16-489E-87806636D40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32438" y="2743200"/>
            <a:ext cx="2362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Cubic Crystal System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CE0A852-FBBC-49C3-BE6D-ED82AF55BCFA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5600" y="6169967"/>
            <a:ext cx="3429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Cubic Crystal Lattices</a:t>
            </a:r>
          </a:p>
        </p:txBody>
      </p:sp>
      <p:pic>
        <p:nvPicPr>
          <p:cNvPr id="4" name="Picture 3" descr="A drawing of a cube with lines and circles&#10;&#10;Description automatically generated">
            <a:extLst>
              <a:ext uri="{FF2B5EF4-FFF2-40B4-BE49-F238E27FC236}">
                <a16:creationId xmlns:a16="http://schemas.microsoft.com/office/drawing/2014/main" id="{CE2D9EFE-705D-B777-215E-8D3C44FE76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02419"/>
            <a:ext cx="1855788" cy="19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22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A2163F-B9BE-45EB-BC90-D1FC29F927BB}">
  <ds:schemaRefs>
    <ds:schemaRef ds:uri="http://schemas.microsoft.com/office/2006/metadata/properties"/>
    <ds:schemaRef ds:uri="http://schemas.microsoft.com/office/infopath/2007/PartnerControls"/>
    <ds:schemaRef ds:uri="0ffa7682-a752-4ec2-9b00-944c9a00bbe9"/>
    <ds:schemaRef ds:uri="5bbddf2c-15bd-4cee-88ee-4bb358fdb5d4"/>
  </ds:schemaRefs>
</ds:datastoreItem>
</file>

<file path=customXml/itemProps3.xml><?xml version="1.0" encoding="utf-8"?>
<ds:datastoreItem xmlns:ds="http://schemas.openxmlformats.org/officeDocument/2006/customXml" ds:itemID="{D6DBAFD1-CF4D-4FEA-80EB-753B6C282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268</Words>
  <Application>Microsoft Office PowerPoint</Application>
  <PresentationFormat>On-screen Show (4:3)</PresentationFormat>
  <Paragraphs>47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system-ui</vt:lpstr>
      <vt:lpstr>Default Design</vt:lpstr>
      <vt:lpstr>PowerPoint Presentation</vt:lpstr>
      <vt:lpstr>Crystal Structures</vt:lpstr>
      <vt:lpstr>c03tf01</vt:lpstr>
      <vt:lpstr>PowerPoint Presentation</vt:lpstr>
      <vt:lpstr>c03f01</vt:lpstr>
      <vt:lpstr>Body Centered Cubic (BCC)</vt:lpstr>
      <vt:lpstr>c03f02</vt:lpstr>
      <vt:lpstr>Extra Slides</vt:lpstr>
      <vt:lpstr>c03f20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12</cp:revision>
  <dcterms:created xsi:type="dcterms:W3CDTF">2020-05-20T16:59:48Z</dcterms:created>
  <dcterms:modified xsi:type="dcterms:W3CDTF">2025-01-15T21:04:19Z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MediaServiceImageTags">
    <vt:lpwstr/>
  </property>
</Properties>
</file>