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6.xml" ContentType="application/vnd.openxmlformats-officedocument.presentationml.notesSlide+xml"/>
  <Override PartName="/ppt/ink/ink2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3.xml" ContentType="application/inkml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4.xml" ContentType="application/inkml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03" r:id="rId2"/>
    <p:sldId id="426" r:id="rId3"/>
    <p:sldId id="427" r:id="rId4"/>
    <p:sldId id="440" r:id="rId5"/>
    <p:sldId id="509" r:id="rId6"/>
    <p:sldId id="443" r:id="rId7"/>
    <p:sldId id="444" r:id="rId8"/>
    <p:sldId id="429" r:id="rId9"/>
    <p:sldId id="447" r:id="rId10"/>
    <p:sldId id="433" r:id="rId11"/>
    <p:sldId id="448" r:id="rId12"/>
    <p:sldId id="449" r:id="rId13"/>
    <p:sldId id="430" r:id="rId14"/>
    <p:sldId id="431" r:id="rId15"/>
    <p:sldId id="511" r:id="rId16"/>
    <p:sldId id="451" r:id="rId17"/>
    <p:sldId id="432" r:id="rId18"/>
    <p:sldId id="462" r:id="rId19"/>
    <p:sldId id="463" r:id="rId20"/>
    <p:sldId id="464" r:id="rId21"/>
    <p:sldId id="458" r:id="rId22"/>
    <p:sldId id="459" r:id="rId23"/>
    <p:sldId id="460" r:id="rId24"/>
    <p:sldId id="512" r:id="rId25"/>
    <p:sldId id="435" r:id="rId26"/>
    <p:sldId id="461" r:id="rId27"/>
    <p:sldId id="438" r:id="rId28"/>
    <p:sldId id="455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B34A2-7752-4DDD-B97F-EB2BBD88CC05}" v="1" dt="2024-10-21T13:00:2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75254" autoAdjust="0"/>
  </p:normalViewPr>
  <p:slideViewPr>
    <p:cSldViewPr>
      <p:cViewPr varScale="1">
        <p:scale>
          <a:sx n="79" d="100"/>
          <a:sy n="79" d="100"/>
        </p:scale>
        <p:origin x="130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CE7B34A2-7752-4DDD-B97F-EB2BBD88CC05}"/>
    <pc:docChg chg="modSld">
      <pc:chgData name="Corcoran, Sean" userId="3f12d0a3-3c97-4340-8007-c8fe7e07551f" providerId="ADAL" clId="{CE7B34A2-7752-4DDD-B97F-EB2BBD88CC05}" dt="2024-10-21T13:00:22.494" v="0" actId="1076"/>
      <pc:docMkLst>
        <pc:docMk/>
      </pc:docMkLst>
      <pc:sldChg chg="modSp">
        <pc:chgData name="Corcoran, Sean" userId="3f12d0a3-3c97-4340-8007-c8fe7e07551f" providerId="ADAL" clId="{CE7B34A2-7752-4DDD-B97F-EB2BBD88CC05}" dt="2024-10-21T13:00:22.494" v="0" actId="1076"/>
        <pc:sldMkLst>
          <pc:docMk/>
          <pc:sldMk cId="2964980696" sldId="435"/>
        </pc:sldMkLst>
        <pc:picChg chg="mod">
          <ac:chgData name="Corcoran, Sean" userId="3f12d0a3-3c97-4340-8007-c8fe7e07551f" providerId="ADAL" clId="{CE7B34A2-7752-4DDD-B97F-EB2BBD88CC05}" dt="2024-10-21T13:00:22.494" v="0" actId="1076"/>
          <ac:picMkLst>
            <pc:docMk/>
            <pc:sldMk cId="2964980696" sldId="435"/>
            <ac:picMk id="2356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4:46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6789 12472 80 0,'-3'-2'36'0,"0"2"-29"0,-3 2-9 15,6-2 35-15,-3 0-26 16,0 0 14-16,-3 0-15 16,0-2 2-16,-3 4-6 15,0-2-1-15,-3 3 0 16,1-3 7-16,2 5-6 0,0-5 2 16,0 6-3-16,0-4 8 15,0 4-7-15,3-4 7 0,0 4-6 16,-3-4-2-16,3 4 0 15,0-1-1-15,0 0 0 16,0 0 0-16,0 1 0 16,0-1 16-16,0 0-12 15,0 1-10-15,0-1 5 16,1 0 0-16,-1 0 1 16,0 1 2-16,0-1-1 15,3 0 2-15,0 1-2 16,0-1-6-16,3 3 4 15,0 2 6-15,0-4-5 16,-3 2-2-16,3-3 2 16,0 0 5-16,0 6-4 15,3-1 6-15,-3-2-6 0,3 6 3 16,0-4-3-16,0-2 5 16,0 0-5-16,0 0-5 15,0-3 3-15,-3 1 3 16,3-4-2-16,0 1 0 15,0-1 1-15,-1 1 4 16,1-3-4-16,0 0 11 16,0 0-9-16,0 0 7 15,0 0-7-15,0 0 1 16,3 0-3-16,0 0 2 16,0 0-2-16,0 0 13 0,-3 0-10 15,0 0 3-15,0 0-5 16,0 0 8-16,0 0-8 15,0 0-4-15,0 0 2 16,0-3 3-16,9 1 5 16,-3 2-5-1,6-3 6 1,-3 3-3-16,0-2-5 16,-4-1 3-16,1 0-3 15,-3-2 5-15,0 2-5 16,0 1 3-16,0-6-3 15,0 2 2-15,0 1-2 16,-3 0-1-16,3 0 1 16,-3-1 1-16,0 1-1 15,0 2 13-15,3-2-10 16,-3 0 6-16,0-1-7 16,0 1-5-16,0 0 2 0,0 0 0 15,0-1 0-15,-3 1 0 16,3-3 0-16,0-3 2 15,-3 4-1-15,0-1 2 16,0-3-2-16,0 0-6 16,3 1 4-16,-3-1 3 15,3 3-2-15,-3 0 0 16,0 0 1-16,3 1-1 16,-3 1 0-16,0 1 0 15,3 0 0-15,-3 2 0 0,3 0 0 16,-3 1 0-16,0-1 0 15,0 3 2-15,0 0-1 16,3 3 5-16,-3-3-5 16,0 2 9-16,0 1-8 15,0 2 2-15,0 1-3 16,0-1-1-16,0 3 1 16,-3 0-1-16,3 0 0 15,-3 2 0-15,3 1 0 16,0-1 0-16,-3 1 0 15,3 2 5-15,-3-2-4 16,3-1 0-16,0 1 0 16,0-3 1-16,-3 0-1 15,3 8-1-15,0-3 1 16,0 0-1-16,0-2 0 16,0-1 0-16,3-2 0 0,0 0-3 15,0 0 2-15,0-3 4 16,0 1-3-16,0-1 3 15,0 0-2-15,0 1-6 16,-1-1 4-16,1-2 3 16,3 2-2-16,-3-2 6 15,0-1-5-15,0 1-5 16,3-1 3-16,-3-2 0 16,0 0 1-16,0 0-6 15,0 0 5-15,3 0-70 16,-6-2 56-16,0-1-203 15,3-2 169-15,-3-6-37 16</inkml:trace>
  <inkml:trace contextRef="#ctx0" brushRef="#br0" timeOffset="2125.19">6238 13531 52 0,'0'-3'26'0,"0"3"-21"0,-3-13-6 15,3 10 39 1,-3-5 3-16,3 8-28 16,-3 6 17-16,3-6-23 15,-3 5 4-15,-3 0-7 16,3-2 3-16,-2 0-6 15,2-1 14-15,0 1-11 0,-3-1 17 16,3 1-16-16,0 0 9 0,0-1-10 16,-6 1 3-1,-3 2-2-15,3 1-3 16,0-1 10-16,0 0-10 16,0 0 3-16,0 1-4 15,0-1 5-15,0 0-5 16,0 1 3-16,3 2-3 15,-2-3-3-15,2 0 1 16,3 0-2-16,0 3 2 16,3 0 18-16,0 6-6 15,0-1-6 1,3-3 0-16,0-2-4 16,0 3-1-16,0-3 1 15,-3 0 1-15,3 0-1 16,-1 0 2-16,1 0-2 0,-3-3 8 15,3 0-7-15,0 3 7 16,0-3-6-16,0 1-2 16,0-1 0-16,0 0 13 15,6 1-9 1,0-1-2-16,3-2 7 16,-3-1 6-1,0 1-12-15,0-3 1 16,0 0-3-16,-3 0-2 15,0 0 1-15,0 0 4 16,0 0-4-16,0-3 11 0,0 1-9 16,-1-1 4-16,1 0-5 15,0 1 2-15,0-1-3 16,0 0 5-16,-3 1-5 16,0-1 6-16,0 0-6 15,0 1 9-15,0-4-8 16,0 1-1-16,0 0 0 15,0 0 1-15,0-1-1 16,-3 1 2-16,0-6-2 16,3 9 2-16,-3-12-2 15,0 1-3-15,0 3 1 16,0 2 9-16,0 0-6 16,0 0-4-16,0 0 2 15,0 0 3-15,0 0-3 16,0 0-2-16,0 0 1 0,0 0 9 15,0 0-6-15,0 3 5 16,0 0-6-16,0-1-3 16,0 1 2-16,0 0 3 15,0 2-3-15,0 1-2 16,0-1 1-16,0 0-2 16,0 1 2-16,0-1 4 15,0 3-3-15,0 0-2 16,0 0 1-16,0 0 1 15,0 3 0-15,0-1 0 16,3 4 0-16,3-1-3 0,0 3 2 16,0 0 4-16,-3 0-3 15,0 2 0-15,0 1 1 16,6-1-1-16,-3 6 0 16,0-2 0-16,0 1 0 15,-3-1-3-15,0-1 2 16,0 0 6-16,0 0-4 15,-1-2-3-15,1-1 2 16,3 1-3-16,-3 0 2 16,3-1-2-16,-3-2 2 15,0-3 1-15,0 1 0 16,0-1 16-16,0-2-12 16,0-1 4-16,0 1-6 15,0 0-4-15,0-1 2 16,0 1 0-16,0-3 0 15,-3 0-9-15,3 0 7 0,0 0-60 16,-3-3 48-16,3 1-152 16,0-4 128-16,3 1-161 15</inkml:trace>
  <inkml:trace contextRef="#ctx0" brushRef="#br0" timeOffset="4359.84">7884 13539 84 0,'0'0'39'0,"0"0"-31"16,0 0-10-16,0 0 47 0,0 0-36 16,0 0 27-16,0 0-26 15,0 0 25-15,0 0-26 16,0 0 18-16,0 0-20 15,0 0 16-15,0 0-18 0,0 0 15 16,0 0-15-16,0 0 17 0,0 0-17 16,0 0 7-16,0 0-9 15,0 0-2-15,0 0 0 16,-3 0 10-16,0 0-9 16,0 0 0-16,0 0-1 15,0 0 4-15,3 0-4 16,-3 0 11-16,1 0-9 15,-1 0 16-15,0 0-15 16,-3 0 10-16,0 0-11 16,0 0 4-16,0 0-5 15,0 0-1-15,0 0 0 16,3 0 1-16,0 2-1 16,-3-2-1-16,3 3 1 15,0 0 4-15,0-1-4 16,-6 1 3-1,3 0-3-15,-6-1 8 16,3 1-7-16,0 0-1 16,3-1 0-16,0 3 1 15,0 1-1-15,1-4-1 16,2 4 1-16,-3-4-1 16,3 1 0-16,0 2 0 15,-3-2 0-15,0 2 5 16,3 1-4-16,0-4 0 15,0 1 0-15,0 2-1 16,3-2 0-16,-3 5 11 16,3 0-9-16,-3 2 3 15,3-2-4-15,0 3-1 0,0-3 1 16,0 0 1-16,0 0-1 16,0-1-1-16,0-1 1 15,0-1-1-15,3 0 0 16,-3 1 2-16,3-1-1 15,0 0-3-15,-3 1 1 16,3 1 6-16,0-1-4 16,0-1-3-16,0 0 2 15,0 1 14-15,0-4-11 16,0 1 1-16,0 0-2 16,0-1 4-16,0 1-5 15,0-3 6-15,0 3-6 16,2-3 3-16,1 0-3 15,0 2 8-15,-3-2-7 16,3 0 2-16,0 0-3 0,0 0 2 16,0 0-2-16,0-2 11 15,0 2-10-15,-3 0 0 16,0-3-1-16,0 0 7 16,0 1-6-16,0-1 5 15,0 0-6-15,0 1 0 16,0-1 0-16,0-2-1 15,0-1 0-15,0 1 5 16,0 0-4-16,0-3-3 16,0 3 2-16,0-1 3 15,0-4-3-15,0-4-2 0,0 4 1 16,-3-1 4-16,3 1-3 16,-3 2 0-16,3 0 1 15,-3 0-4-15,3 0 2 16,-3 3 6-16,0-1-4 15,3 1 3-15,-3 0-3 16,0 0-6-16,0-1 4 16,0 1 3-16,3 0-2 15,-3-1-2-15,3 1 1 16,-3 0 1-16,3-1 0 16,-3 1 0-16,2 3 0 15,-2-1 2-15,0 0-1 16,0 1-3-16,0-1 1 15,0 3 4-15,0 0-3 16,0 0-2-16,0 0 1 0,0 0 1 16,0 3 0-16,0 2-3 15,0 0 2-15,0 0 4 16,0 1-3-16,0-1 0 16,0 0 1-16,0 1-1 15,0-1 0-15,0 0 2 16,0 1-1-16,0-1-1 15,0 0 1-15,0 0-4 16,0 6 2-16,0-3 4 16,0 5-6-1,0 0 3-15,0-2 5 16,0 0-4-16,0-4-3 16,3 1 2-16,-3-2 0 0,3-1 2 15,0 3-1 1,0-5-1-16,-3 2 1 15,3 0-1-15,-3 0 0 16,0 1 0-16,0-1 0 16,3-2 2-16,-3-1-4 15,6 1 2 1,0 0 3-16,-3-1-3 16,0-2-2-16,0 0 1 15,0 0-10 1,0 0-20-16,-3 0 23 15,3 0-89-15,-3-2 75 16,0-1-218-16,9 0 185 16,0-2-89-16</inkml:trace>
  <inkml:trace contextRef="#ctx0" brushRef="#br0" timeOffset="13681.07">3658 9332 32 0,'3'-3'16'0,"-3"1"-13"0,0 2-3 0,0 0 31 16,0 0-24-16,0 0 20 16,0-3-20-16,0 3 4 0,0 0-7 15,0 0 8-15,0 0-9 16,0 0 21-16,0 0-18 15,0 0 8-15,0-3-10 16,0 3 9-16,0 0-10 0,0-2 7 16,3 2-7-16,-3-3 18 15,0 0-17-15,0 3 13 0,0 0-12 16,0 0 2-16,0-2-5 16,0-1 8-16,-3 3-8 15,3 0 5-15,-3 0-6 16,0 0 6-16,3 0-6 15,0 0 3-15,-6 0-3 16,3 0 16-16,0 0-13 16,3 0-7-16,-3 3 3 15,-3-1-4-15,3-2 3 16,0 0 9-16,0 0-6 16,0 3 5-16,-3-3-6 15,0 3-5-15,3 2 3 16,-3-5 3-16,0 3-2 15,0-1 0-15,0 1 1 0,0 2-1 16,0 0 0-16,0 1-3 16,0-1 2-16,0 0 1 15,3 1 0-15,0-1 2 16,-2-2-1-16,2 2-1 16,3 0 1-16,-3-2-1 15,3-3 0-15,-3 2 2 16,0 4-1-16,0-1-1 15,3-5 1-15,-3 3-4 16,0-1 2-16,0 4 4 0,-3-1-3 16,0 0-8-16,0 0 6 15,3 3 10 1,0-2-16-16,9 2 16 16,0-3-7-1,-3 0 0-15,0 1 0 16,0-4-1-16,0 1 0 15,0-1 0-15,0 1 0 16,3 0-3-16,-3-1 2 16,0 1 6-16,3 0-4 15,-3-1 0-15,-1 1 0 16,1 0 7-16,0-3-6 16,3 0 13-16,-3 0-11 15,3 0 0-15,0 0-2 16,-3 0 1-16,0 0-2 0,3 0 2 15,0 0-2-15,-3-3-1 16,0 0 1-16,3 1 1 16,0-1-1-16,0 0-1 15,0-2 1-15,-3 0-1 16,3 0 0-16,0-1 0 16,0-2 0-16,0 3 2 15,-3-3-1-15,3 0 8 16,-3 3-7-16,0 0-1 15,0-1 0-15,0 1 1 16,0 0-1-16,-1-1-3 16,1 1 1-16,0 0 1 0,0-1 0 15,0 4 2-15,3-3-1 16,-6 2 2-16,0 0-2 16,0 1-1-16,0-1 1 15,0 0-1-15,0 1 0 16,0 2 0-16,0 0 0 15,0 0-3-15,0 0 2 16,0 0 4-16,0 0-3 16,0 0 0-16,0 0 1 15,0 2-4-15,0 1 2 16,0 2 4-16,0-2-3 16,0 0 6-16,0-1-5 15,0 3 0 1,0 1 2-1,0 2-5-15,-6-3 2 0,6 3 0 16,0 0 0-16,0 2-3 16,0-4 2-16,0-6 4 15,0 5-3-15,0 6-2 16,0-6 1-16,0 0 4 16,0 1-3-16,0-1 0 15,0 0 1-15,6-2 4 16,-3-1-4-16,0 1 3 15,0 0-3-15,-3-1 8 16,3 1-7-16,-3-3 7 0,0 3-6 16,0-1-2-16,3-2 0 15,0 3 1-15,0-3-1 16,0 0 5-16,0 0-5 16,0 0 0-16,0 0 0 15,-3 0 1-15,0 0-1 16,0 0-6-16,0 0 4 15,3 0 0-15,-3 0 1 16,0 0-3-16,0 0 2 16,0-3-36-16,0 3 29 15,0 0-53-15,0 0 47 16,0 0-73-16,0 0 66 16,0 0-149-1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7:04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1875 3077 80 0,'0'0'39'0,"0"-5"-31"0,-3 5-10 0,3 0 41 15,-3-5-31 1,-3 2 25-16,0 0-8 15,0 1-17-15,0 2 22 16,0-3-24-16,3 3 9 0,0-3-11 16,0 3 12-16,0 0-12 15,0 0 14-15,0 0-13 16,0 0 20-16,3 0-19 16,-3 0 5-16,0 0-7 15,0 0 5-15,-6 0-6 16,6 0-5-16,0 0 2 15,0 3 0-15,-3 5 0 16,0 2 0 0,3 1-3-16,0-3 2 15,-2-3 1-15,2 6 0 16,-3-3 0-16,3 0 0 0,-3 0 0 16,0 0 0-16,0-3 2 15,0 3-1-15,-3-3-3 16,3 0 1-16,3 1 1 15,-3-1 0-15,3 3-3 16,0-3 2-16,-3 1 4 16,6-1-3-16,0 0 0 15,6 3 1-15,-3-5-4 16,0 2 2-16,-3-2 1 0,3-1 0 16,0 1 5-16,-3 0-4 15,0-3-5-15,6 2 3 16,-3 1 0-16,0-3 1 15,0 3-3-15,0-1 2 16,0-2 6-16,0 0-4 16,3 0 0-16,-3 0 0 15,0 0-1-15,0 0 0 16,0 0-3-16,3 0 2 16,-3 0 4-16,2-2-3 15,-2-1-2-15,0 0 1 16,3 1 4-16,-3-1-3 15,3 0 0-15,-3 1 1 16,0-4 1-16,0 1-1 16,3 0-3-1,-3-3 4 1,0 0-2-16,0 0 0 0,0 0 3 16,-3 0-2-16,3 0-3 15,0 0 1-15,-3 3-5 16,3 0 5-16,-3 2 3 15,0 0-2-15,0 1 0 16,0-1 1-16,0 3-1 16,0-3 0-16,0 1 0 15,0 2 0-15,0 0-3 16,3 0 2-16,-3 2 4 16,0 4-3-16,0-4-2 0,0 1 1 15,0 5-2-15,0-5 2 16,0 2 4-16,0 0-3 15,6 0 0-15,-6 6 1 16,6-6-1-16,-3 3 0 16,0 0 0-16,0 0 0 15,0 3 0-15,0-3 0 16,0 0 2-16,-3 0-1 16,3-3 5-16,3 3-5 15,0-3 0-15,-3 0 0 16,0 1 1-16,3-1-1 15,-3-2-15-15,3-1 12 16,-1-2-82-16,-2 0 66 16</inkml:trace>
  <inkml:trace contextRef="#ctx0" brushRef="#br0" timeOffset="2578.45">4179 5186 72 0,'0'0'32'0,"0"2"-25"0,0-2-8 0,0 0 33 16,0 0-25-16,0 0 17 15,0 0-18-15,-6 0 3 16,0 3-7-16,0 0 10 16,3-1-9-16,0 1 27 15,0-3-23-15,0 3 25 0,-3-3-24 16,6 0 12-16,-6 0-14 0,0 0 2 15,0 0-6-15,6 0 5 16,-6 0-6-16,3 2 9 16,0-2-8-16,-3 3 7 15,0 0-6-15,0-1 6 16,0 1-6-16,0 0 4 16,0 2-6-16,0 0 6 15,0-2-6-15,0 2 0 16,1 0 0-16,2 1 1 15,0-1-1-15,0 0-3 0,0 1 1 16,0-1 1 0,0 0 0-16,0 0 0 0,0 3 0 15,0 0 2-15,3-2-1 16,0-1-3-16,-3 0 1 16,3 0 1-16,0 1 0 15,0-1 5-15,0 0-4 16,0 1 3-1,0 2 0-15,0-3-3 16,0 3 2-16,0 0-2 16,3-3 2-16,0 0-2 15,0 1-3-15,0-4 1 16,0 1 9-16,0 0-6 16,0-3 2-16,0 0-3 15,0 0 5-15,0 0-5 0,-1 0 6 16,1 0-6-16,0 0-5 15,3 0 3-15,0 0 6 16,-3 0-5-16,0-3 1 16,3 0 0-16,-3 1-1 15,0-1 0-15,0 0 2 16,0-2-1-16,0 0-1 16,0-1 1-16,3 1-1 15,0 0 0-15,-3 0 2 16,0-1-1-16,0 4-3 0,0-4 1 15,0 4 4-15,0-4-3 16,-3 1 3-16,0 2-2 16,3-2-3-16,0 0 1 15,0 0 1-15,0-1 0 16,0 1 0-16,0 0 0 16,-3-1-3-16,0 4 2 15,0-3 4-15,0 2-3 16,0 0 0-16,0 1 1 15,0-1-1-15,0 0 0 16,0 3 0-16,0-2 0 16,0 2-6-16,0 0 5 15,0 0 0-15,0 0 1 16,0 0 2-16,0 0-1 16,0 0-3-16,0 0 1 15,0 0 4-15,0 2-3 0,0 1-2 16,0 0 1-16,3-1 1 15,-3 4 0-15,0-1-3 16,0 0 2-16,3 0 1 16,-3 1 0-16,0-1 0 15,3 0 0-15,-3 3 0 16,3-3 0-16,0-2 0 16,0 5 0-16,0 0 8 15,0-3-6 1,0 6-1-16,0-8 8 15,-1 4-7-15,1-1-1 0,-3-1 0 16,0-2-1-16,3-1 0 16,-3 1 0-16,3 0 0 15,-3-1 0-15,0-2 0 16,0 0-26-16,3 0 21 16,0 3-52-1,-3 0-48-15,3-3 77 16,0 0-132-1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7:25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13465 10324 68 0,'0'0'32'0,"-3"0"-25"0,3-3-8 15,0 3 8-15,0 0-6 16,0 0-5-16,0 0 3 16,-3 0 0-16,0 0 1 0,3 0 16 15,0-2-12-15,0 2 12 16,0 0-11-16,-3 0 2 16,1 0-5-1,-4 0 10-15,0 0 2 16,3 0-10-16,0 0 18 15,-6 0-17-15,3 0 9 16,0 2-10-16,0 1 15 16,0 0-15-16,0-1 4 0,0 1-6 15,0 0 2-15,0-1-3 16,0 1 2-16,0 0-2 16,0-1 8-16,3 1-7 15,-3 0 7-15,3-1-6 16,-3 1 1-16,3 2-3 15,0-2-6-15,-3 5 12 16,4 2-6-16,-4 1 8 16,3-3-6-16,0-3 1 15,0 3-3-15,0 0-1 16,0-3 1-16,0 1-1 16,0 1 2-1,3-1-1-15,0-1 5 16,0 0-5-16,0 1-3 15,0-1 2-15,0 0 0 16,0 1 0-16,0-1 0 16,0 0 0-16,0 0 0 15,0 1 0-15,0-1 2 0,3 0-1 16,-3 1-3-16,3-4 1 16,0 3 1-16,-3-2 0 15,0 2 5-15,3-2-4 16,0 0-3-16,-3-1 2 15,0 1 8-15,3 0-6 16,0-1 10-16,0-2-9 16,0 0 18-16,-1 0-16 15,1 0 9-15,0 0-10 16,0 0-5-16,0 0 1 16,0 0 8-16,0-2-6 15,0-1-1-15,0 0 0 16,3 1 10-16,-3-1-9 15,3 0 5-15,0-2-5 16,-3 2 5-16,3 1-6 0,-3-1 6 16,6 1-6-16,-3-4 3 15,0 4-3-15,0-1-1 16,0 0 1 0,0 1-1-16,0-1 0 15,-3 0 0-15,0 1 0 16,0-1 0-16,0 0 0 15,0 1 0-15,0-1 5 16,0-2-4-16,-1 2 6 16,1 1-6-16,0-1 0 15,-3 0 0-15,0 1-1 16,0-1 0-16,0-5 2 0,0 5-1 16,0-5 2-16,0 3-2 15,0-5-3 1,3-1 1-16,-3 3 1 15,0 0 0-15,0 3 0 16,0 0 0-16,0-1 0 16,3 1-3-16,-3 0 2 15,3-1 4-15,-3 4-3 16,0-1 0-16,0 0 1 16,0 1-1-16,0-1 0 15,0 1 5-15,0-1-4 16,0 0 3-16,0 1-3 15,0-1-1-15,0 0 1 16,0 1-1-16,0-1 0 16,0 0-3-16,0 1 2 15,0 2 6-15,0 0-4 0,0 0 6 16,0-3-6-16,0 3 3 16,0 0-3-16,0-3-3 15,0 1 1-15,-3 2 1 16,3-3 0-16,-3 3 0 15,3 0 0-15,-3 0 2 16,0 0-1-16,0 0-1 16,3 0 1-16,-2 0-1 15,2 0 0-15,-3 0-3 0,-3 0 2 16,6 0 4-16,-3 0-3 16,0 0-2-16,3 0 1 15,0 0 4-15,-3 0-3 16,3 0 0-16,-9 0 1 15,3 0-4-15,0 3 2 16,0-3 4-16,0 2-3 16,0-2 0-16,3 3 1 15,0 0-4-15,0-1 2 16,0 1 1-16,0 0 0 16,-3-1 0-16,6-2 0 15,-3 3 0-15,0 2 0 16,0-2 0-16,0 2 0 15,0-2-3-15,0-1 2 0,0 4 4 16,0-4-3-16,-3 4-2 16,0 2 1-16,3 2-8 15,-3-2 7-15,4 0-16 16,-1 0 14-16,0-3-32 16,0 1 28-16,3-1-50 0,0 0 44 15,0 0-72-15,0 1 65 16,0-1-147-1,0-2 129-15,0-1 17 16</inkml:trace>
  <inkml:trace contextRef="#ctx0" brushRef="#br0" timeOffset="734.43">13477 10329 44 0,'0'-2'19'0,"0"2"-15"0,0 0-5 0,0 0 59 0,0 0-46 0,0 0 32 31,0 0-32-31,0 0 27 16,0 0-30-16,0 0 16 16,0 0-19-16,0 0 11 15,0 0-12-15,0 0 13 0,0 5-13 16,0 0 6-16,0-2-8 0,0 2-5 0,0 1 2 15,0-1 3-15,3 0-3 16,-3 0 9-16,0 6-7 16,0 5 5-16,3-3-6 15,-3 0 6 1,0 1-3-16,0-1-2 0,0-3 4 16,3 1-5-16,-3 0 17 15,0-4-14-15,3 1 15 31,-3-2-14-31,0-1 9 16,3 0-11-16,-3-5 7 16,0 3-7-16,3-3 9 15,-3 3-9-15,0-3-4 0,0 0 1 0,0-3 0 16,0 3 0-16,0 0-3 16,0 0 2-16,0 0-66 0,0 0 52 15,0 0-101-15,0 0 88 16,0 0-130-1</inkml:trace>
  <inkml:trace contextRef="#ctx0" brushRef="#br0" timeOffset="4250.54">12462 14674 104 0,'-3'0'46'0,"3"-3"-37"0,-3 3-11 0,0 3 27 15,3-3-20-15,-3 0 15 16,0 0-15-16,-3 0 11 16,3 0-11-16,1 0 16 15,-1-3-16-15,0 1 18 0,0-1-18 16,0 0 9-16,0 3-10 15,3 0 1-15,-6 0-4 16,-3 0 2-16,0 0-2 16,0 0-3-16,-3 0 10 15,3 0-7 1,0 0 6-16,0 0-6 16,3 0 3-16,0 0-3 15,0 3-3-15,3 0 1 16,-3-1 4-16,3 1-3 15,-3 2 0 1,3 6 1-16,1-3-1 0,-1 5 8 16,0-3-6-1,0 1-1-15,0-3-3 16,0 0 1-16,0 0-2 16,0 0 2-16,0 0 9 15,3-3-6-15,0 0-1 16,-3 1 0-16,3-1 1 15,0 0-1-15,0 0-1 16,0 1 1-16,0-1-4 0,0 0 2 16,0 1 1-16,0-1 0 15,0 0 2-15,0 0-1 16,0-2-3-16,3 0 1 16,0-1 6-16,0 1-4 15,0 0 3-15,0-1-3 16,0-2 2-16,0 8-5 15,0-2 2 1,0-1 0-16,-1-2 0 16,1-1 2-16,0 1-1 15,0-1 5-15,6-2 1 16,0 0-5 0,6-2-1-1,-3 2 0-15,-3-3-1 16,0 1 0-16,-3-1 0 0,0 0 0 15,0 1 0-15,0-1 2 16,-3 0-1-16,3 1-6 16,-3-1 4-16,0-2 6 15,0-1-5-15,0 1-2 16,0 2 2-16,0-2-3 16,0 0 2-16,-1 0-2 15,1-1 2-15,0 1 1 16,0 0 0-16,0-1 0 15,0 1 0-15,0 0 2 16,0 0-1-16,0-1-3 16,0 1 1-16,0-3 6 0,-3 0-4 15,3-5 6 1,-3 2-6-16,0 1 0 16,0-1 0-16,0 1-1 15,0 2 0-15,0 0 0 16,0 0 0-16,0 2 0 15,0 1-3-15,0 3 2 16,0-1 4-16,0 0-3 16,0 3 0-16,0 0 1 15,0 0-1-15,-3 3 0 16,3 2 0-16,0 0 0 16,0 1-3-16,0-1 2 15,0 0 6-15,3 9 5 16,-3-1-8-16,0-3 6 15,0 1-7 1,0 0 6-16,0-1-6 0,3 1 9 16,-3-1-8-16,0-2 2 15,0 0-3-15,0 0 5 16,0 0-5-16,0 0 9 16,0-3-8-16,0 1 10 15,0-1-9-15,3 0 2 16,-3 0-4-16,3 3-1 15,0-8 1-15,-3 6-4 16,0-6 2-16,0 5 1 16,0-2 0-16,0 5 2 0,3-8-1 15,-3 0-3-15,0 0 1 16,0 5-22-16,0-5 18 16,3 5-31-16,-3 0 27 15,0-2-30-15,3 0 30 16,-3 2-46-16,3-2 41 15,0-1-113 1,-3-2 97-16,3-5-57 16</inkml:trace>
  <inkml:trace contextRef="#ctx0" brushRef="#br0" timeOffset="8693.45">21279 8824 92 0,'3'0'42'0,"-6"0"-33"0,3 3-11 0,0-3 27 0,0 0-20 16,0 0 15-16,0 0-15 15,0 0 14-15,0 0-14 16,0-3 11-16,0 3-11 16,-3-3 2-16,3 3-5 15,0 0 8-15,-3 0-8 0,0-2 5 16,-6 2 3 0,3 0-8-16,0 0 8 15,-3 2 4-15,0 1-10 16,3-3 6-16,0 0-7 15,0 0 6-15,0 0-6 16,0 0-5-16,1 0 2 16,-1 0 5-16,0 0-4 15,3 0-5-15,0 3 3 16,-3-1 3-16,6-2-2 16,-6 0 0-16,0 3 1 15,0-1-1-15,3 1 0 16,-3 0-3-16,0 2 2 15,0-2 6-15,3 2-4 16,0 0-5-16,-3-2 3 16,0 0 3-16,0 2-2 15,6-3 0-15,-3 4 1 0,3-4-1 16,-6 4 0-16,3-1-3 16,-6 0 2-16,3 1 1 15,0-1 0-15,1 0 2 16,2 0-1-16,0 3-3 15,0-2 1-15,0-1 1 16,0 0 0-16,3 1 0 16,-3-1 0-16,3-2 0 15,0 2 0-15,0 0 2 16,0 0-1-16,0-2 8 16,0 0-7-16,0 2 2 15,0-2-3-15,3-1-1 0,-3 1 1 16,0 0-1-16,3-1-3 15,3 1 2 1,-3 2 1-16,0 0 0 16,0 1 0-16,-1-1 0 15,4-2 0-15,0-1 0 16,0 6 2 0,0-2 7-16,-3-1-6 15,0-3-2-15,0 1 0 16,0 0 1-16,0-1-1 15,0-2-3-15,0 0 1 16,0 0 9-16,0 0-6 16,0 0 2-16,0-5-3 15,0 0 2 1,0 2-2-16,0 1-3 16,0-1 1-16,0 0 1 15,0 1 0-15,0-6 2 16,0 0-1-1,0 2-1-15,0 1 1 16,0 0-1-16,0 0-3 16,0-1 2-16,0 1 4 15,0 0-3-15,0 2 0 16,0-2 1-16,0-1-1 16,0 1 0-16,-3 0 0 15,3 0 0-15,-3-1 2 16,0 1-1-16,0 0-1 0,0-1 1 15,0 1-4-15,0 0 2 16,0 0 1-16,0-1 0 16,3 1 5-16,-3 0-4 15,3-1-3-15,-1 1 2 16,-2 0 3-16,6-1-3 16,-3 1 3-16,-3 3-2 15,0-1 8-15,0 0-7 16,0 3-4-16,3 0 2 15,-3 0-3-15,0 0 2 16,0 0 1-16,0 0 2 16,3 3-1-1,0 2 5-15,0 0-5 16,0 1-3-16,-3-1 2 16,0 0 5-16,0 3-4 15,-3 0 0-15,6 0 0 0,-3 0 1 16,-3 0-1-16,0 0-1 15,6 0 1-15,-6 0-1 16,0 0 0-16,0 0 5 16,3-3-4-16,3 6 0 15,0 2 5 1,0-3-5-16,0 1 3 16,0 0-3-16,0-3 8 15,0-1-7-15,0 1 10 16,-3-2-9-16,0-1 2 0,0-2-4 15,0-1-1-15,0 1 1 16,6-3-1 0,0 0 0-1,0 0-42-15,-6 0-85 16,3 0 96 0,0 0-157-1</inkml:trace>
  <inkml:trace contextRef="#ctx0" brushRef="#br0" timeOffset="11600.18">21952 14756 84 0,'3'0'39'0,"-3"0"-31"0,0 0-10 16,0-5 44-16,0 5-34 15,0 0 26-15,0 0-25 16,0 0 17-16,0 0-19 0,0 0 13 16,0 0-15-16,0 0 14 15,0 0-14-15,0 0 20 0,0 0-19 16,-3 2 5-16,3-2-7 16,-3 0-3-16,-3 0 2 15,3-5-2 1,0 0 5-16,-3 2-5 15,3-5 9-15,-3 3-8 16,0-1 13-16,0 1-11 16,0 2 9-16,0 1-10 15,0-1 4-15,0 1-5 16,0-1 5-16,3 3-6 16,-3-3-5-16,0 1 3 15,0 2 0-15,0 0 1 16,3 0 8-16,-3-3-6 15,3 3 7-15,3 0-6 0,-5 0 6 16,-1 3-6-16,3-1-5 16,-3 6 8-1,-3 5-5 1,3-2-1-16,0 0 9 16,0-3-7-16,0-1-7 15,3 1 5-15,-3 0 19 16,3-2-16-16,-3-1 17 15,3 0-15-15,0 1 0 16,-3 1-3-16,0-1 1 16,3 2-2-16,-3-3 2 0,3 0-2 15,-3 1 2-15,3-1-2 16,0 5-1-16,0-2 1 16,0 3 10-1,0 0-14-15,0-1 3 16,0 1 0-16,0-3 0 15,1 0 0-15,2-3 0 16,-3 3 5-16,3-3-4 16,0 0 0-16,3 1 0 15,-3-1 4-15,2 0-4 16,1 1 6-16,0-4-6 16,0 1 3-16,0 2-3 15,0-2 5-15,3-1-5 16,0 1 3-16,-3-3-3 15,3 0 2-15,-3 0-2 16,0 0-1-16,3 0 1 16,0 0-1-16,0 0 2 15,0-3-1-15,0 3-1 16,0-2 1-16,0-1-1 16,0 0 0-16,0 1-3 15,0-1 2-15,3 1 4 16,-6-4-3-16,0 4 6 15,0-4-5-15,0 4-8 16,0-4 5-16,-1 4 4 16,1-4-2-16,0 4-2 0,0-6 1 15,0 0 1-15,0 3 0 16,0-1 0-16,0-2 0 16,-3 0 2-16,3 3-1 15,-3 0-1-15,6-3 1 16,0 3-7-16,-3-1 5 15,0 1 0-15,0 0 1 16,0-1 0-16,0 1 0 16,-3 0-9-16,0 2 7 15,0-2-2-15,3 0 3 16,-3 2 1-16,0-2 0 16,0-1-3-16,6 4 2 15,-3-3-2-15,-3 2 2 16,3 0 4-16,0 1-3 15,0-1 0-15,0 0 1 16,0 1-1-16,-3-1 0 0,0 0-3 16,0 1 2-16,0-1 4 15,0 3-3-15,0-3-2 16,3 3 1-16,-3 0-2 16,0 0 2-16,0 0 9 15,0 0-6-15,0 0 2 16,0 0-3-16,0 0 8 15,0 3-7-15,0 0 2 16,0-1-3-16,0 1-6 16,0 2 9-16,0 1-3 15,0-1 2 1,0 0-2-16,0 0 5 0,0 1-5 16,0-1 6-16,0 0-6 15,0 1 6-15,0-1-6 16,0 0-5-16,0 0 3 15,-3 11 6 1,3-2-5-16,0-4 1 16,0 1 5-16,0-3-5 15,0 0 3-15,3 0-3 16,-3 0-1-16,3-3 1 16,-3 0 4-16,0 0-4 15,0-2 0-15,0 0 0 16,0 2 4-1,0 0-4-15,0 1 0 16,0-1 2-16,0 0-2 0,0-2-3 16,0-1 1-16,0 1-8 15,0-3 7-15,0 3-24 16,0-3 20-16,0 0-28 16,0 0 25-16,0 0-68 15,0 0 59-15,0 0-113 16,3 0 100-16,0-3-173 15</inkml:trace>
  <inkml:trace contextRef="#ctx0" brushRef="#br0" timeOffset="14022.34">19508 16018 112 0,'3'0'52'0,"-3"0"-41"0,0 0-14 0,0 0 40 16,0 0-30-16,0 0 7 16,0 0-10-16,-3 0 3 15,-6 0-6-15,3 0 0 0,0-5-3 16,0 5 1-16,-3 0-2 16,3 0 2-16,0 0 4 15,0 0-3-15,0 0 0 16,0 5 1-16,-3-2 15 15,3-1-12-15,-2 1 4 16,-1 2-6-16,3 0 2 16,-3 1-3-16,3-1-6 15,-3 0 4-15,3 1 14 16,-3 2-10-16,0-3 13 16,3 3-12-16,0 5 3 0,0-2-5 15,0-1-1-15,0 1 0 16,0-3 4-16,3 2-4 15,0-2 11-15,3 3-9 16,0 2 13-16,0-5-12 16,-3 8-2-16,3-6-1 15,0 1 1-15,0 0-1 16,0-1 11-16,0-2-10 16,3 0 19-16,0-3-16 15,0 3 7-15,0-2-9 16,0 1-2-16,3-4 0 15,0 2 7-15,3-2-6 16,0-3 5-16,-3 5-6 16,3-5 0-16,0 0 0 0,-3-5 4 15,3 5-4-15,0-3-3 16,-3-2 2-16,0 0 3 16,0 0-3-16,-1-1-2 15,-2 1 1-15,0-3-8 16,3 3 2-1,-3-3 4-15,3 0 2 16,0 0 1-16,-3-3-3 16,0 3 2-16,0 0 1 15,0 1 0-15,-3-4-3 16,0 6 2-16,0-3-8 16,0 2 7-16,3-4-4 0,-3 2 4 15,0-5 1-15,0 2 1 16,0 0 2-1,0 4 2-15,0-1-3 16,0 0 2-16,3 0-2 16,-3 2-1-16,3 1 1 15,-3 3 7-15,0-1-6 16,0 0-4-16,0 1 2 16,0-1 3-16,0 0-3 15,0 1-2-15,0 2 1 16,0-3 6-16,0 3-4 15,0 0 9-15,0 0-8 16,0 0-1-16,0 0 0 16,-6 5 4-16,6-5-4 15,0 3 3-15,0 2-3 16,0-2 2-16,0 2-2 0,0-2 8 16,0 10-2-1,3 0-4-15,-3 0 4 16,0-2-6-16,3 2 6 15,-3-2-6-15,6 2 0 16,-3-2 0-16,3 2 4 16,-3-2-4-16,3 2 3 15,0-3-3-15,0 1-6 16,0-3 4-16,0 2 3 16,0-2-2-16,0 0 0 15,0 0 1-15,0-2-4 0,-3-1 2 16,-1 0 1-16,1-5 0 15,0 5-54-15,0-5 43 16,-3 0-95-16,0 0 82 16,0-5-181-1</inkml:trace>
  <inkml:trace contextRef="#ctx0" brushRef="#br0" timeOffset="16506.8">19341 9737 32 0,'-3'0'16'0,"3"0"-13"16,-6 0-3-16,6 0 40 0,0 0-32 16,0 0 45-16,0 0-40 15,0 0 11-15,0 0-17 16,0 0 9-16,-3 0-11 16,-3 0 8-16,3-3-10 15,0 3 10-15,0 0-10 16,-3 0 13-16,0-3-12 0,3 3 9 0,0 0-10 15,-2 0-4-15,-1 0 1 16,0 0 0-16,0 3 0 16,-6-3-3-16,3 0 2 15,0 3 9-15,-3-3-6 16,3 2-1-16,0-2 0 16,0 3 7-16,3 0-6 15,0-1 7-15,0 1-6 16,0 2-10-16,0-2 5 15,3 2 7-15,0 0-5 16,1 1 4-16,-4-4-3 16,0 4 8-16,3-1-7 15,-3 0-1 1,0 11 0-16,3-3-1 16,0 1-3-16,0-4 2 15,0 1 1-15,0-3 0 0,0 0 2 16,3 0-1-16,0-3-3 15,0 0 1-15,0 0 1 16,0 1 0-16,3-1 2 16,-3 0-1-16,3 1 2 15,0-1-2-15,0 0-6 16,0 0 4-16,0 1 6 16,0-1-5-16,0 0-4 15,0 1 3-15,0-4 11 16,3 1-8-16,0 0 11 15,-1-1-10-15,13 1 10 16,0-3-4-16,-3 0-6 16,-3 0 4-16,0-3-3 15,0 1-2 1,0-1-2-16,-3 0 1 16,0-2 7-16,-3 0-6 15,-1 2-1-15,-2-2 0 16,3-1-1-16,-3 1 0 15,0 0 0-15,0 0 0 16,0-1-3-16,0 1 2 16,-3 0 6-16,0-1-4 15,3-2 3-15,-3-5-3 16,0 3-1-16,0-1 1 16,0 3 4-16,0 0-4 15,0 3 6-15,0-3-3 16,0 0-2-16,3 3-2 15,-3-3 1-15,3 3 1 16,0-1-1-16,-3 1 5 16,3 0-5-16,-3 2 0 15,0-2 0-15,0 5 1 16,0-3-1-16,0 3-1 16,0 0 1-16,0 0 1 15,0 0-1-15,0 5-3 16,0-2 1-16,0 2 1 15,0 1 0-15,0-1 0 0,0 0 0 16,0 6 2-16,0-1-1 16,0 4-6-1,0-1 4-15,0-3 0 16,0 1 3-16,0 0-1 16,0-1-3-16,0 1 1 15,3-3 1-15,0 0 0 16,0 0 2-16,0-1-1 15,0-1-3-15,0-1 1 16,0 0-2-16,0 1 2 16,0 2 4-16,0 0-3 15,0-3 3-15,0 0-2 16,0 0-1 0,0 3-2-16,0-8 1 15,0 6-19-15,0-6 16 16,0 0-33-16,0 0 29 0,0 5-36 15,0-2 33-15,0-1-67 16,-3 1 59-16,0-1-134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6-07T13:18:06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5429 15989 132 0,'-3'0'59'0,"0"0"-47"0,3 0-15 0,0 0 29 15,0 0-21-15,0 0 6 16,-3 0-7-16,0-3-3 15,0 0 0 1,0 1 35-16,3-6-23 0,0 3-6 16,-3-1-4-16,3-4 6 15,-3 7 4 1,0 3-9 0,0 0 15-16,0 0-15 15,0 0 18-15,0 0-17 16,-3 0 7-16,3 0-9 15,-6 0 23 1,3-5-11-16,-3 0-10 16,0 2 6-16,0 0-8 0,3-2-2 15,0 2 0-15,1 1 10 16,-1-1-9-16,-3 3 8 16,3 0-7-16,-3 3 9 15,0 2-9-15,0 6 7 16,0-1-7-16,0-2 4 15,0-3-6-15,0 1-3 16,0-1 2-16,0-2 8 16,0 4-6-16,0-1 10 15,1-1-9-15,2 0 4 16,0 1-5-16,0-1 5 16,0-2-6-16,0 5 3 0,3-1-3 15,0 1-1-15,0-2 1 16,0 4-1-16,0 1 0 15,-3 2 8-15,-3 3-6 16,0-3 10-16,3-2-9 16,0 5 2-16,3-3-4 15,0 0 5-15,0 0-5 16,0-2 3-16,0 2-3 16,0-2-1-16,3-1 1 15,-6 4 7-15,0-4-6 16,0 1 7-16,3-1-6 15,0-2 4-15,1 0-6 16,2 5 9-16,-3-10-8 16,3 5-7-16,5 8 10 15,-5-3-4-15,0-2-4 16,6-1 3-16,6-2 5 16,-9 0-4-16,9-3 3 15,-3 1-3-15,0-1 5 16,-3 0-5-16,0 1 3 15,0 2-3-15,0-6 2 16,0 1-2-16,0-1 5 16,0 1-5-16,0 0 0 15,0-1 0-15,0 1-1 16,0 0 0-16,3-1 2 16,-4-2-1-16,1 6-1 0,0-4 1 15,3-2 4-15,-3 0-4 16,0 0 3-16,0 0-3 15,0 0-1-15,0 0 1 16,0 0 1-16,0 0-1 16,0-2 8-16,-3 2-7 15,3-6-1-15,-3 6 0 16,3-2-4-16,-3-1 2 16,0 0 4-16,3-2-3 15,3 0-2-15,-3 2 1 16,0-5 1-16,-1 6 0 15,1-4 2-15,0 1-1 16,0-3-1-16,0 3 1 16,-3-1-4-16,0-4 2 15,0-1 1-15,0 3 0 16,0 0 0-16,0 3 2 16,0-3-1-16,0 3-3 15,0 0 1-15,0-1 6 16,0 1-4-16,-3-3-5 15,3 5 3-15,-3-2 6 16,0 0-5-16,3 0-2 16,-3-1 2-16,3-2 5 15,0 0-4-15,-3 3-8 16,3 0 5-16,-3 0 7 16,0-6-5-16,3 8-2 0,-3-5 2 15,0 0-3-15,0 1 2 16,3-4-5-16,0 6 5 15,0-3 6-15,0-8-5 16,0 3-4-16,0-1 3 16,-3 4 3-16,0-1-2 15,3 3-2-15,0 0 1 16,-3 3 1-16,0 0 0 16,0 2-6-16,3 0 5 15,-3 1 3-15,0-1-2 16,3 1 0-16,-3-1 1 15,0 0 1-15,0 3-1 16,0 0 2-16,0 0-2 16,0 0-3-16,0 0 1 0,0 0-2 15,0 0 2-15,0 0 4 16,0 0-3-16,0 0-2 16,0 0 1-16,0 0 1 15,0 0 0-15,0 0-3 16,0 0 2-16,0 6 4 15,0-1-3-15,0 3 0 16,-3 5 1-16,0 0-1 16,0-2 0-16,3 2 2 15,0 0-1-15,0-2-3 16,0 5 1-16,0-3 1 16,0 3 0-16,-3 0 0 15,3-3 0-15,0 3 0 0,0-3 0 16,0 0 2-16,0 3-1 15,0 3 2-15,0-3-2 16,0-6 8-16,0 3-7 16,0-2-1-16,0-6 0 15,0 6-4-15,0-3 2 16,0-3 6-16,0 0-4 16,0 1-3-16,0 2 2 15,3-3 0-15,-3 0 0 16,3-2 0-16,-3-1 0 15,0 1 0-15,0 0 0 16,0-1-6-16,0-2 5 16,0 6-3-16,0-4 3 15,0-2-27-15,0 6 22 16,0-6-57-16,0 0 48 0,0 0-192 16,0-6 160-16,3-7-191 15</inkml:trace>
  <inkml:trace contextRef="#ctx0" brushRef="#br0" timeOffset="2625.21">15915 15475 116 0,'0'-2'55'0,"-3"2"-43"0,0 0-15 16,3 0 29-16,0 0-21 15,0 0 32-15,-3 0-29 16,3 0 34-16,-3 0-32 16,0 0 23-16,0 0-24 0,-3 0 9 15,3-3-13-15,-3 3 2 16,-3 0-5-16,3 0 5 0,-2 3-6 15,-1-1 9-15,0 1-8 16,0 2 16-16,0-2-14 16,-3 2 4-16,3-2-6 15,-3 0 2-15,0-1-3 16,0 1 2-16,0 2-2 16,0-2 13-16,4 0-10 15,-4 4 3-15,3 1-5 16,-3 3 13-16,3-3-11 15,0 0 3-15,0 0-5 16,0-3 2-16,0 0-3 16,3 1 2-16,0 2-2 15,-6 0-1-15,3-1 1 16,-2 1-1-16,-1 0 0 16,3 0 2-16,0 0-1 15,3 0-3-15,0 3 1 0,0 5 6 16,0-3-4-16,0 0 0 15,3 0 0-15,0-2 1 16,0-1-1-16,0 1 2 16,0 0-2-16,0-3 5 15,3 5-5-15,0-3 0 16,0-2 0-16,0 0 1 16,0 0-1-16,0 3 2 15,0-3-2-15,0 0 2 16,3 0-2-16,0 0-3 15,0-1 1-15,0-1 4 0,3 2-3 16,0 0 3-16,0-3-2 16,6 3 5-1,0 2-2-15,0-4-2 16,0 4-7-16,-1 4 4 16,1-6 8-16,0 2-5 15,0-2 7-15,0-3-6 16,-3 1 4-16,3-1-6 15,0-2 0-15,-3-3 0 16,3 0 1-16,-3 0-1 16,-1-3 5-16,1-2-5 15,0-6 11-15,-3 3-9 16,3-2 18-16,-3 7-16 16,0-5 1-1,0 0-1-15,0-3-4 0,3 3 5 16,-3-2-5-16,3-1 6 15,0 1-6-15,0-1-3 16,-3 1 2-16,0-4 3 16,0 6-3-16,0-2 6 15,-1-1-5-15,1-2 6 16,-3 2-6-16,3-7 6 16,-3-1-11-1,0 1 3-15,0 2 9 16,0 0-6-16,0 6-1 15,0-1 0-15,0 0-1 0,-3 1 0 16,3-1 2-16,-3 1-1 16,0 2 2-16,0 0-2 15,0 0-1-15,0 0 1 16,0 0 1-16,0 3-1 16,0-1-1-16,0-7 1 15,0 8 1-15,0-6-1 16,0 3-6-16,0 0 4 15,-3 3 0-15,3 0 1 16,0-1-3-16,-3 1 2 16,3 3-5-16,0-1 5 15,0 3 3-15,-3 0-2 16,3 5-2 0,0 8 1-1,0-2 1-15,0 0 0 0,0-1-3 16,-3 1 2-16,3-1 1 15,0 1 0-15,0-1 0 16,0 1 0-16,0 0 2 16,0-1-1-16,0 3 2 15,0 6-2-15,0-3-9 16,0-3 6-16,0 6 10 16,0-4-7-16,3-1 0 15,-3-1 0-15,3 0-4 16,-3-2 2-16,3-1 1 15,-3-2 0-15,3 0 0 16,-3 0 0-16,3-3 0 0,0 1 0 16,-3 2 0-16,3 0 0 15,0 0 2-15,-3-1-1 16,3 1-3-16,0 0 1 16,0 14 1-1,0-7 5-15,0-1-4 16,0-1 0-16,-3-3 0 15,3 1 4-15,0-3-4 16,-3 0-3-16,0 0 2 16,3-3-17-16,-3 0 13 15,0 1-85-15,0-4 69 16,3 1-205-16</inkml:trace>
  <inkml:trace contextRef="#ctx0" brushRef="#br0" timeOffset="6453.74">14031 12451 96 0,'-3'0'42'16,"0"-8"-33"-16,0 14-11 0,3-6 44 0,0-3-34 15,0 3 29 1,0-3-3-16,0 3-24 15,-3 0 24-15,0-2-26 0,0 2 12 16,3 0-14-16,0-3 10 16,-3 0-11-16,-6 3 8 15,3 0 4-15,0 0-12 16,0 0 6-16,-3 3-3 16,0-3-5-1,4 0 4-15,-1 8 0 16,0 0-5-1,0-3 10-15,0 1-9 16,0-1 13-16,3 0-12 16,-3-2 12-16,3 2-12 15,0-2 17-15,0-1-16 16,-3 4 4-16,3-1-7 16,-3 0 5-16,3 1-6 15,0-1 0-15,0 0 0 16,-3 0 1-16,3 1-1 15,0-1-1-15,0 0 1 16,0 1-4-16,0-1 2 16,0 0 6-16,0 0 5 15,-3 3-8-15,0 0 0 16,0 0-1-16,-3 0 1 16,4 3-1-16,-1-3 5 15,0 0-5-15,3-3-3 16,0 3 11-1,0 5-22 1,0 3 25 0,0-3-10-16,0-2-1 15,3-1 0-15,0-2-1 16,0 0 0-16,0 0-3 0,0 0 2 16,0 0 6-16,0 0-4 15,0 0 0-15,0 0 0 16,3-3 1-16,0 0-1 15,0 1 5-15,0-1-5 16,3-2 3-16,0-1-3 16,0 1 5-16,-1 0-5 15,1-1 0-15,0 1 0 16,0 0 1-16,0-3-1 16,0 0-1-16,3 0 1 15,-3 0-4-15,3 0 2 16,0 0-2-16,-3 0 2 15,0 0 4-15,6 0-3 16,-6 0 0-16,3 0 1 16,0 0-4-16,3 0 2 15,-4 0 4-15,1 0-3 0,0-3 0 16,0 0 1-16,-3 1-1 16,0-4 0-16,0 1 0 15,0 0 0-15,0-1 2 16,0 1-1-16,0 0-1 15,0 0 1-15,-3-1-1 16,3 1 0-16,-3-6 2 16,0-2-1-16,0 0-1 15,3 0 1-15,0 2 1 16,0 1-1-16,-3-1-1 16,3 0 1-16,-3 3-1 0,-1 1 0 15,1-1 5-15,0 0-4 16,0 0 0-16,0 2 0 15,-3-2-1-15,3 1 0 16,-3 1 2-16,3-2-1 16,-3 3 2-16,0-3-2 15,0 3 5-15,0-3-5 16,0 3 6-16,0-1-6 16,0-2 11-16,3 3-9 15,-3 0-1-15,0 2-1 16,3-2-1-16,-3 5 0 15,0-3 8-15,0 3-6 16,0 0-1-16,0 0 0 16,0 0-1-16,0 0 0 15,0 0-3-15,0 5 2 0,0 1 4 16,-3 2-3-16,0 0 0 16,3 0 1-16,-3-1-1 15,3 4 0-15,-3-3-3 16,0 3 2-16,3-1 1 15,0 3 0-15,0-2 0 16,0 0 0-16,-3 2 2 16,3 3-1-16,0-3-1 15,0 0 1-15,0-2-4 16,0-1 2-16,3-2 4 16,0 0-3-16,0 0 0 0,0 0 1 15,0-3-1-15,-3 1 0 16,3-1 0-16,0 0 0 15,0-2 2-15,0 2-1 16,0-2-3-16,-3-1 1 16,3 4 1-16,-3-4 0 15,3 1 2-15,0 0-1 16,-3-1-1-16,3 1 1 16,-3-3-1-16,0 0 0 15,0 0-31-15,0 0 24 16,3 0-42-16,0 0 37 15,-3 0-73-15,0 0 65 16,0 0-114-16,3 0 102 16,-3 0-184-1</inkml:trace>
  <inkml:trace contextRef="#ctx0" brushRef="#br0" timeOffset="10438.68">21053 5403 72 0,'-3'0'32'0,"3"0"-25"0,-3 0-8 16,3 0 45-16,0 0-35 15,0 0 27-15,0 0-26 16,0 0 11-16,-6 0-15 16,6 0 13-16,-6 2-14 15,0 1 11-15,3 0-11 0,-3-1 16 16,0 1-16-16,0 0 15 0,0-1-15 15,0 1 11-15,0-3-11 16,0 3 5-16,0-1-7 16,0 1 6-16,0 0-6 15,0-1 12-15,0 1-11 16,0-1 3-16,1 1-5 16,-1 2 2-16,0 1-3 15,0-1-1-15,0 0 1 16,0 1 7-1,0-1 2-15,0 0-7 16,3 0 2-16,-3-2-4 16,3 0 5-16,-3 2-5 15,3 0 11-15,-6 1-9 16,0 4-1-16,3-2-1 16,0 0 1-16,0 0-1 15,3 0-1-15,-6 0 1 0,9-3 1 16,-6 3-1-16,0-3 11 15,1 3-10-15,-1-2 5 16,3 2-5-16,0-3-1 16,0 3 0-16,0 0-1 15,0 0 0-15,0 0 8 16,0 2-6-16,0-2 7 16,0 0-6-16,0 0-5 15,0 0 2-15,0 0 0 16,0 0 0-16,0 0 2 15,0-3-1-15,0 0 2 16,0 1-2-16,3 4-3 0,0-2 1 16,0 5 4-1,0-2 0-15,0 0-2 16,0-3-3-16,0-1 1 16,0-1 1-16,0-1 0 15,3 0 2-15,0 1-1 16,0-4 2-16,0 4-2 15,0-1-1-15,0 0 1 16,0 0-1-16,0 1 0 16,0-1 0-16,0 0 0 15,0-2 2-15,6 2-1 16,0 1-1-16,-3-4 1 16,8 3-7-1,-2-2 8-15,-3 0-3 16,0-1 4-16,3 1-2 0,0-3 5 15,0 0-5-15,-3 0 0 16,3 0 0-16,-3 0-7 16,0 0 5-16,3 0 8 15,-4 0-5-15,1-3-7 16,0 1 5-16,0-1 2 16,0 0-2-16,-3 1-2 15,0-3 1-15,0-1 4 16,0 1-3-16,0 0-2 15,0-1 1-15,0 1 1 16,-3 0 0-16,0-1 0 0,0-4 0 16,3-1 0-16,-3 1 0 15,3-1 0-15,-6 1 0 16,6-1-6-16,-6 3 5 16,6-3-6-16,-3 1 6 15,0 2 3-15,-1-3-2 16,-2 3 0-16,0-2 1 15,0-1-4-15,-2 1 2 16,2 2 1-16,-3-3 0 16,3-2 2-16,-3 2-1 15,3 3-1-15,-3 0 1 16,3 1 1-16,0-1-1 16,0 0-1-16,-3 0 1 15,0-3-4-15,3 1 2 16,0 2 4-16,-3-3-3 15,3 0 0-15,-3 4 1 0,3-1-4 16,0 2 2-16,0 1 4 16,0 0-3-16,0 2-2 15,0 0 1-15,0 1 1 16,0-1 0-16,0 3-6 16,0-3 5-16,0 3 6 15,0 0-5-15,0 0 1 16,0-2 0-16,0 2-1 15,0-3 0-15,0 3-3 16,0 0 2-16,0 0 4 0,0-2-3 16,0 2 0-16,0 0 1 15,0 0-1-15,0 0 0 16,0 0 0-16,0 0 0 16,0 0-6-16,0 2 5 15,0 3 3-15,0 11-2 16,3-2 0-16,0 1 1 15,3 4-4-15,-3-1 2 16,0 4 6-16,0-1-4 16,2 0-3-16,1 0 2 15,0-2 3-15,0 2-3 16,0 3 6-16,0-6-5 16,0-2-3-16,-3 0 2 15,0-3 11-15,3 0-9 16,-3-2-6-16,0 0 4 15,0-4 5-15,0 1-5 0,0-2 4 16,0-1-3-16,0 0-6 16,0-2 4-16,0 0 0 15,0-1 1-15,0 1 2 16,0 0-1-16,0-1-9 16,0 1 6-16,0-3-13 15,0 2 12-15,-3-2-47 16,3 0 39-16,-3 0-80 15,0 0 70-15,0 0-154 16,0-2 134 0</inkml:trace>
  <inkml:trace contextRef="#ctx0" brushRef="#br0" timeOffset="14892.27">18671 12385 120 0,'3'0'55'0,"3"0"-43"0,-9 0-15 0,3 0 49 0,0 0-37 16,0 0 39-16,0 0-36 15,0 0 27-15,0 0-29 16,0 0 15-16,0 0-19 0,0 0 20 15,0 0-20-15,0 0 19 16,0 0-18-16,0 0 18 16,-3 0-1-1,0 0-18-15,0-2 10 16,0-1-13-16,-2 3 16 16,-1 0-15-16,0-3 4 15,3 3-6-15,-3 0 8 0,0 0-8 16,3 0-1-16,0 0 0 15,-3 0 1-15,-3 0-1 16,9 0-3-16,-6 0 1 16,6 0 15-16,-6 3-11 15,0 0 13-15,0-1-12 16,0 1 6-16,0-1-7 16,0 1-2-16,-3 0 0 15,3 5 1-15,-3-6-1 16,3 4-1-16,-2-1 1 15,2 0 7-15,0 0-6 16,0-2 5-16,-3 5-8 16,0 0 1-1,3 0 3-15,-3-3-3 16,3 1 3-16,0-1-2 0,0 0-1 16,-3 0 1-16,0 3-1 15,0 0 0-15,3 0 0 16,0 0 0-16,-3 0-3 15,0 0 2-15,1 0 4 16,2 0-3-16,0 0 0 16,0 0 1-16,0 0-1 15,3 0 0-15,0 0 2 16,0 0-1-16,0-1-1 16,0 1 1-16,-3-5 7 0,3 2-6 15,0 1-7-15,0-1 5 16,0 0-1-16,0 11 1 15,0-3 0-15,0 1 0 16,0-4 0-16,3-2 0 16,0 0 0-16,-3 0 0 15,3 0 0-15,-3 0 0 16,3-3 0-16,-3 0 0 16,0 1 2-16,3 2-1 15,0-3-1-15,0 3 1 16,0 0-4-16,0-3 2 15,0 3 4-15,0-3-3 16,0 3-2-16,3-2 1 16,-3-1 1-16,3 5 0 15,0-2 5-15,0 6-4 16,0-4 3-16,0-2-3 0,0 0-1 16,0 0 1-16,0-3-4 15,0 3 2-15,0-2 6 16,0-1-4-16,0 0 0 15,0 0 0-15,0 1 1 16,6-1-1-16,0-2-1 16,-3 2 1-16,6-2 1 15,-1-1-1-15,-2 1 2 16,0-1-2-16,0 1 8 16,0 0-7-16,0-3-1 15,-3 0 0-15,0 0 4 0,0 0-4 16,3 0 0-16,0 0 0 15,0-3 1-15,0 0-1 16,-3 1 5-16,3-3-5 16,-3-1 6-16,2 1-6 15,-2 0 3-15,0-1-3 16,0-2 2-16,0 1-2 16,0-1-3-16,0-6 1 15,0 4 6-15,-3-1-4 16,0 1 0-16,0-1 0 15,3 0-7-15,0 1 5 16,0-1 3-16,-3 3-2 16,0 0 0-16,3 0 1 15,-3 1 1-15,0-1-1 16,0 0 5-16,0 2-5 16,-3 1-5-16,0-3 3 0,3 0 3 15,0-2-2-15,3-4 3 16,-3 4-2-16,-3-1-3 15,0 3 1-15,3-2-2 16,0 2 2-16,0 0 9 16,0 0-6-16,0 0-7 15,-1 0 5-15,-2 0 7 16,0-3-5-16,0 4-9 16,0-1 5-16,3 0 7 15,-3 0-5-15,0 0 1 0,0 0 0 16,0 0-1-16,3 0 0 15,-3 3 5-15,0-1-4 16,0 1-3-16,0 0 2 16,0 0 0-16,3 2 0 15,-3-2 0-15,0 2 0 16,0 0-3-16,3 3 2 16,-3-2 1-16,0-1 0 15,0 0-6-15,0 3 5 16,0 0 3-16,0 0-2 15,0-2 6-15,3 2-5 16,-3 0-3-16,0 2 2 16,0-2 5-16,0 0-4 15,0 0 3-15,0 3-3 16,0 0 2-16,3-1-2 16,-3 4-3-16,0-1 1 0,0 0 9 15,0 3-6-15,0 0-4 16,0 3 2-16,0-1 3 15,-3 3-3-15,0 1 0 16,3-1 1-16,0 3 1 16,3 8-1-1,-3-1-1-15,0-1-2 16,0-4 1-16,-3-2-2 16,6 0 2-16,-6-3 4 15,6 0-3-15,-6-2-2 16,6-1 1-16,-3 1 6 0,-3 0-4 15,6-3-3-15,-3 7 2 16,0-1 5-16,0-1-4 16,0-3-3-16,0 1 2 15,3-3-3-15,-3 0 2 16,0 3 4-16,0-4-3 16,3 1 3-16,-3-2-2 15,0-1-3-15,3 0 1 16,-3 1 1-16,0-4 0 15,0 3 0-15,0-2 0 16,0 0 2-16,0-1-1 16,3-2-1-16,-3 0 1 15,0 0-15-15,0 0 11 16,0 0-33-16,0 0 28 16,0 0-59-16,0 0 52 15,0 0-126-15,0-2 109 0,3-1-287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 We will focus on Charpy. You can read about setup difference in your textbook for Izod.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4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655C5-008A-41BE-A3C1-3155C7C89A74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04-37</a:t>
            </a:r>
          </a:p>
        </p:txBody>
      </p:sp>
    </p:spTree>
    <p:extLst>
      <p:ext uri="{BB962C8B-B14F-4D97-AF65-F5344CB8AC3E}">
        <p14:creationId xmlns:p14="http://schemas.microsoft.com/office/powerpoint/2010/main" val="381954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baseline="0" dirty="0"/>
              <a:t> is the elastic strain energy per unit plate thickness released from a crack of length, a (From </a:t>
            </a:r>
            <a:r>
              <a:rPr lang="en-US" baseline="0" dirty="0" err="1"/>
              <a:t>Inglis</a:t>
            </a:r>
            <a:r>
              <a:rPr lang="en-US" baseline="0" dirty="0"/>
              <a:t> 1913)</a:t>
            </a:r>
          </a:p>
          <a:p>
            <a:r>
              <a:rPr lang="en-US" baseline="0" dirty="0"/>
              <a:t>UE is approximately sigma^2/2E times the circular area ½ Pi c^2 = Pi c^2 sigma^2 / (4 E).  The </a:t>
            </a:r>
            <a:r>
              <a:rPr lang="en-US" baseline="0" dirty="0" err="1"/>
              <a:t>Inglis</a:t>
            </a:r>
            <a:r>
              <a:rPr lang="en-US" baseline="0" dirty="0"/>
              <a:t> analysis is more rigorous and a factor of 2 is dropped out of this approximation.  </a:t>
            </a:r>
          </a:p>
          <a:p>
            <a:r>
              <a:rPr lang="en-US" baseline="0" dirty="0"/>
              <a:t>Us is the surface energy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13714-2795-4696-B272-EB8A29A76E39}" type="slidenum">
              <a:rPr lang="en-US"/>
              <a:pPr/>
              <a:t>28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08-32</a:t>
            </a:r>
          </a:p>
        </p:txBody>
      </p:sp>
    </p:spTree>
    <p:extLst>
      <p:ext uri="{BB962C8B-B14F-4D97-AF65-F5344CB8AC3E}">
        <p14:creationId xmlns:p14="http://schemas.microsoft.com/office/powerpoint/2010/main" val="267528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5.emf"/><Relationship Id="rId4" Type="http://schemas.openxmlformats.org/officeDocument/2006/relationships/image" Target="../media/image19.png"/><Relationship Id="rId9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oleObject" Target="../embeddings/oleObject1.bin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14.jpeg"/><Relationship Id="rId2" Type="http://schemas.openxmlformats.org/officeDocument/2006/relationships/tags" Target="../tags/tag18.xml"/><Relationship Id="rId16" Type="http://schemas.openxmlformats.org/officeDocument/2006/relationships/notesSlide" Target="../notesSlides/notesSlide6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Layout" Target="../slideLayouts/slideLayout6.xml"/><Relationship Id="rId10" Type="http://schemas.openxmlformats.org/officeDocument/2006/relationships/tags" Target="../tags/tag26.xml"/><Relationship Id="rId19" Type="http://schemas.openxmlformats.org/officeDocument/2006/relationships/image" Target="../media/image15.w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7.png"/><Relationship Id="rId5" Type="http://schemas.openxmlformats.org/officeDocument/2006/relationships/image" Target="../media/image29.png"/><Relationship Id="rId10" Type="http://schemas.openxmlformats.org/officeDocument/2006/relationships/image" Target="../media/image19.wmf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Relationship Id="rId6" Type="http://schemas.openxmlformats.org/officeDocument/2006/relationships/customXml" Target="../ink/ink3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oleObject" Target="../embeddings/oleObject5.bin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4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23.jpeg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oleObject" Target="../embeddings/oleObject6.bin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23.jpe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15" Type="http://schemas.openxmlformats.org/officeDocument/2006/relationships/image" Target="../media/image28.emf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tags" Target="../tags/tag6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31.emf"/><Relationship Id="rId5" Type="http://schemas.openxmlformats.org/officeDocument/2006/relationships/tags" Target="../tags/tag63.xml"/><Relationship Id="rId10" Type="http://schemas.openxmlformats.org/officeDocument/2006/relationships/image" Target="../media/image30.wmf"/><Relationship Id="rId4" Type="http://schemas.openxmlformats.org/officeDocument/2006/relationships/tags" Target="../tags/tag62.xml"/><Relationship Id="rId9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67.xml"/><Relationship Id="rId7" Type="http://schemas.openxmlformats.org/officeDocument/2006/relationships/image" Target="../media/image32.w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4.png"/><Relationship Id="rId4" Type="http://schemas.openxmlformats.org/officeDocument/2006/relationships/tags" Target="../tags/tag68.xml"/><Relationship Id="rId9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tags" Target="../tags/tag71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10" Type="http://schemas.openxmlformats.org/officeDocument/2006/relationships/image" Target="../media/image36.wmf"/><Relationship Id="rId4" Type="http://schemas.openxmlformats.org/officeDocument/2006/relationships/tags" Target="../tags/tag72.xml"/><Relationship Id="rId9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tags" Target="../tags/tag76.xml"/><Relationship Id="rId7" Type="http://schemas.openxmlformats.org/officeDocument/2006/relationships/oleObject" Target="../embeddings/oleObject12.bin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8.xml"/><Relationship Id="rId10" Type="http://schemas.openxmlformats.org/officeDocument/2006/relationships/image" Target="../media/image38.wmf"/><Relationship Id="rId4" Type="http://schemas.openxmlformats.org/officeDocument/2006/relationships/tags" Target="../tags/tag77.xml"/><Relationship Id="rId9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customXml" Target="../ink/ink4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81.xml"/><Relationship Id="rId7" Type="http://schemas.openxmlformats.org/officeDocument/2006/relationships/oleObject" Target="../embeddings/oleObject14.bin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../media/image4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45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10" Type="http://schemas.openxmlformats.org/officeDocument/2006/relationships/image" Target="../media/image4.jpeg"/><Relationship Id="rId4" Type="http://schemas.openxmlformats.org/officeDocument/2006/relationships/tags" Target="../tags/tag6.xml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"/>
            <a:ext cx="8153400" cy="67491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600" dirty="0"/>
              <a:t>Chapter 8: Failure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E214F-60DB-4E5C-AEF0-421B4D54F7D4}"/>
              </a:ext>
            </a:extLst>
          </p:cNvPr>
          <p:cNvSpPr/>
          <p:nvPr/>
        </p:nvSpPr>
        <p:spPr>
          <a:xfrm>
            <a:off x="0" y="609600"/>
            <a:ext cx="9144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Describe the mechanism of crack propagation for both ductile and brittle modes of fracture.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Explain why the strengths of brittle materials are much lower than predicted by theoretical calculations.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fracture toughness in terms of (a) a brief statement and (b) an equation; define all parameters in this equation.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Make a distinction between fracture toughness and plane strain fracture toughness.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Name and describe the two impact fracture testing techniques.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fatigue and specify the conditions under which it occurs.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From a fatigue plot for some material, determine (a) the fatigue lifetime (at a specified stress level) and (b) the fatigue strength (at a specified number of cycles).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 creep and specify the conditions under which it occurs.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Given a creep plot for some material, determine (a) the steady-state creep rate and (b) the rupture lifetime.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7"/>
          <p:cNvSpPr>
            <a:spLocks noGrp="1"/>
          </p:cNvSpPr>
          <p:nvPr>
            <p:ph type="title"/>
          </p:nvPr>
        </p:nvSpPr>
        <p:spPr>
          <a:xfrm>
            <a:off x="0" y="25400"/>
            <a:ext cx="9144000" cy="1143000"/>
          </a:xfrm>
        </p:spPr>
        <p:txBody>
          <a:bodyPr/>
          <a:lstStyle/>
          <a:p>
            <a:r>
              <a:rPr lang="en-US" sz="2800" dirty="0"/>
              <a:t>Critical stress for crack propagation in a brittle material (Griffith Criterion </a:t>
            </a:r>
            <a:r>
              <a:rPr lang="en-US" sz="2800" dirty="0" err="1"/>
              <a:t>equ</a:t>
            </a:r>
            <a:r>
              <a:rPr lang="en-US" sz="2800" dirty="0"/>
              <a:t>. 8.3)</a:t>
            </a:r>
            <a:endParaRPr lang="en-US" sz="2800" i="1" baseline="-25000" dirty="0"/>
          </a:p>
        </p:txBody>
      </p:sp>
      <p:pic>
        <p:nvPicPr>
          <p:cNvPr id="21512" name="Picture 19" descr="f008-005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7" y="1295400"/>
            <a:ext cx="5653088" cy="374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2988" y="1143000"/>
                <a:ext cx="32368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88" y="1143000"/>
                <a:ext cx="3236898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07674" y="2362200"/>
                <a:ext cx="2212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=2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74" y="2362200"/>
                <a:ext cx="221242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74417" y="3188857"/>
                <a:ext cx="2114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17" y="3188857"/>
                <a:ext cx="211404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9690" y="4093029"/>
                <a:ext cx="3708387" cy="76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𝑑𝑎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=0=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𝐸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90" y="4093029"/>
                <a:ext cx="3708387" cy="7618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2050" y="5410200"/>
                <a:ext cx="2840970" cy="11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050" y="5410200"/>
                <a:ext cx="2840970" cy="11629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257840" y="3350880"/>
              <a:ext cx="1598040" cy="162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0640" y="3343680"/>
                <a:ext cx="1608840" cy="16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50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/>
              <a:t>Example: maximum flaw size in glass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6096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relatively large plate of a glass is subjected to a tensile stress of 40 </a:t>
            </a:r>
            <a:r>
              <a:rPr lang="en-US" sz="2400" dirty="0" err="1"/>
              <a:t>MPa</a:t>
            </a:r>
            <a:r>
              <a:rPr lang="en-US" sz="2400" dirty="0"/>
              <a:t>. If the specific surface energy and modulus of elasticity for this glass are 0.3 J/m</a:t>
            </a:r>
            <a:r>
              <a:rPr lang="en-US" sz="2400" baseline="30000" dirty="0"/>
              <a:t>2</a:t>
            </a:r>
            <a:r>
              <a:rPr lang="en-US" sz="2400" dirty="0"/>
              <a:t> and 69 </a:t>
            </a:r>
            <a:r>
              <a:rPr lang="en-US" sz="2400" dirty="0" err="1"/>
              <a:t>GPa</a:t>
            </a:r>
            <a:r>
              <a:rPr lang="en-US" sz="2400" dirty="0"/>
              <a:t>, respectively, determine the maximum length of a surface flaw that is possible without fracture.</a:t>
            </a:r>
          </a:p>
        </p:txBody>
      </p:sp>
      <p:pic>
        <p:nvPicPr>
          <p:cNvPr id="6" name="Picture 2" descr="c09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818" b="5403"/>
          <a:stretch/>
        </p:blipFill>
        <p:spPr bwMode="auto">
          <a:xfrm>
            <a:off x="156029" y="2438400"/>
            <a:ext cx="26620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5315" y="2438400"/>
                <a:ext cx="2840970" cy="11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2 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𝐸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5" y="2438400"/>
                <a:ext cx="2840970" cy="11629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34200" y="2568980"/>
                <a:ext cx="2003882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2 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568980"/>
                <a:ext cx="2003882" cy="90178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5791200" y="3019873"/>
            <a:ext cx="101791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97" y="4343400"/>
            <a:ext cx="5311176" cy="1496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1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9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 cstate="print"/>
          <a:srcRect b="4341"/>
          <a:stretch>
            <a:fillRect/>
          </a:stretch>
        </p:blipFill>
        <p:spPr bwMode="auto">
          <a:xfrm>
            <a:off x="1219200" y="381000"/>
            <a:ext cx="77724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152400"/>
            <a:ext cx="3016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 raiser effect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of an elliptical hole 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6248400"/>
            <a:ext cx="7096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6600"/>
                </a:solidFill>
              </a:rPr>
              <a:t>The equations in the book have the “1” left out as an approximation.</a:t>
            </a:r>
          </a:p>
        </p:txBody>
      </p:sp>
      <p:sp>
        <p:nvSpPr>
          <p:cNvPr id="10248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19400" y="4648200"/>
            <a:ext cx="381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162800" y="4648200"/>
            <a:ext cx="3810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0" y="2495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2217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4800" y="3733800"/>
          <a:ext cx="23622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41600" imgH="2425700" progId="Equation.3">
                  <p:embed/>
                </p:oleObj>
              </mc:Choice>
              <mc:Fallback>
                <p:oleObj name="Equation" r:id="rId18" imgW="2641600" imgH="2425700" progId="Equation.3">
                  <p:embed/>
                  <p:pic>
                    <p:nvPicPr>
                      <p:cNvPr id="102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2362200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33800" y="5056188"/>
            <a:ext cx="4167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i="1" dirty="0" err="1"/>
              <a:t>k</a:t>
            </a:r>
            <a:r>
              <a:rPr lang="en-US" sz="2800" i="1" baseline="-25000" dirty="0" err="1"/>
              <a:t>t</a:t>
            </a:r>
            <a:r>
              <a:rPr lang="en-US" dirty="0"/>
              <a:t> is the </a:t>
            </a:r>
            <a:r>
              <a:rPr lang="en-US" u="sng" dirty="0"/>
              <a:t>stress concentration factor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- do not confuse with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10258" name="Line 1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743200" y="365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Text Box 1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429000" y="36576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w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724400" y="1524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- wide plate, </a:t>
            </a:r>
            <a:r>
              <a:rPr lang="en-US" sz="1800" i="1"/>
              <a:t>w</a:t>
            </a:r>
            <a:r>
              <a:rPr lang="en-US" sz="1800"/>
              <a:t> &gt;&gt; </a:t>
            </a:r>
            <a:r>
              <a:rPr lang="en-US" sz="1800" i="1"/>
              <a:t>a</a:t>
            </a:r>
            <a:r>
              <a:rPr lang="en-US" sz="1800"/>
              <a:t>, elastic behavior</a:t>
            </a:r>
            <a:endParaRPr lang="en-US" sz="1800" i="1"/>
          </a:p>
        </p:txBody>
      </p:sp>
    </p:spTree>
    <p:extLst>
      <p:ext uri="{BB962C8B-B14F-4D97-AF65-F5344CB8AC3E}">
        <p14:creationId xmlns:p14="http://schemas.microsoft.com/office/powerpoint/2010/main" val="44685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20" descr="f008-003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" y="742774"/>
            <a:ext cx="4708111" cy="371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5"/>
          <p:cNvSpPr txBox="1">
            <a:spLocks noChangeArrowheads="1"/>
          </p:cNvSpPr>
          <p:nvPr/>
        </p:nvSpPr>
        <p:spPr bwMode="auto">
          <a:xfrm>
            <a:off x="4495800" y="2474893"/>
            <a:ext cx="43431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The local stress </a:t>
            </a:r>
            <a:r>
              <a:rPr lang="el-GR" sz="2800" dirty="0">
                <a:cs typeface="Times New Roman" pitchFamily="18" charset="0"/>
              </a:rPr>
              <a:t>σ</a:t>
            </a:r>
            <a:r>
              <a:rPr lang="en-US" sz="2800" baseline="-25000" dirty="0">
                <a:cs typeface="Times New Roman" pitchFamily="18" charset="0"/>
              </a:rPr>
              <a:t>local</a:t>
            </a:r>
            <a:r>
              <a:rPr lang="en-US" sz="2800" dirty="0">
                <a:cs typeface="Times New Roman" pitchFamily="18" charset="0"/>
              </a:rPr>
              <a:t> at the crack tip rises steeply</a:t>
            </a:r>
            <a:endParaRPr lang="en-US" sz="2800" dirty="0"/>
          </a:p>
        </p:txBody>
      </p:sp>
      <p:sp>
        <p:nvSpPr>
          <p:cNvPr id="18437" name="TextBox 7"/>
          <p:cNvSpPr txBox="1">
            <a:spLocks noChangeArrowheads="1"/>
          </p:cNvSpPr>
          <p:nvPr/>
        </p:nvSpPr>
        <p:spPr bwMode="auto">
          <a:xfrm>
            <a:off x="4973638" y="4830763"/>
            <a:ext cx="31146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i="1" dirty="0"/>
              <a:t>a</a:t>
            </a:r>
            <a:r>
              <a:rPr lang="en-US" sz="2000" dirty="0"/>
              <a:t> – crack length</a:t>
            </a:r>
          </a:p>
          <a:p>
            <a:r>
              <a:rPr lang="en-US" sz="2000" i="1" dirty="0"/>
              <a:t>r</a:t>
            </a:r>
            <a:r>
              <a:rPr lang="en-US" sz="2000" dirty="0"/>
              <a:t> – distance from crack tip</a:t>
            </a:r>
          </a:p>
          <a:p>
            <a:r>
              <a:rPr lang="en-US" sz="2000" dirty="0">
                <a:cs typeface="Arial" charset="0"/>
              </a:rPr>
              <a:t>σ – remote stress</a:t>
            </a:r>
          </a:p>
          <a:p>
            <a:r>
              <a:rPr lang="en-US" sz="2000" i="1" dirty="0">
                <a:cs typeface="Arial" charset="0"/>
              </a:rPr>
              <a:t>Y</a:t>
            </a:r>
            <a:r>
              <a:rPr lang="en-US" sz="2000" dirty="0">
                <a:cs typeface="Arial" charset="0"/>
              </a:rPr>
              <a:t> – geometric constant</a:t>
            </a:r>
          </a:p>
        </p:txBody>
      </p:sp>
      <p:sp>
        <p:nvSpPr>
          <p:cNvPr id="18438" name="TextBox 8"/>
          <p:cNvSpPr txBox="1">
            <a:spLocks noChangeArrowheads="1"/>
          </p:cNvSpPr>
          <p:nvPr/>
        </p:nvSpPr>
        <p:spPr bwMode="auto">
          <a:xfrm>
            <a:off x="969963" y="43032"/>
            <a:ext cx="730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dirty="0"/>
              <a:t>Remote stress applied to a cracked material:</a:t>
            </a:r>
          </a:p>
        </p:txBody>
      </p:sp>
      <p:sp>
        <p:nvSpPr>
          <p:cNvPr id="18439" name="TextBox 10"/>
          <p:cNvSpPr txBox="1">
            <a:spLocks noChangeArrowheads="1"/>
          </p:cNvSpPr>
          <p:nvPr/>
        </p:nvSpPr>
        <p:spPr bwMode="auto">
          <a:xfrm>
            <a:off x="1847850" y="6323806"/>
            <a:ext cx="1873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/>
              <a:t>* valid when r &lt;&lt; c</a:t>
            </a:r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30763"/>
            <a:ext cx="2743200" cy="124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10560" y="1099080"/>
              <a:ext cx="903600" cy="84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640" y="1091160"/>
                <a:ext cx="916920" cy="8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DBE166-A0D3-408C-A004-F0B9DCE7416E}"/>
              </a:ext>
            </a:extLst>
          </p:cNvPr>
          <p:cNvCxnSpPr/>
          <p:nvPr/>
        </p:nvCxnSpPr>
        <p:spPr>
          <a:xfrm flipH="1" flipV="1">
            <a:off x="2362200" y="1940760"/>
            <a:ext cx="2209800" cy="87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64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Fracture Toughness,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TextBox 5"/>
              <p:cNvSpPr txBox="1">
                <a:spLocks noChangeArrowheads="1"/>
              </p:cNvSpPr>
              <p:nvPr/>
            </p:nvSpPr>
            <p:spPr bwMode="auto">
              <a:xfrm>
                <a:off x="4604657" y="1449391"/>
                <a:ext cx="4059316" cy="834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2400" dirty="0"/>
                  <a:t>For any value of r, the local </a:t>
                </a:r>
              </a:p>
              <a:p>
                <a:r>
                  <a:rPr lang="en-US" sz="2400" dirty="0"/>
                  <a:t>stress scales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2400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σ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l-GR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l-GR" sz="2400" i="1" dirty="0">
                            <a:latin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</m:e>
                    </m:rad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460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657" y="1449391"/>
                <a:ext cx="4059316" cy="834972"/>
              </a:xfrm>
              <a:prstGeom prst="rect">
                <a:avLst/>
              </a:prstGeom>
              <a:blipFill rotWithShape="1">
                <a:blip r:embed="rId5"/>
                <a:stretch>
                  <a:fillRect l="-2252" t="-510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6" y="1275023"/>
            <a:ext cx="2606675" cy="118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295387"/>
              </p:ext>
            </p:extLst>
          </p:nvPr>
        </p:nvGraphicFramePr>
        <p:xfrm>
          <a:off x="2819400" y="4419600"/>
          <a:ext cx="3219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88840" imgH="253800" progId="Equation.3">
                  <p:embed/>
                </p:oleObj>
              </mc:Choice>
              <mc:Fallback>
                <p:oleObj name="Equation" r:id="rId7" imgW="88884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3219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0561566"/>
              </p:ext>
            </p:extLst>
          </p:nvPr>
        </p:nvGraphicFramePr>
        <p:xfrm>
          <a:off x="1143000" y="2819400"/>
          <a:ext cx="31734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76240" imgH="266400" progId="Equation.3">
                  <p:embed/>
                </p:oleObj>
              </mc:Choice>
              <mc:Fallback>
                <p:oleObj name="Equation" r:id="rId9" imgW="876240" imgH="2664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31734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800600" y="28956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K (stress intensity) reaches a critical value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r>
              <a:rPr lang="en-US" dirty="0"/>
              <a:t> we get fracture.  </a:t>
            </a:r>
          </a:p>
        </p:txBody>
      </p:sp>
    </p:spTree>
    <p:extLst>
      <p:ext uri="{BB962C8B-B14F-4D97-AF65-F5344CB8AC3E}">
        <p14:creationId xmlns:p14="http://schemas.microsoft.com/office/powerpoint/2010/main" val="98377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21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09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 b="9460"/>
          <a:stretch>
            <a:fillRect/>
          </a:stretch>
        </p:blipFill>
        <p:spPr bwMode="auto">
          <a:xfrm>
            <a:off x="457200" y="2590800"/>
            <a:ext cx="82296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3600" y="381000"/>
            <a:ext cx="384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The three fracture modes</a:t>
            </a:r>
          </a:p>
        </p:txBody>
      </p:sp>
      <p:sp>
        <p:nvSpPr>
          <p:cNvPr id="12292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c09f10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6125" y="1306513"/>
            <a:ext cx="1003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</a:t>
            </a:r>
          </a:p>
          <a:p>
            <a:r>
              <a:rPr lang="en-US"/>
              <a:t>tension</a:t>
            </a:r>
          </a:p>
        </p:txBody>
      </p:sp>
      <p:sp>
        <p:nvSpPr>
          <p:cNvPr id="1229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7600" y="1295400"/>
            <a:ext cx="1611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II</a:t>
            </a:r>
          </a:p>
          <a:p>
            <a:r>
              <a:rPr lang="en-US"/>
              <a:t>sliding shear</a:t>
            </a:r>
          </a:p>
        </p:txBody>
      </p:sp>
      <p:sp>
        <p:nvSpPr>
          <p:cNvPr id="1229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53200" y="1295400"/>
            <a:ext cx="1665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Mode III</a:t>
            </a:r>
          </a:p>
          <a:p>
            <a:r>
              <a:rPr lang="en-US"/>
              <a:t>tearing shear</a:t>
            </a:r>
          </a:p>
        </p:txBody>
      </p:sp>
    </p:spTree>
    <p:extLst>
      <p:ext uri="{BB962C8B-B14F-4D97-AF65-F5344CB8AC3E}">
        <p14:creationId xmlns:p14="http://schemas.microsoft.com/office/powerpoint/2010/main" val="245077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sz="3600" dirty="0"/>
              <a:t>Plane Strain Fracture Toughness</a:t>
            </a:r>
          </a:p>
        </p:txBody>
      </p:sp>
      <p:pic>
        <p:nvPicPr>
          <p:cNvPr id="20488" name="Picture 19" descr="f008-004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72" y="2409371"/>
            <a:ext cx="7201054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-1" y="685800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Cracks propagate when the stress intensity factor exceeds a critical value</a:t>
            </a:r>
            <a:endParaRPr lang="en-US" sz="2400" baseline="-250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3058791"/>
              </p:ext>
            </p:extLst>
          </p:nvPr>
        </p:nvGraphicFramePr>
        <p:xfrm>
          <a:off x="2590800" y="1150878"/>
          <a:ext cx="2649829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53800" progId="Equation.3">
                  <p:embed/>
                </p:oleObj>
              </mc:Choice>
              <mc:Fallback>
                <p:oleObj name="Equation" r:id="rId4" imgW="914400" imgH="2538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50878"/>
                        <a:ext cx="2649829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4421160" y="3174840"/>
              <a:ext cx="3483000" cy="269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13600" y="3168360"/>
                <a:ext cx="3497760" cy="27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57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fg08_12a-c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 r="55386" b="69443"/>
          <a:stretch>
            <a:fillRect/>
          </a:stretch>
        </p:blipFill>
        <p:spPr bwMode="auto">
          <a:xfrm>
            <a:off x="381000" y="457200"/>
            <a:ext cx="3581400" cy="22955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34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905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4572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0342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5400" y="533400"/>
            <a:ext cx="2416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Center-cracked</a:t>
            </a:r>
          </a:p>
          <a:p>
            <a:r>
              <a:rPr lang="en-US" sz="2400" b="1"/>
              <a:t>plate in tension</a:t>
            </a:r>
          </a:p>
        </p:txBody>
      </p:sp>
      <p:pic>
        <p:nvPicPr>
          <p:cNvPr id="103432" name="Picture 8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590800"/>
            <a:ext cx="55626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34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257800" y="1752600"/>
          <a:ext cx="35814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000500" imgH="3365500" progId="Equation.3">
                  <p:embed/>
                </p:oleObj>
              </mc:Choice>
              <mc:Fallback>
                <p:oleObj name="Equation" r:id="rId13" imgW="4000500" imgH="3365500" progId="Equation.3">
                  <p:embed/>
                  <p:pic>
                    <p:nvPicPr>
                      <p:cNvPr id="103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581400" cy="301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5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270376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 descr="fg08_12a-c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/>
          <a:srcRect l="76645" b="69443"/>
          <a:stretch>
            <a:fillRect/>
          </a:stretch>
        </p:blipFill>
        <p:spPr bwMode="auto">
          <a:xfrm>
            <a:off x="2514600" y="381000"/>
            <a:ext cx="1930400" cy="23622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10595" name="Picture 3" descr="fg08_12a-c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 r="81015" b="70584"/>
          <a:stretch>
            <a:fillRect/>
          </a:stretch>
        </p:blipFill>
        <p:spPr bwMode="auto">
          <a:xfrm>
            <a:off x="609600" y="381000"/>
            <a:ext cx="1524000" cy="22098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1059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18288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200" y="381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1059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46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29200" y="457200"/>
            <a:ext cx="3165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</a:t>
            </a:r>
          </a:p>
          <a:p>
            <a:r>
              <a:rPr lang="en-US" sz="2400" b="1"/>
              <a:t>plate in tension</a:t>
            </a:r>
          </a:p>
        </p:txBody>
      </p:sp>
      <p:sp>
        <p:nvSpPr>
          <p:cNvPr id="110601" name="Rectangle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1741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0600" name="Object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105400" y="1752600"/>
          <a:ext cx="3787775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241800" imgH="3378200" progId="Equation.3">
                  <p:embed/>
                </p:oleObj>
              </mc:Choice>
              <mc:Fallback>
                <p:oleObj name="Equation" r:id="rId13" imgW="4241800" imgH="3378200" progId="Equation.3">
                  <p:embed/>
                  <p:pic>
                    <p:nvPicPr>
                      <p:cNvPr id="110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3787775" cy="30114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602" name="Picture 10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2667000"/>
            <a:ext cx="53879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0603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41527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5"/>
          <p:cNvSpPr>
            <a:spLocks noGrp="1"/>
          </p:cNvSpPr>
          <p:nvPr>
            <p:ph type="title"/>
          </p:nvPr>
        </p:nvSpPr>
        <p:spPr>
          <a:xfrm>
            <a:off x="443340" y="0"/>
            <a:ext cx="8229600" cy="759032"/>
          </a:xfrm>
        </p:spPr>
        <p:txBody>
          <a:bodyPr/>
          <a:lstStyle/>
          <a:p>
            <a:r>
              <a:rPr lang="en-US" sz="4000" dirty="0"/>
              <a:t>Strength </a:t>
            </a:r>
            <a:r>
              <a:rPr lang="en-US" sz="4000" dirty="0" err="1"/>
              <a:t>vs.Toughness</a:t>
            </a:r>
            <a:endParaRPr lang="en-US" sz="4000" dirty="0"/>
          </a:p>
        </p:txBody>
      </p:sp>
      <p:pic>
        <p:nvPicPr>
          <p:cNvPr id="16390" name="Picture 19" descr="f008-001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5" y="2402956"/>
            <a:ext cx="7271086" cy="443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443340" y="1017864"/>
            <a:ext cx="348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 dirty="0"/>
              <a:t>Strength</a:t>
            </a:r>
          </a:p>
          <a:p>
            <a:pPr algn="ctr"/>
            <a:r>
              <a:rPr lang="en-US" sz="2400" dirty="0"/>
              <a:t>Resistance of a material</a:t>
            </a:r>
          </a:p>
          <a:p>
            <a:pPr algn="ctr"/>
            <a:r>
              <a:rPr lang="en-US" sz="2400" dirty="0"/>
              <a:t>to plastic flow</a:t>
            </a:r>
          </a:p>
        </p:txBody>
      </p:sp>
      <p:sp>
        <p:nvSpPr>
          <p:cNvPr id="16389" name="TextBox 8"/>
          <p:cNvSpPr txBox="1">
            <a:spLocks noChangeArrowheads="1"/>
          </p:cNvSpPr>
          <p:nvPr/>
        </p:nvSpPr>
        <p:spPr bwMode="auto">
          <a:xfrm>
            <a:off x="5185203" y="832920"/>
            <a:ext cx="34877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u="sng" dirty="0"/>
              <a:t>Toughness</a:t>
            </a:r>
          </a:p>
          <a:p>
            <a:pPr algn="ctr"/>
            <a:r>
              <a:rPr lang="en-US" sz="2400" dirty="0"/>
              <a:t>Resistance of a material</a:t>
            </a:r>
          </a:p>
          <a:p>
            <a:pPr algn="ctr"/>
            <a:r>
              <a:rPr lang="en-US" sz="2400" dirty="0"/>
              <a:t>to the propagation</a:t>
            </a:r>
          </a:p>
          <a:p>
            <a:pPr algn="ctr"/>
            <a:r>
              <a:rPr lang="en-US" sz="2400" dirty="0"/>
              <a:t>of a crack</a:t>
            </a:r>
          </a:p>
        </p:txBody>
      </p:sp>
    </p:spTree>
    <p:extLst>
      <p:ext uri="{BB962C8B-B14F-4D97-AF65-F5344CB8AC3E}">
        <p14:creationId xmlns:p14="http://schemas.microsoft.com/office/powerpoint/2010/main" val="329325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7" descr="fg08_13a-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 l="12500" r="61363" b="68344"/>
          <a:stretch>
            <a:fillRect/>
          </a:stretch>
        </p:blipFill>
        <p:spPr bwMode="auto">
          <a:xfrm>
            <a:off x="762000" y="381000"/>
            <a:ext cx="1752600" cy="199707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8552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1800" y="609600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 plate in bending</a:t>
            </a:r>
          </a:p>
        </p:txBody>
      </p:sp>
      <p:sp>
        <p:nvSpPr>
          <p:cNvPr id="108554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7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029200" y="1295400"/>
          <a:ext cx="39624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62500" imgH="3911600" progId="Equation.3">
                  <p:embed/>
                </p:oleObj>
              </mc:Choice>
              <mc:Fallback>
                <p:oleObj name="Equation" r:id="rId9" imgW="4762500" imgH="3911600" progId="Equation.3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62400" cy="325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5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862263"/>
            <a:ext cx="53879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6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  <p:extLst>
      <p:ext uri="{BB962C8B-B14F-4D97-AF65-F5344CB8AC3E}">
        <p14:creationId xmlns:p14="http://schemas.microsoft.com/office/powerpoint/2010/main" val="40021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3" name="Object 5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9713912"/>
              </p:ext>
            </p:extLst>
          </p:nvPr>
        </p:nvGraphicFramePr>
        <p:xfrm>
          <a:off x="1951718" y="3057525"/>
          <a:ext cx="541233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160" imgH="393480" progId="Equation.3">
                  <p:embed/>
                </p:oleObj>
              </mc:Choice>
              <mc:Fallback>
                <p:oleObj name="Equation" r:id="rId6" imgW="3035160" imgH="393480" progId="Equation.3">
                  <p:embed/>
                  <p:pic>
                    <p:nvPicPr>
                      <p:cNvPr id="109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718" y="3057525"/>
                        <a:ext cx="5412335" cy="7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81000" y="5105400"/>
          <a:ext cx="476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62500" imgH="723900" progId="Equation.3">
                  <p:embed/>
                </p:oleObj>
              </mc:Choice>
              <mc:Fallback>
                <p:oleObj name="Equation" r:id="rId8" imgW="4762500" imgH="723900" progId="Equation.3">
                  <p:embed/>
                  <p:pic>
                    <p:nvPicPr>
                      <p:cNvPr id="109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05400"/>
                        <a:ext cx="4762500" cy="723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685800"/>
            <a:ext cx="8218488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Example:</a:t>
            </a:r>
            <a:r>
              <a:rPr lang="en-US">
                <a:ea typeface="Times New Roman" pitchFamily="18" charset="0"/>
                <a:cs typeface="Arial" charset="0"/>
              </a:rPr>
              <a:t> A center-cracked plate of 2024-T3 aluminum alloy has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dimensions </a:t>
            </a:r>
            <a:r>
              <a:rPr lang="en-US" i="1">
                <a:ea typeface="Times New Roman" pitchFamily="18" charset="0"/>
                <a:cs typeface="Arial" charset="0"/>
              </a:rPr>
              <a:t>b</a:t>
            </a:r>
            <a:r>
              <a:rPr lang="en-US">
                <a:ea typeface="Times New Roman" pitchFamily="18" charset="0"/>
                <a:cs typeface="Arial" charset="0"/>
              </a:rPr>
              <a:t> = 50 and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>
                <a:ea typeface="Times New Roman" pitchFamily="18" charset="0"/>
                <a:cs typeface="Arial" charset="0"/>
              </a:rPr>
              <a:t> = 5 mm, and it is subject to a tensile force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of </a:t>
            </a:r>
            <a:r>
              <a:rPr lang="en-US" i="1">
                <a:ea typeface="Times New Roman" pitchFamily="18" charset="0"/>
                <a:cs typeface="Arial" charset="0"/>
              </a:rPr>
              <a:t>P</a:t>
            </a:r>
            <a:r>
              <a:rPr lang="en-US">
                <a:ea typeface="Times New Roman" pitchFamily="18" charset="0"/>
                <a:cs typeface="Arial" charset="0"/>
              </a:rPr>
              <a:t> = 50 kN. What is the safety factor against brittle fracture if the </a:t>
            </a:r>
          </a:p>
          <a:p>
            <a:r>
              <a:rPr lang="en-US">
                <a:ea typeface="Times New Roman" pitchFamily="18" charset="0"/>
                <a:cs typeface="Arial" charset="0"/>
              </a:rPr>
              <a:t>crack length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is: (a) 10 mm, and (b) 30 mm.</a:t>
            </a:r>
          </a:p>
          <a:p>
            <a:pPr>
              <a:lnSpc>
                <a:spcPct val="120000"/>
              </a:lnSpc>
            </a:pPr>
            <a:endParaRPr lang="en-US" sz="80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 b="1">
                <a:ea typeface="Times New Roman" pitchFamily="18" charset="0"/>
                <a:cs typeface="Arial" charset="0"/>
              </a:rPr>
              <a:t>Solution:</a:t>
            </a:r>
            <a:r>
              <a:rPr lang="en-US">
                <a:ea typeface="Times New Roman" pitchFamily="18" charset="0"/>
                <a:cs typeface="Arial" charset="0"/>
              </a:rPr>
              <a:t> Since </a:t>
            </a:r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>
                <a:ea typeface="Times New Roman" pitchFamily="18" charset="0"/>
                <a:cs typeface="Arial" charset="0"/>
              </a:rPr>
              <a:t> is a measure of the severity of a crack situation, and </a:t>
            </a:r>
          </a:p>
          <a:p>
            <a:pPr eaLnBrk="0" hangingPunct="0"/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 sz="2400" i="1" baseline="-30000">
                <a:ea typeface="Times New Roman" pitchFamily="18" charset="0"/>
                <a:cs typeface="Arial" charset="0"/>
              </a:rPr>
              <a:t>Ic</a:t>
            </a:r>
            <a:r>
              <a:rPr lang="en-US">
                <a:ea typeface="Times New Roman" pitchFamily="18" charset="0"/>
                <a:cs typeface="Arial" charset="0"/>
              </a:rPr>
              <a:t> is a measure of a materials resistance to fracture, a suitable safety </a:t>
            </a: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factor is: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0957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41910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To evaluate </a:t>
            </a:r>
            <a:r>
              <a:rPr lang="en-US" i="1">
                <a:ea typeface="Times New Roman" pitchFamily="18" charset="0"/>
                <a:cs typeface="Arial" charset="0"/>
              </a:rPr>
              <a:t>K</a:t>
            </a:r>
            <a:r>
              <a:rPr lang="en-US">
                <a:ea typeface="Times New Roman" pitchFamily="18" charset="0"/>
                <a:cs typeface="Arial" charset="0"/>
              </a:rPr>
              <a:t>, we need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4200" y="3871912"/>
            <a:ext cx="2133600" cy="30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3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3000" y="1295400"/>
          <a:ext cx="27654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44800" imgH="673100" progId="Equation.3">
                  <p:embed/>
                </p:oleObj>
              </mc:Choice>
              <mc:Fallback>
                <p:oleObj name="Equation" r:id="rId7" imgW="2844800" imgH="673100" progId="Equation.3">
                  <p:embed/>
                  <p:pic>
                    <p:nvPicPr>
                      <p:cNvPr id="130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95400"/>
                        <a:ext cx="2765425" cy="65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19200" y="3276600"/>
          <a:ext cx="68961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896100" imgH="1308100" progId="Equation.3">
                  <p:embed/>
                </p:oleObj>
              </mc:Choice>
              <mc:Fallback>
                <p:oleObj name="Equation" r:id="rId9" imgW="6896100" imgH="1308100" progId="Equation.3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896100" cy="13112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33400"/>
            <a:ext cx="242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(a)</a:t>
            </a:r>
            <a:r>
              <a:rPr lang="en-US">
                <a:ea typeface="Times New Roman" pitchFamily="18" charset="0"/>
                <a:cs typeface="Arial" charset="0"/>
              </a:rPr>
              <a:t> For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= 10 mm,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2438400"/>
            <a:ext cx="428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Since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&lt; 0.4, we have </a:t>
            </a:r>
            <a:r>
              <a:rPr lang="en-US" i="1">
                <a:ea typeface="Times New Roman" pitchFamily="18" charset="0"/>
                <a:cs typeface="Arial" charset="0"/>
              </a:rPr>
              <a:t>Y</a:t>
            </a:r>
            <a:r>
              <a:rPr lang="en-US">
                <a:ea typeface="Times New Roman" pitchFamily="18" charset="0"/>
                <a:cs typeface="Arial" charset="0"/>
              </a:rPr>
              <a:t> ≈ 1.0, and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5029200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This value is reasonable, but not as large as might be desired, given that there is considerable statistical scatter in</a:t>
            </a:r>
            <a:r>
              <a:rPr lang="en-US" i="1">
                <a:ea typeface="Times New Roman" pitchFamily="18" charset="0"/>
                <a:cs typeface="Arial" charset="0"/>
              </a:rPr>
              <a:t> K</a:t>
            </a:r>
            <a:r>
              <a:rPr lang="en-US" sz="2400" i="1" baseline="-30000">
                <a:ea typeface="Times New Roman" pitchFamily="18" charset="0"/>
                <a:cs typeface="Arial" charset="0"/>
              </a:rPr>
              <a:t>Ic</a:t>
            </a:r>
            <a:r>
              <a:rPr lang="en-US">
                <a:ea typeface="Times New Roman" pitchFamily="18" charset="0"/>
                <a:cs typeface="Arial" charset="0"/>
              </a:rPr>
              <a:t> values.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3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9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66800" y="1143000"/>
          <a:ext cx="27273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06700" imgH="673100" progId="Equation.3">
                  <p:embed/>
                </p:oleObj>
              </mc:Choice>
              <mc:Fallback>
                <p:oleObj name="Equation" r:id="rId7" imgW="2806700" imgH="673100" progId="Equation.3">
                  <p:embed/>
                  <p:pic>
                    <p:nvPicPr>
                      <p:cNvPr id="132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2727325" cy="655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62000" y="2667000"/>
          <a:ext cx="771207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708900" imgH="2298700" progId="Equation.3">
                  <p:embed/>
                </p:oleObj>
              </mc:Choice>
              <mc:Fallback>
                <p:oleObj name="Equation" r:id="rId9" imgW="7708900" imgH="2298700" progId="Equation.3">
                  <p:embed/>
                  <p:pic>
                    <p:nvPicPr>
                      <p:cNvPr id="132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712075" cy="23018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33400"/>
            <a:ext cx="2301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>
                <a:ea typeface="Times New Roman" pitchFamily="18" charset="0"/>
                <a:cs typeface="Arial" charset="0"/>
              </a:rPr>
              <a:t>(b)</a:t>
            </a:r>
            <a:r>
              <a:rPr lang="en-US">
                <a:ea typeface="Times New Roman" pitchFamily="18" charset="0"/>
                <a:cs typeface="Arial" charset="0"/>
              </a:rPr>
              <a:t> For </a:t>
            </a:r>
            <a:r>
              <a:rPr lang="en-US" i="1"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= 30 mm,</a:t>
            </a:r>
            <a:endParaRPr lang="en-US" sz="80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210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1981200"/>
            <a:ext cx="4424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Since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a</a:t>
            </a:r>
            <a:r>
              <a:rPr lang="en-US">
                <a:ea typeface="Times New Roman" pitchFamily="18" charset="0"/>
                <a:cs typeface="Arial" charset="0"/>
              </a:rPr>
              <a:t> &gt; 0.4, we need to compute </a:t>
            </a:r>
            <a:r>
              <a:rPr lang="en-US" i="1">
                <a:ea typeface="Times New Roman" pitchFamily="18" charset="0"/>
                <a:cs typeface="Arial" charset="0"/>
              </a:rPr>
              <a:t>Y</a:t>
            </a:r>
            <a:r>
              <a:rPr lang="en-US">
                <a:ea typeface="Times New Roman" pitchFamily="18" charset="0"/>
                <a:cs typeface="Arial" charset="0"/>
              </a:rPr>
              <a:t>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3210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5410200"/>
            <a:ext cx="8080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This value is unsafe, despite the fact that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>
                <a:ea typeface="Times New Roman" pitchFamily="18" charset="0"/>
                <a:cs typeface="Arial" charset="0"/>
              </a:rPr>
              <a:t> is well below the material’s</a:t>
            </a:r>
          </a:p>
          <a:p>
            <a:pPr eaLnBrk="0" hangingPunct="0"/>
            <a:r>
              <a:rPr lang="en-US">
                <a:ea typeface="Times New Roman" pitchFamily="18" charset="0"/>
                <a:cs typeface="Arial" charset="0"/>
              </a:rPr>
              <a:t>yield strength of 345 MPa.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4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2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0" name="Picture 15" descr="f008-007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" y="1528970"/>
            <a:ext cx="5676416" cy="457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458" y="3910847"/>
            <a:ext cx="1995487" cy="127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267" y="1159638"/>
            <a:ext cx="185261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10"/>
          <p:cNvSpPr txBox="1">
            <a:spLocks noChangeArrowheads="1"/>
          </p:cNvSpPr>
          <p:nvPr/>
        </p:nvSpPr>
        <p:spPr bwMode="auto">
          <a:xfrm>
            <a:off x="4343400" y="328641"/>
            <a:ext cx="480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Stress required for fracture for a given crack length</a:t>
            </a:r>
          </a:p>
        </p:txBody>
      </p: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4935487" y="2617378"/>
            <a:ext cx="4197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Crack length necessary</a:t>
            </a:r>
          </a:p>
          <a:p>
            <a:pPr algn="ctr"/>
            <a:r>
              <a:rPr lang="en-US" sz="2400" dirty="0"/>
              <a:t>for fracture at a materials</a:t>
            </a:r>
          </a:p>
          <a:p>
            <a:pPr algn="ctr"/>
            <a:r>
              <a:rPr lang="en-US" sz="2400" dirty="0"/>
              <a:t>yield strength</a:t>
            </a:r>
          </a:p>
        </p:txBody>
      </p:sp>
      <p:sp>
        <p:nvSpPr>
          <p:cNvPr id="23559" name="TextBox 12"/>
          <p:cNvSpPr txBox="1">
            <a:spLocks noChangeArrowheads="1"/>
          </p:cNvSpPr>
          <p:nvPr/>
        </p:nvSpPr>
        <p:spPr bwMode="auto">
          <a:xfrm>
            <a:off x="477700" y="202234"/>
            <a:ext cx="3402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A material transitions</a:t>
            </a:r>
          </a:p>
          <a:p>
            <a:pPr algn="ctr"/>
            <a:r>
              <a:rPr lang="en-US" sz="2400" dirty="0"/>
              <a:t>from yield to fracture</a:t>
            </a:r>
          </a:p>
          <a:p>
            <a:pPr algn="ctr"/>
            <a:r>
              <a:rPr lang="en-US" sz="2400" dirty="0"/>
              <a:t>at a critical crack length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23760" y="1945080"/>
              <a:ext cx="5800680" cy="3973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2240" y="1939320"/>
                <a:ext cx="5820840" cy="39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980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 hidden="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c09tf02</a:t>
            </a:r>
          </a:p>
        </p:txBody>
      </p:sp>
      <p:sp>
        <p:nvSpPr>
          <p:cNvPr id="13312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62000" y="4350655"/>
          <a:ext cx="1981200" cy="254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1180800" progId="Equation.3">
                  <p:embed/>
                </p:oleObj>
              </mc:Choice>
              <mc:Fallback>
                <p:oleObj name="Equation" r:id="rId7" imgW="914400" imgH="1180800" progId="Equation.3">
                  <p:embed/>
                  <p:pic>
                    <p:nvPicPr>
                      <p:cNvPr id="133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50655"/>
                        <a:ext cx="1981200" cy="254978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8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4678362"/>
            <a:ext cx="47402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00"/>
                </a:solidFill>
              </a:rPr>
              <a:t>But the above chart is overly optimistic.</a:t>
            </a:r>
          </a:p>
          <a:p>
            <a:r>
              <a:rPr lang="en-US" dirty="0">
                <a:solidFill>
                  <a:srgbClr val="006600"/>
                </a:solidFill>
              </a:rPr>
              <a:t>Typical minimum crack sizes that can be</a:t>
            </a:r>
          </a:p>
          <a:p>
            <a:r>
              <a:rPr lang="en-US" dirty="0">
                <a:solidFill>
                  <a:srgbClr val="006600"/>
                </a:solidFill>
              </a:rPr>
              <a:t>found by inspection are on the order of</a:t>
            </a:r>
          </a:p>
          <a:p>
            <a:r>
              <a:rPr lang="en-US" dirty="0">
                <a:solidFill>
                  <a:srgbClr val="006600"/>
                </a:solidFill>
              </a:rPr>
              <a:t>1.2 mm = 0.05 inch. Cracks as large as</a:t>
            </a:r>
          </a:p>
          <a:p>
            <a:r>
              <a:rPr lang="en-US" dirty="0">
                <a:solidFill>
                  <a:srgbClr val="006600"/>
                </a:solidFill>
              </a:rPr>
              <a:t>25 mm = 1 inch have been missed in</a:t>
            </a:r>
          </a:p>
          <a:p>
            <a:r>
              <a:rPr lang="en-US" dirty="0">
                <a:solidFill>
                  <a:srgbClr val="006600"/>
                </a:solidFill>
              </a:rPr>
              <a:t>aircraft inspection.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114" y="180945"/>
            <a:ext cx="6061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maximum load can we expect?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953346"/>
            <a:ext cx="8229600" cy="3390054"/>
            <a:chOff x="457200" y="953346"/>
            <a:chExt cx="8229600" cy="3390054"/>
          </a:xfrm>
        </p:grpSpPr>
        <p:pic>
          <p:nvPicPr>
            <p:cNvPr id="133122" name="Picture 2" descr="c09tf02"/>
            <p:cNvPicPr preferRelativeResize="0"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7200" y="1020762"/>
              <a:ext cx="8229600" cy="3322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1055915" y="953346"/>
              <a:ext cx="54053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8.2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0106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15" descr="f008-009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2" y="1"/>
            <a:ext cx="7326895" cy="575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6"/>
          <p:cNvSpPr txBox="1">
            <a:spLocks noChangeArrowheads="1"/>
          </p:cNvSpPr>
          <p:nvPr/>
        </p:nvSpPr>
        <p:spPr bwMode="auto">
          <a:xfrm>
            <a:off x="0" y="5657671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Transition crack length plotted on chart – values can range from near- atomic dimensions for ceramics to almost a meter for  ductile metals</a:t>
            </a:r>
          </a:p>
        </p:txBody>
      </p:sp>
    </p:spTree>
    <p:extLst>
      <p:ext uri="{BB962C8B-B14F-4D97-AF65-F5344CB8AC3E}">
        <p14:creationId xmlns:p14="http://schemas.microsoft.com/office/powerpoint/2010/main" val="356108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fg08_3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228600"/>
            <a:ext cx="6019800" cy="4757738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208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77000" y="381000"/>
            <a:ext cx="18288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i="1"/>
              <a:t>K</a:t>
            </a:r>
            <a:r>
              <a:rPr lang="en-US" sz="2800" b="1" i="1" baseline="-25000"/>
              <a:t>Ic</a:t>
            </a:r>
            <a:r>
              <a:rPr lang="en-US" sz="2400" b="1"/>
              <a:t> versus </a:t>
            </a:r>
          </a:p>
          <a:p>
            <a:pPr>
              <a:lnSpc>
                <a:spcPct val="120000"/>
              </a:lnSpc>
            </a:pPr>
            <a:r>
              <a:rPr lang="en-US" sz="2400" b="1"/>
              <a:t>strength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5181600"/>
            <a:ext cx="82740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a given steel, strength and hardness can be increased by heat </a:t>
            </a:r>
          </a:p>
          <a:p>
            <a:r>
              <a:rPr lang="en-US" dirty="0"/>
              <a:t>treatment, but this results in decreased ductility and fracture toughness. </a:t>
            </a:r>
          </a:p>
        </p:txBody>
      </p:sp>
    </p:spTree>
    <p:extLst>
      <p:ext uri="{BB962C8B-B14F-4D97-AF65-F5344CB8AC3E}">
        <p14:creationId xmlns:p14="http://schemas.microsoft.com/office/powerpoint/2010/main" val="27768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A032C-F2F1-41A4-9EE4-97E3E0DD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3" y="1139740"/>
            <a:ext cx="8687553" cy="4883319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 bwMode="auto">
          <a:xfrm>
            <a:off x="457200" y="49351"/>
            <a:ext cx="8229600" cy="6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6D9F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Testing for Toughness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61B13580-8178-48DE-B375-A5E4D3C95479}"/>
              </a:ext>
            </a:extLst>
          </p:cNvPr>
          <p:cNvSpPr txBox="1">
            <a:spLocks/>
          </p:cNvSpPr>
          <p:nvPr/>
        </p:nvSpPr>
        <p:spPr bwMode="auto">
          <a:xfrm>
            <a:off x="152400" y="1828800"/>
            <a:ext cx="8229600" cy="67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C6D9F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6D9F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Watch the Charpy Impact Testing video in the Canvas media gallery for Chapter 8.  </a:t>
            </a:r>
          </a:p>
        </p:txBody>
      </p:sp>
    </p:spTree>
    <p:extLst>
      <p:ext uri="{BB962C8B-B14F-4D97-AF65-F5344CB8AC3E}">
        <p14:creationId xmlns:p14="http://schemas.microsoft.com/office/powerpoint/2010/main" val="420859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fg04_3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1177834"/>
            <a:ext cx="6324600" cy="36108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3414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6019800"/>
            <a:ext cx="375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Typical Charpy fractures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3738" y="511628"/>
            <a:ext cx="176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Gray cast iron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70325" y="476008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72138" y="435428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AISI 4140 steel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u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1550 MPa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42411" y="418011"/>
            <a:ext cx="198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AISI 4140 steel</a:t>
            </a:r>
          </a:p>
          <a:p>
            <a:r>
              <a:rPr lang="en-US" dirty="0" err="1">
                <a:latin typeface="Symbol" pitchFamily="18" charset="2"/>
              </a:rPr>
              <a:t>s</a:t>
            </a:r>
            <a:r>
              <a:rPr lang="en-US" sz="2400" baseline="-25000" dirty="0" err="1"/>
              <a:t>u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950 MPa</a:t>
            </a:r>
          </a:p>
        </p:txBody>
      </p:sp>
      <p:pic>
        <p:nvPicPr>
          <p:cNvPr id="9" name="Picture 2" descr="http://t1.gstatic.com/images?q=tbn:ANd9GcQXwF8L_nhfv4Mz1YcAe0K2OSVBz5weD__4RUetQJQlIXcngPTd5g">
            <a:extLst>
              <a:ext uri="{FF2B5EF4-FFF2-40B4-BE49-F238E27FC236}">
                <a16:creationId xmlns:a16="http://schemas.microsoft.com/office/drawing/2014/main" id="{CD448BD6-D888-49D4-88FA-71E41A7E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20456"/>
            <a:ext cx="2466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305EB-26DA-46F2-9D96-EA8BDB414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6" t="299" r="-1"/>
          <a:stretch/>
        </p:blipFill>
        <p:spPr>
          <a:xfrm>
            <a:off x="838200" y="6248400"/>
            <a:ext cx="7748649" cy="504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FC71F1-AC5B-41B2-9301-49D2BFEC7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07"/>
          <a:stretch/>
        </p:blipFill>
        <p:spPr>
          <a:xfrm>
            <a:off x="228600" y="104771"/>
            <a:ext cx="6452906" cy="6067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C8B383-7623-478A-9316-0F997800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4800"/>
            <a:ext cx="3962400" cy="4708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000" dirty="0"/>
              <a:t>Charpy Impact Testing - Titanic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D3816-4999-4A77-88F7-47AB75947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57200"/>
            <a:ext cx="3651362" cy="21908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62EAC4-CFFA-48FE-804E-6FAD5F44A521}"/>
              </a:ext>
            </a:extLst>
          </p:cNvPr>
          <p:cNvCxnSpPr>
            <a:cxnSpLocks/>
          </p:cNvCxnSpPr>
          <p:nvPr/>
        </p:nvCxnSpPr>
        <p:spPr>
          <a:xfrm>
            <a:off x="1084968" y="4953000"/>
            <a:ext cx="518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1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09f2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219200"/>
            <a:ext cx="8229600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28600"/>
            <a:ext cx="6245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Trends in impact energy with temperature</a:t>
            </a:r>
          </a:p>
        </p:txBody>
      </p:sp>
      <p:sp>
        <p:nvSpPr>
          <p:cNvPr id="23556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c09f21</a:t>
            </a:r>
          </a:p>
        </p:txBody>
      </p:sp>
    </p:spTree>
    <p:extLst>
      <p:ext uri="{BB962C8B-B14F-4D97-AF65-F5344CB8AC3E}">
        <p14:creationId xmlns:p14="http://schemas.microsoft.com/office/powerpoint/2010/main" val="30699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09f2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914400"/>
            <a:ext cx="68072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66800" y="228600"/>
            <a:ext cx="690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carbon content in plain-carbon steels</a:t>
            </a:r>
          </a:p>
        </p:txBody>
      </p:sp>
      <p:sp>
        <p:nvSpPr>
          <p:cNvPr id="24580" name="Rectangle 4" hidden="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c09f22</a:t>
            </a:r>
          </a:p>
        </p:txBody>
      </p:sp>
      <p:sp>
        <p:nvSpPr>
          <p:cNvPr id="2458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43400" y="2819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wt% C</a:t>
            </a:r>
          </a:p>
        </p:txBody>
      </p:sp>
    </p:spTree>
    <p:extLst>
      <p:ext uri="{BB962C8B-B14F-4D97-AF65-F5344CB8AC3E}">
        <p14:creationId xmlns:p14="http://schemas.microsoft.com/office/powerpoint/2010/main" val="3011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57200" y="49351"/>
            <a:ext cx="8229600" cy="679519"/>
          </a:xfrm>
        </p:spPr>
        <p:txBody>
          <a:bodyPr/>
          <a:lstStyle/>
          <a:p>
            <a:r>
              <a:rPr lang="en-US" dirty="0"/>
              <a:t>Testing for Toughness</a:t>
            </a:r>
          </a:p>
        </p:txBody>
      </p:sp>
      <p:pic>
        <p:nvPicPr>
          <p:cNvPr id="17413" name="Picture 21" descr="f008-002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0" y="1007165"/>
            <a:ext cx="8978651" cy="287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13314" y="4625229"/>
            <a:ext cx="83279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This type of test provides a comparison of the toughness of </a:t>
            </a:r>
          </a:p>
          <a:p>
            <a:r>
              <a:rPr lang="en-US" sz="2400" dirty="0"/>
              <a:t>materials – however, it does not provide a way to express</a:t>
            </a:r>
          </a:p>
          <a:p>
            <a:r>
              <a:rPr lang="en-US" sz="2400" dirty="0"/>
              <a:t>toughness as a material property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6087776"/>
            <a:ext cx="5596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Need Fracture Mechanics</a:t>
            </a:r>
          </a:p>
        </p:txBody>
      </p:sp>
    </p:spTree>
    <p:extLst>
      <p:ext uri="{BB962C8B-B14F-4D97-AF65-F5344CB8AC3E}">
        <p14:creationId xmlns:p14="http://schemas.microsoft.com/office/powerpoint/2010/main" val="197958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 mechanics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9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4F907F-A4D6-4B77-8FCA-E3F40FC5DF94}"/>
</file>

<file path=customXml/itemProps2.xml><?xml version="1.0" encoding="utf-8"?>
<ds:datastoreItem xmlns:ds="http://schemas.openxmlformats.org/officeDocument/2006/customXml" ds:itemID="{CA7FF6E8-11AF-4099-96DD-D707AD443784}"/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1135</Words>
  <Application>Microsoft Office PowerPoint</Application>
  <PresentationFormat>On-screen Show (4:3)</PresentationFormat>
  <Paragraphs>150</Paragraphs>
  <Slides>28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Symbol</vt:lpstr>
      <vt:lpstr>Times New Roman</vt:lpstr>
      <vt:lpstr>Default Design</vt:lpstr>
      <vt:lpstr>Equation</vt:lpstr>
      <vt:lpstr>PowerPoint Presentation</vt:lpstr>
      <vt:lpstr>Strength vs.Toughness</vt:lpstr>
      <vt:lpstr>PowerPoint Presentation</vt:lpstr>
      <vt:lpstr>PowerPoint Presentation</vt:lpstr>
      <vt:lpstr>Charpy Impact Testing - Titanic</vt:lpstr>
      <vt:lpstr>c09f21</vt:lpstr>
      <vt:lpstr>c09f22</vt:lpstr>
      <vt:lpstr>Testing for Toughness</vt:lpstr>
      <vt:lpstr>Fracture mechanics</vt:lpstr>
      <vt:lpstr>Critical stress for crack propagation in a brittle material (Griffith Criterion equ. 8.3)</vt:lpstr>
      <vt:lpstr>Example: maximum flaw size in glass</vt:lpstr>
      <vt:lpstr>c09f08</vt:lpstr>
      <vt:lpstr>PowerPoint Presentation</vt:lpstr>
      <vt:lpstr>Fracture Toughness, Kc</vt:lpstr>
      <vt:lpstr>PowerPoint Presentation</vt:lpstr>
      <vt:lpstr>c09f10</vt:lpstr>
      <vt:lpstr>Plane Strain Fracture Toughness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c09tf02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184</cp:revision>
  <cp:lastPrinted>2013-06-13T16:24:59Z</cp:lastPrinted>
  <dcterms:created xsi:type="dcterms:W3CDTF">2007-11-09T19:00:53Z</dcterms:created>
  <dcterms:modified xsi:type="dcterms:W3CDTF">2024-10-21T13:00:31Z</dcterms:modified>
</cp:coreProperties>
</file>